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66" r:id="rId3"/>
    <p:sldId id="270" r:id="rId4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365" r:id="rId19"/>
  </p:sldIdLst>
  <p:sldSz cx="9144000" cy="5039995"/>
  <p:notesSz cx="6858000" cy="9144000"/>
  <p:embeddedFontLst>
    <p:embeddedFont>
      <p:font typeface="华文细黑" panose="02010600040101010101" pitchFamily="2" charset="-122"/>
      <p:regular r:id="rId23"/>
    </p:embeddedFont>
    <p:embeddedFont>
      <p:font typeface="微软雅黑" panose="020B0503020204020204" pitchFamily="34" charset="-122"/>
      <p:regular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47" autoAdjust="0"/>
    <p:restoredTop sz="94626" autoAdjust="0"/>
  </p:normalViewPr>
  <p:slideViewPr>
    <p:cSldViewPr snapToObjects="1">
      <p:cViewPr>
        <p:scale>
          <a:sx n="82" d="100"/>
          <a:sy n="82" d="100"/>
        </p:scale>
        <p:origin x="-324" y="-228"/>
      </p:cViewPr>
      <p:guideLst>
        <p:guide orient="horz" pos="539"/>
        <p:guide orient="horz" pos="2635"/>
        <p:guide pos="17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3126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832F3A4-AA0D-4EF6-B5AC-85AA451044C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73FA793-51AB-479C-BC35-C97F2EE2FAA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3883E5-B15B-4F39-9742-30533DB867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 t="15123" r="25304" b="23000"/>
          <a:stretch>
            <a:fillRect/>
          </a:stretch>
        </p:blipFill>
        <p:spPr bwMode="auto">
          <a:xfrm>
            <a:off x="0" y="0"/>
            <a:ext cx="91440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 userDrawn="1"/>
        </p:nvSpPr>
        <p:spPr>
          <a:xfrm>
            <a:off x="0" y="3175"/>
            <a:ext cx="9144000" cy="5049838"/>
          </a:xfrm>
          <a:prstGeom prst="rect">
            <a:avLst/>
          </a:prstGeom>
          <a:gradFill>
            <a:gsLst>
              <a:gs pos="0">
                <a:schemeClr val="bg1">
                  <a:alpha val="85000"/>
                </a:schemeClr>
              </a:gs>
              <a:gs pos="100000">
                <a:schemeClr val="bg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65764"/>
            <a:ext cx="7772400" cy="1080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56177"/>
            <a:ext cx="6400800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E9B3-0928-4F70-993C-007EE8D70FAD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C2CB-5856-41D4-8014-ABDCA9E162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8F41-DCE2-4E4B-86C1-C8E69DFCC96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CF7F-10D2-4414-BC4D-BAD183CE41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48177"/>
            <a:ext cx="2057400" cy="316069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77"/>
            <a:ext cx="6019800" cy="316069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D8E7-2910-4D9D-8571-156C7361CF0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2BE8-6BAB-4755-84E3-4B36862F9B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B0EB-2A98-48DE-BF64-7EB22C566C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DFDD-E10D-4FD8-B717-963335F761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38868"/>
            <a:ext cx="7772400" cy="1001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36300"/>
            <a:ext cx="7772400" cy="11025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6102-CE57-42A5-A3B8-D2DEECE13A1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3568-0187-4EB6-A19C-8255CBFF96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64554"/>
            <a:ext cx="4038600" cy="24443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64554"/>
            <a:ext cx="4038600" cy="24443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7970-40E1-410C-8B6A-5461E5D804F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FDCD-EDB7-4EFA-9752-C4E5F428B9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28237"/>
            <a:ext cx="4040188" cy="4701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598433"/>
            <a:ext cx="4040188" cy="2904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28237"/>
            <a:ext cx="4041775" cy="4701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598433"/>
            <a:ext cx="4041775" cy="2904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1C9DE-65EB-44A3-95B0-5C4E92A2EECD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B99C-5A88-410B-B965-A171008981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243E-E29C-4DD8-B82B-E3FDE40BBA8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8E46-1148-4722-9830-13FD712ED7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 userDrawn="1"/>
        </p:nvGrpSpPr>
        <p:grpSpPr bwMode="auto">
          <a:xfrm>
            <a:off x="7407275" y="0"/>
            <a:ext cx="1260475" cy="433388"/>
            <a:chOff x="7407315" y="-124"/>
            <a:chExt cx="1260140" cy="433563"/>
          </a:xfrm>
        </p:grpSpPr>
        <p:sp>
          <p:nvSpPr>
            <p:cNvPr id="3" name="矩形 2"/>
            <p:cNvSpPr/>
            <p:nvPr/>
          </p:nvSpPr>
          <p:spPr>
            <a:xfrm>
              <a:off x="7407315" y="-124"/>
              <a:ext cx="1260140" cy="3906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7421307" y="-124"/>
              <a:ext cx="1246148" cy="43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BAB3-57ED-4CF8-81A2-D711D4F8D01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D43E-908D-4214-B220-DC1A185201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0679"/>
            <a:ext cx="3008313" cy="854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0679"/>
            <a:ext cx="5111750" cy="43017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54733"/>
            <a:ext cx="3008313" cy="34477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B16E-46EC-4AF2-AEAB-B5EB9D55352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346A-885D-4E1B-AB3D-E87CA27654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28219"/>
            <a:ext cx="5486400" cy="4165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0361"/>
            <a:ext cx="5486400" cy="30241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3944746"/>
            <a:ext cx="5486400" cy="5915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0582-5C1E-46DF-9BA4-12AC0BBD7A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514A-AEB7-4F77-8B10-26111BA091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1613"/>
            <a:ext cx="8229600" cy="839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176338"/>
            <a:ext cx="8229600" cy="3325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72013"/>
            <a:ext cx="2133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985E5D-E945-4BA7-A52D-1780CEF0721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72013"/>
            <a:ext cx="2895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72013"/>
            <a:ext cx="2133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CA0DB7-3619-4DB2-98D0-3529E4B23BA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以前电脑里的\图片\人物\j0431742.jpg"/>
          <p:cNvPicPr>
            <a:picLocks noChangeAspect="1" noChangeArrowheads="1"/>
          </p:cNvPicPr>
          <p:nvPr/>
        </p:nvPicPr>
        <p:blipFill>
          <a:blip r:embed="rId1"/>
          <a:srcRect l="3561" t="12726" r="2689" b="35599"/>
          <a:stretch>
            <a:fillRect/>
          </a:stretch>
        </p:blipFill>
        <p:spPr bwMode="auto">
          <a:xfrm>
            <a:off x="0" y="0"/>
            <a:ext cx="9144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-200025" y="2751455"/>
            <a:ext cx="9229725" cy="1502410"/>
          </a:xfrm>
          <a:prstGeom prst="rect">
            <a:avLst/>
          </a:prstGeom>
          <a:solidFill>
            <a:srgbClr val="F2F2F2">
              <a:alpha val="78039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00" name="组合 15"/>
          <p:cNvGrpSpPr/>
          <p:nvPr/>
        </p:nvGrpSpPr>
        <p:grpSpPr bwMode="auto">
          <a:xfrm>
            <a:off x="3132138" y="4122737"/>
            <a:ext cx="941705" cy="511572"/>
            <a:chOff x="2994485" y="3817452"/>
            <a:chExt cx="941408" cy="511408"/>
          </a:xfrm>
        </p:grpSpPr>
        <p:sp>
          <p:nvSpPr>
            <p:cNvPr id="13" name="TextBox 12"/>
            <p:cNvSpPr txBox="1"/>
            <p:nvPr/>
          </p:nvSpPr>
          <p:spPr>
            <a:xfrm>
              <a:off x="3626111" y="3817452"/>
              <a:ext cx="309782" cy="2602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 b="1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105" name="TextBox 14"/>
            <p:cNvSpPr txBox="1">
              <a:spLocks noChangeArrowheads="1"/>
            </p:cNvSpPr>
            <p:nvPr/>
          </p:nvSpPr>
          <p:spPr bwMode="auto">
            <a:xfrm>
              <a:off x="2994485" y="4083829"/>
              <a:ext cx="309782" cy="2450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sz="1000" b="1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442335" y="3148330"/>
            <a:ext cx="1706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atin typeface="+mj-ea"/>
                <a:ea typeface="+mj-ea"/>
              </a:rPr>
              <a:t>面试前</a:t>
            </a:r>
            <a:endParaRPr lang="zh-CN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5675" y="2205038"/>
            <a:ext cx="3738563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29260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·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3317" name="矩形 5"/>
          <p:cNvSpPr>
            <a:spLocks noChangeArrowheads="1"/>
          </p:cNvSpPr>
          <p:nvPr/>
        </p:nvSpPr>
        <p:spPr bwMode="auto">
          <a:xfrm>
            <a:off x="4132263" y="1620838"/>
            <a:ext cx="1325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</a:rPr>
              <a:t>睡一个好觉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3318" name="矩形 6"/>
          <p:cNvSpPr>
            <a:spLocks noChangeArrowheads="1"/>
          </p:cNvSpPr>
          <p:nvPr/>
        </p:nvSpPr>
        <p:spPr bwMode="auto">
          <a:xfrm>
            <a:off x="4189413" y="1960563"/>
            <a:ext cx="4049712" cy="1861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适当活动。对于整日伏案工作，静坐不动的人来说，入睡前散散步或做做操有助于睡一个好觉。</a:t>
            </a:r>
            <a:endParaRPr lang="en-US" altLang="zh-CN" sz="1200"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尽量松弛。平躺在床上，深呼吸一次，把注意力先集中在一个具体部位，如脚趾，然后从此端开始，放松至全身。</a:t>
            </a:r>
            <a:endParaRPr lang="en-US" altLang="zh-CN" sz="1200"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喝杯热奶。奶粉的一些成分可有助于睡眠。</a:t>
            </a:r>
            <a:endParaRPr lang="en-US" altLang="zh-CN" sz="1200"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进行冥想。躺在床上，想象一些枯燥无味的事情可以帮助睡眠。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76700" y="1711325"/>
            <a:ext cx="68263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375" y="765175"/>
            <a:ext cx="15544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9260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·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340" name="矩形 5"/>
          <p:cNvSpPr>
            <a:spLocks noChangeArrowheads="1"/>
          </p:cNvSpPr>
          <p:nvPr/>
        </p:nvSpPr>
        <p:spPr bwMode="auto">
          <a:xfrm>
            <a:off x="3773488" y="2114550"/>
            <a:ext cx="10972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</a:rPr>
              <a:t>调整饮食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341" name="矩形 6"/>
          <p:cNvSpPr>
            <a:spLocks noChangeArrowheads="1"/>
          </p:cNvSpPr>
          <p:nvPr/>
        </p:nvSpPr>
        <p:spPr bwMode="auto">
          <a:xfrm>
            <a:off x="3829050" y="2454275"/>
            <a:ext cx="4049713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ea typeface="微软雅黑" panose="020B0503020204020204" pitchFamily="34" charset="-122"/>
              </a:rPr>
              <a:t>在你的菜谱上除常见的</a:t>
            </a:r>
            <a:r>
              <a:rPr lang="zh-CN" altLang="en-US" sz="1200">
                <a:solidFill>
                  <a:srgbClr val="FF0000"/>
                </a:solidFill>
                <a:ea typeface="微软雅黑" panose="020B0503020204020204" pitchFamily="34" charset="-122"/>
              </a:rPr>
              <a:t>肉</a:t>
            </a:r>
            <a:r>
              <a:rPr lang="zh-CN" altLang="en-US" sz="1200">
                <a:ea typeface="微软雅黑" panose="020B0503020204020204" pitchFamily="34" charset="-122"/>
              </a:rPr>
              <a:t>、</a:t>
            </a:r>
            <a:r>
              <a:rPr lang="zh-CN" altLang="en-US" sz="1200">
                <a:solidFill>
                  <a:srgbClr val="FF0000"/>
                </a:solidFill>
                <a:ea typeface="微软雅黑" panose="020B0503020204020204" pitchFamily="34" charset="-122"/>
              </a:rPr>
              <a:t>鱼</a:t>
            </a:r>
            <a:r>
              <a:rPr lang="zh-CN" altLang="en-US" sz="1200">
                <a:ea typeface="微软雅黑" panose="020B0503020204020204" pitchFamily="34" charset="-122"/>
              </a:rPr>
              <a:t>和</a:t>
            </a:r>
            <a:r>
              <a:rPr lang="zh-CN" altLang="en-US" sz="1200">
                <a:solidFill>
                  <a:srgbClr val="FF0000"/>
                </a:solidFill>
                <a:ea typeface="微软雅黑" panose="020B0503020204020204" pitchFamily="34" charset="-122"/>
              </a:rPr>
              <a:t>蛋</a:t>
            </a:r>
            <a:r>
              <a:rPr lang="zh-CN" altLang="en-US" sz="1200">
                <a:ea typeface="微软雅黑" panose="020B0503020204020204" pitchFamily="34" charset="-122"/>
              </a:rPr>
              <a:t>等高蛋白之外，再加上几片粗面粉做成的</a:t>
            </a:r>
            <a:r>
              <a:rPr lang="zh-CN" altLang="en-US" sz="1200">
                <a:solidFill>
                  <a:srgbClr val="FF0000"/>
                </a:solidFill>
                <a:ea typeface="微软雅黑" panose="020B0503020204020204" pitchFamily="34" charset="-122"/>
              </a:rPr>
              <a:t>面包</a:t>
            </a:r>
            <a:r>
              <a:rPr lang="zh-CN" altLang="en-US" sz="1200">
                <a:ea typeface="微软雅黑" panose="020B0503020204020204" pitchFamily="34" charset="-122"/>
              </a:rPr>
              <a:t>、</a:t>
            </a:r>
            <a:r>
              <a:rPr lang="zh-CN" altLang="en-US" sz="1200">
                <a:solidFill>
                  <a:srgbClr val="FF0000"/>
                </a:solidFill>
                <a:ea typeface="微软雅黑" panose="020B0503020204020204" pitchFamily="34" charset="-122"/>
              </a:rPr>
              <a:t>马铃薯</a:t>
            </a:r>
            <a:r>
              <a:rPr lang="zh-CN" altLang="en-US" sz="1200">
                <a:ea typeface="微软雅黑" panose="020B0503020204020204" pitchFamily="34" charset="-122"/>
              </a:rPr>
              <a:t>、丰富的</a:t>
            </a:r>
            <a:r>
              <a:rPr lang="zh-CN" altLang="en-US" sz="1200">
                <a:solidFill>
                  <a:srgbClr val="FF0000"/>
                </a:solidFill>
                <a:ea typeface="微软雅黑" panose="020B0503020204020204" pitchFamily="34" charset="-122"/>
              </a:rPr>
              <a:t>蔬菜</a:t>
            </a:r>
            <a:r>
              <a:rPr lang="zh-CN" altLang="en-US" sz="1200">
                <a:ea typeface="微软雅黑" panose="020B0503020204020204" pitchFamily="34" charset="-122"/>
              </a:rPr>
              <a:t>和</a:t>
            </a:r>
            <a:r>
              <a:rPr lang="zh-CN" altLang="en-US" sz="1200">
                <a:solidFill>
                  <a:srgbClr val="FF0000"/>
                </a:solidFill>
                <a:ea typeface="微软雅黑" panose="020B0503020204020204" pitchFamily="34" charset="-122"/>
              </a:rPr>
              <a:t>水果</a:t>
            </a:r>
            <a:r>
              <a:rPr lang="zh-CN" altLang="en-US" sz="1200">
                <a:ea typeface="微软雅黑" panose="020B0503020204020204" pitchFamily="34" charset="-122"/>
              </a:rPr>
              <a:t>等。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6338" y="2205038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68375" y="1711325"/>
            <a:ext cx="2671763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41375" y="765175"/>
            <a:ext cx="15544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0116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面试前的具体准备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·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5364" name="矩形 5"/>
          <p:cNvSpPr>
            <a:spLocks noChangeArrowheads="1"/>
          </p:cNvSpPr>
          <p:nvPr/>
        </p:nvSpPr>
        <p:spPr bwMode="auto">
          <a:xfrm>
            <a:off x="3773488" y="1709738"/>
            <a:ext cx="6400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</a:rPr>
              <a:t>知己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365" name="矩形 6"/>
          <p:cNvSpPr>
            <a:spLocks noChangeArrowheads="1"/>
          </p:cNvSpPr>
          <p:nvPr/>
        </p:nvSpPr>
        <p:spPr bwMode="auto">
          <a:xfrm>
            <a:off x="3762375" y="2049463"/>
            <a:ext cx="4049713" cy="312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ea typeface="微软雅黑" panose="020B0503020204020204" pitchFamily="34" charset="-122"/>
              </a:rPr>
              <a:t>了解自己的长处短处、兴趣、就业倾向、人生目标。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6338" y="1800225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50913" y="1420813"/>
            <a:ext cx="268128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368" name="组合 9"/>
          <p:cNvGrpSpPr/>
          <p:nvPr/>
        </p:nvGrpSpPr>
        <p:grpSpPr bwMode="auto">
          <a:xfrm>
            <a:off x="3897313" y="2430463"/>
            <a:ext cx="4770437" cy="461962"/>
            <a:chOff x="3896925" y="2835191"/>
            <a:chExt cx="4770530" cy="461665"/>
          </a:xfrm>
        </p:grpSpPr>
        <p:sp>
          <p:nvSpPr>
            <p:cNvPr id="15379" name="矩形 7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ea typeface="微软雅黑" panose="020B0503020204020204" pitchFamily="34" charset="-122"/>
                </a:rPr>
                <a:t>跟</a:t>
              </a:r>
              <a:r>
                <a:rPr lang="zh-CN" altLang="en-US" sz="1200">
                  <a:solidFill>
                    <a:srgbClr val="FF0000"/>
                  </a:solidFill>
                  <a:ea typeface="微软雅黑" panose="020B0503020204020204" pitchFamily="34" charset="-122"/>
                </a:rPr>
                <a:t>家人</a:t>
              </a:r>
              <a:r>
                <a:rPr lang="zh-CN" altLang="en-US" sz="1200">
                  <a:ea typeface="微软雅黑" panose="020B0503020204020204" pitchFamily="34" charset="-122"/>
                </a:rPr>
                <a:t>或熟悉自己的</a:t>
              </a:r>
              <a:r>
                <a:rPr lang="zh-CN" altLang="en-US" sz="1200">
                  <a:solidFill>
                    <a:srgbClr val="FF0000"/>
                  </a:solidFill>
                  <a:ea typeface="微软雅黑" panose="020B0503020204020204" pitchFamily="34" charset="-122"/>
                </a:rPr>
                <a:t>亲友</a:t>
              </a:r>
              <a:r>
                <a:rPr lang="zh-CN" altLang="en-US" sz="1200">
                  <a:ea typeface="微软雅黑" panose="020B0503020204020204" pitchFamily="34" charset="-122"/>
                </a:rPr>
                <a:t>倾谈，征询他们的意见，不妨请他们对你进行一次坦白评估。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15380" name="TextBox 8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微软雅黑" panose="020B0503020204020204" pitchFamily="34" charset="-122"/>
                </a:rPr>
                <a:t>1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9" name="组合 14"/>
          <p:cNvGrpSpPr/>
          <p:nvPr/>
        </p:nvGrpSpPr>
        <p:grpSpPr bwMode="auto">
          <a:xfrm>
            <a:off x="3897313" y="2863850"/>
            <a:ext cx="4770437" cy="461963"/>
            <a:chOff x="3896925" y="2835191"/>
            <a:chExt cx="4770530" cy="461665"/>
          </a:xfrm>
        </p:grpSpPr>
        <p:sp>
          <p:nvSpPr>
            <p:cNvPr id="15377" name="矩形 15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ea typeface="微软雅黑" panose="020B0503020204020204" pitchFamily="34" charset="-122"/>
                </a:rPr>
                <a:t>离校前与相熟的</a:t>
              </a:r>
              <a:r>
                <a:rPr lang="zh-CN" altLang="en-US" sz="1200">
                  <a:solidFill>
                    <a:srgbClr val="FF0000"/>
                  </a:solidFill>
                  <a:ea typeface="微软雅黑" panose="020B0503020204020204" pitchFamily="34" charset="-122"/>
                </a:rPr>
                <a:t>老师</a:t>
              </a:r>
              <a:r>
                <a:rPr lang="zh-CN" altLang="en-US" sz="1200">
                  <a:ea typeface="微软雅黑" panose="020B0503020204020204" pitchFamily="34" charset="-122"/>
                </a:rPr>
                <a:t>或</a:t>
              </a:r>
              <a:r>
                <a:rPr lang="zh-CN" altLang="en-US" sz="1200">
                  <a:solidFill>
                    <a:srgbClr val="FF0000"/>
                  </a:solidFill>
                  <a:ea typeface="微软雅黑" panose="020B0503020204020204" pitchFamily="34" charset="-122"/>
                </a:rPr>
                <a:t>辅导员</a:t>
              </a:r>
              <a:r>
                <a:rPr lang="zh-CN" altLang="en-US" sz="1200">
                  <a:ea typeface="微软雅黑" panose="020B0503020204020204" pitchFamily="34" charset="-122"/>
                </a:rPr>
                <a:t>讨论自己的抱负和就业倾向，他们或许可以帮助你客观分析自己的长处短处和就业倾向。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15378" name="TextBox 16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微软雅黑" panose="020B0503020204020204" pitchFamily="34" charset="-122"/>
                </a:rPr>
                <a:t>2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70" name="组合 17"/>
          <p:cNvGrpSpPr/>
          <p:nvPr/>
        </p:nvGrpSpPr>
        <p:grpSpPr bwMode="auto">
          <a:xfrm>
            <a:off x="3897313" y="3297238"/>
            <a:ext cx="4770437" cy="646112"/>
            <a:chOff x="3896925" y="2835191"/>
            <a:chExt cx="4770530" cy="646331"/>
          </a:xfrm>
        </p:grpSpPr>
        <p:sp>
          <p:nvSpPr>
            <p:cNvPr id="15375" name="矩形 18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ea typeface="微软雅黑" panose="020B0503020204020204" pitchFamily="34" charset="-122"/>
                </a:rPr>
                <a:t>征询</a:t>
              </a:r>
              <a:r>
                <a:rPr lang="zh-CN" altLang="en-US" sz="1200">
                  <a:solidFill>
                    <a:srgbClr val="FF0000"/>
                  </a:solidFill>
                  <a:ea typeface="微软雅黑" panose="020B0503020204020204" pitchFamily="34" charset="-122"/>
                </a:rPr>
                <a:t>专责辅导青年就业的工作人员</a:t>
              </a:r>
              <a:r>
                <a:rPr lang="zh-CN" altLang="en-US" sz="1200">
                  <a:ea typeface="微软雅黑" panose="020B0503020204020204" pitchFamily="34" charset="-122"/>
                </a:rPr>
                <a:t>的意见。大多数的中学及大专院校都设专职的辅导老师，负责协助毕业生就业，这种服务应多利用。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15376" name="TextBox 19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微软雅黑" panose="020B0503020204020204" pitchFamily="34" charset="-122"/>
                </a:rPr>
                <a:t>3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71" name="组合 20"/>
          <p:cNvGrpSpPr/>
          <p:nvPr/>
        </p:nvGrpSpPr>
        <p:grpSpPr bwMode="auto">
          <a:xfrm>
            <a:off x="3897313" y="3914775"/>
            <a:ext cx="4770437" cy="277813"/>
            <a:chOff x="3896925" y="2835191"/>
            <a:chExt cx="4770530" cy="276999"/>
          </a:xfrm>
        </p:grpSpPr>
        <p:sp>
          <p:nvSpPr>
            <p:cNvPr id="15373" name="矩形 21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ea typeface="微软雅黑" panose="020B0503020204020204" pitchFamily="34" charset="-122"/>
                </a:rPr>
                <a:t>利用</a:t>
              </a:r>
              <a:r>
                <a:rPr lang="zh-CN" altLang="en-US" sz="1200">
                  <a:solidFill>
                    <a:srgbClr val="FF0000"/>
                  </a:solidFill>
                  <a:ea typeface="微软雅黑" panose="020B0503020204020204" pitchFamily="34" charset="-122"/>
                </a:rPr>
                <a:t>心理测验</a:t>
              </a:r>
              <a:r>
                <a:rPr lang="zh-CN" altLang="en-US" sz="1200">
                  <a:ea typeface="微软雅黑" panose="020B0503020204020204" pitchFamily="34" charset="-122"/>
                </a:rPr>
                <a:t>促进自我了解，分析个性品格、兴趣、就业倾向等。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15374" name="TextBox 22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微软雅黑" panose="020B0503020204020204" pitchFamily="34" charset="-122"/>
                </a:rPr>
                <a:t>4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41375" y="765175"/>
            <a:ext cx="15544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7100" y="1709738"/>
            <a:ext cx="254476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20116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面试前的具体准备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·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3773488" y="1709738"/>
            <a:ext cx="6400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</a:rPr>
              <a:t>知彼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6390" name="矩形 6"/>
          <p:cNvSpPr>
            <a:spLocks noChangeArrowheads="1"/>
          </p:cNvSpPr>
          <p:nvPr/>
        </p:nvSpPr>
        <p:spPr bwMode="auto">
          <a:xfrm>
            <a:off x="3762375" y="2049463"/>
            <a:ext cx="4049713" cy="349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ea typeface="微软雅黑" panose="020B0503020204020204" pitchFamily="34" charset="-122"/>
              </a:rPr>
              <a:t>了解整个行业、未来雇主、申请那份职位的情况。</a:t>
            </a:r>
            <a:endParaRPr lang="zh-CN" altLang="en-US" sz="140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6338" y="1800225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16392" name="组合 9"/>
          <p:cNvGrpSpPr/>
          <p:nvPr/>
        </p:nvGrpSpPr>
        <p:grpSpPr bwMode="auto">
          <a:xfrm>
            <a:off x="3897313" y="2339975"/>
            <a:ext cx="4770437" cy="306705"/>
            <a:chOff x="3896925" y="2835191"/>
            <a:chExt cx="4770530" cy="305806"/>
          </a:xfrm>
        </p:grpSpPr>
        <p:sp>
          <p:nvSpPr>
            <p:cNvPr id="16401" name="矩形 7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3058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ea typeface="微软雅黑" panose="020B0503020204020204" pitchFamily="34" charset="-122"/>
                </a:rPr>
                <a:t>认识本行</a:t>
              </a:r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6402" name="TextBox 8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313061" cy="3058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ea typeface="微软雅黑" panose="020B0503020204020204" pitchFamily="34" charset="-122"/>
                </a:rPr>
                <a:t>1</a:t>
              </a:r>
              <a:endParaRPr lang="en-US" altLang="zh-CN" sz="1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93" name="组合 14"/>
          <p:cNvGrpSpPr/>
          <p:nvPr/>
        </p:nvGrpSpPr>
        <p:grpSpPr bwMode="auto">
          <a:xfrm>
            <a:off x="3897313" y="3079750"/>
            <a:ext cx="4770437" cy="277813"/>
            <a:chOff x="3896925" y="2835191"/>
            <a:chExt cx="4770530" cy="276999"/>
          </a:xfrm>
        </p:grpSpPr>
        <p:sp>
          <p:nvSpPr>
            <p:cNvPr id="16399" name="矩形 15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200">
                  <a:ea typeface="微软雅黑" panose="020B0503020204020204" pitchFamily="34" charset="-122"/>
                </a:rPr>
                <a:t>认识雇主和所申请的职位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16400" name="TextBox 16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微软雅黑" panose="020B0503020204020204" pitchFamily="34" charset="-122"/>
                </a:rPr>
                <a:t>2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</p:grpSp>
      <p:sp>
        <p:nvSpPr>
          <p:cNvPr id="16394" name="矩形 10"/>
          <p:cNvSpPr>
            <a:spLocks noChangeArrowheads="1"/>
          </p:cNvSpPr>
          <p:nvPr/>
        </p:nvSpPr>
        <p:spPr bwMode="auto">
          <a:xfrm>
            <a:off x="4076700" y="2574925"/>
            <a:ext cx="239395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微软雅黑" panose="020B0503020204020204" pitchFamily="34" charset="-122"/>
              </a:rPr>
              <a:t>1.1  </a:t>
            </a:r>
            <a:r>
              <a:rPr lang="zh-CN" altLang="en-US" sz="1200">
                <a:ea typeface="微软雅黑" panose="020B0503020204020204" pitchFamily="34" charset="-122"/>
              </a:rPr>
              <a:t>跟该行之内的</a:t>
            </a:r>
            <a:r>
              <a:rPr lang="zh-CN" altLang="en-US" sz="1200">
                <a:solidFill>
                  <a:srgbClr val="FF0000"/>
                </a:solidFill>
                <a:ea typeface="微软雅黑" panose="020B0503020204020204" pitchFamily="34" charset="-122"/>
              </a:rPr>
              <a:t>资深人士</a:t>
            </a:r>
            <a:r>
              <a:rPr lang="zh-CN" altLang="en-US" sz="1200">
                <a:ea typeface="微软雅黑" panose="020B0503020204020204" pitchFamily="34" charset="-122"/>
              </a:rPr>
              <a:t>倾谈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6395" name="矩形 23"/>
          <p:cNvSpPr>
            <a:spLocks noChangeArrowheads="1"/>
          </p:cNvSpPr>
          <p:nvPr/>
        </p:nvSpPr>
        <p:spPr bwMode="auto">
          <a:xfrm>
            <a:off x="4076700" y="2808288"/>
            <a:ext cx="330835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微软雅黑" panose="020B0503020204020204" pitchFamily="34" charset="-122"/>
              </a:rPr>
              <a:t>1.2  </a:t>
            </a:r>
            <a:r>
              <a:rPr lang="zh-CN" altLang="en-US" sz="1200">
                <a:ea typeface="微软雅黑" panose="020B0503020204020204" pitchFamily="34" charset="-122"/>
              </a:rPr>
              <a:t>通过</a:t>
            </a:r>
            <a:r>
              <a:rPr lang="zh-CN" altLang="en-US" sz="1200">
                <a:solidFill>
                  <a:srgbClr val="FF0000"/>
                </a:solidFill>
                <a:ea typeface="微软雅黑" panose="020B0503020204020204" pitchFamily="34" charset="-122"/>
              </a:rPr>
              <a:t>文献</a:t>
            </a:r>
            <a:r>
              <a:rPr lang="zh-CN" altLang="en-US" sz="1200">
                <a:ea typeface="微软雅黑" panose="020B0503020204020204" pitchFamily="34" charset="-122"/>
              </a:rPr>
              <a:t>来搜集更多各行各业的发展近况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6396" name="矩形 24"/>
          <p:cNvSpPr>
            <a:spLocks noChangeArrowheads="1"/>
          </p:cNvSpPr>
          <p:nvPr/>
        </p:nvSpPr>
        <p:spPr bwMode="auto">
          <a:xfrm>
            <a:off x="4076700" y="3314700"/>
            <a:ext cx="269875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微软雅黑" panose="020B0503020204020204" pitchFamily="34" charset="-122"/>
              </a:rPr>
              <a:t>2.1  </a:t>
            </a:r>
            <a:r>
              <a:rPr lang="zh-CN" altLang="en-US" sz="1200">
                <a:ea typeface="微软雅黑" panose="020B0503020204020204" pitchFamily="34" charset="-122"/>
              </a:rPr>
              <a:t>参考机构出版的</a:t>
            </a:r>
            <a:r>
              <a:rPr lang="zh-CN" altLang="en-US" sz="1200">
                <a:solidFill>
                  <a:srgbClr val="FF0000"/>
                </a:solidFill>
                <a:ea typeface="微软雅黑" panose="020B0503020204020204" pitchFamily="34" charset="-122"/>
              </a:rPr>
              <a:t>年报</a:t>
            </a:r>
            <a:r>
              <a:rPr lang="zh-CN" altLang="en-US" sz="1200">
                <a:ea typeface="微软雅黑" panose="020B0503020204020204" pitchFamily="34" charset="-122"/>
              </a:rPr>
              <a:t>或</a:t>
            </a:r>
            <a:r>
              <a:rPr lang="zh-CN" altLang="en-US" sz="1200">
                <a:solidFill>
                  <a:srgbClr val="FF0000"/>
                </a:solidFill>
                <a:ea typeface="微软雅黑" panose="020B0503020204020204" pitchFamily="34" charset="-122"/>
              </a:rPr>
              <a:t>业绩简报</a:t>
            </a:r>
            <a:endParaRPr lang="zh-CN" altLang="en-US" sz="12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6397" name="矩形 25"/>
          <p:cNvSpPr>
            <a:spLocks noChangeArrowheads="1"/>
          </p:cNvSpPr>
          <p:nvPr/>
        </p:nvSpPr>
        <p:spPr bwMode="auto">
          <a:xfrm>
            <a:off x="4076700" y="3548063"/>
            <a:ext cx="254635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200">
                <a:ea typeface="微软雅黑" panose="020B0503020204020204" pitchFamily="34" charset="-122"/>
              </a:rPr>
              <a:t>2.2  </a:t>
            </a:r>
            <a:r>
              <a:rPr lang="zh-CN" altLang="en-US" sz="1200">
                <a:ea typeface="微软雅黑" panose="020B0503020204020204" pitchFamily="34" charset="-122"/>
              </a:rPr>
              <a:t>找到该处的</a:t>
            </a:r>
            <a:r>
              <a:rPr lang="zh-CN" altLang="en-US" sz="1200">
                <a:solidFill>
                  <a:srgbClr val="FF0000"/>
                </a:solidFill>
                <a:ea typeface="微软雅黑" panose="020B0503020204020204" pitchFamily="34" charset="-122"/>
              </a:rPr>
              <a:t>雇员</a:t>
            </a:r>
            <a:r>
              <a:rPr lang="zh-CN" altLang="en-US" sz="1200">
                <a:ea typeface="微软雅黑" panose="020B0503020204020204" pitchFamily="34" charset="-122"/>
              </a:rPr>
              <a:t>，向他们咨询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1375" y="765175"/>
            <a:ext cx="15544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0116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面试前的具体准备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·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3773488" y="1304925"/>
            <a:ext cx="10972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</a:rPr>
              <a:t>拟履历表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7413" name="矩形 6"/>
          <p:cNvSpPr>
            <a:spLocks noChangeArrowheads="1"/>
          </p:cNvSpPr>
          <p:nvPr/>
        </p:nvSpPr>
        <p:spPr bwMode="auto">
          <a:xfrm>
            <a:off x="3762375" y="1643063"/>
            <a:ext cx="4049713" cy="349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ea typeface="微软雅黑" panose="020B0503020204020204" pitchFamily="34" charset="-122"/>
              </a:rPr>
              <a:t>配合求职的计划而写，预备面试时使用。</a:t>
            </a:r>
            <a:endParaRPr lang="zh-CN" altLang="en-US" sz="140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6338" y="1395413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17415" name="组合 19"/>
          <p:cNvGrpSpPr/>
          <p:nvPr/>
        </p:nvGrpSpPr>
        <p:grpSpPr bwMode="auto">
          <a:xfrm>
            <a:off x="3897313" y="2025650"/>
            <a:ext cx="4770437" cy="521970"/>
            <a:chOff x="3896925" y="2835191"/>
            <a:chExt cx="4770530" cy="523433"/>
          </a:xfrm>
        </p:grpSpPr>
        <p:sp>
          <p:nvSpPr>
            <p:cNvPr id="17435" name="矩形 20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5234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FF0000"/>
                  </a:solidFill>
                  <a:ea typeface="微软雅黑" panose="020B0503020204020204" pitchFamily="34" charset="-122"/>
                </a:rPr>
                <a:t>个人基本资料 </a:t>
              </a:r>
              <a:r>
                <a:rPr lang="zh-CN" altLang="en-US" sz="1400">
                  <a:ea typeface="微软雅黑" panose="020B0503020204020204" pitchFamily="34" charset="-122"/>
                </a:rPr>
                <a:t>。姓名、年龄、性别、民族、婚姻状况、通讯地址、电话等。</a:t>
              </a:r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7436" name="TextBox 21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313061" cy="3075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ea typeface="微软雅黑" panose="020B0503020204020204" pitchFamily="34" charset="-122"/>
                </a:rPr>
                <a:t>1</a:t>
              </a:r>
              <a:endParaRPr lang="en-US" altLang="zh-CN" sz="1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16" name="组合 22"/>
          <p:cNvGrpSpPr/>
          <p:nvPr/>
        </p:nvGrpSpPr>
        <p:grpSpPr bwMode="auto">
          <a:xfrm>
            <a:off x="3897313" y="2506663"/>
            <a:ext cx="4770437" cy="368300"/>
            <a:chOff x="3896925" y="2835191"/>
            <a:chExt cx="4770530" cy="369332"/>
          </a:xfrm>
        </p:grpSpPr>
        <p:sp>
          <p:nvSpPr>
            <p:cNvPr id="17433" name="矩形 26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3075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FF0000"/>
                  </a:solidFill>
                  <a:ea typeface="微软雅黑" panose="020B0503020204020204" pitchFamily="34" charset="-122"/>
                </a:rPr>
                <a:t>教育背景</a:t>
              </a:r>
              <a:r>
                <a:rPr lang="zh-CN" altLang="en-US" sz="1400">
                  <a:ea typeface="微软雅黑" panose="020B0503020204020204" pitchFamily="34" charset="-122"/>
                </a:rPr>
                <a:t>。学校、专业、相关课程等。 </a:t>
              </a:r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7434" name="TextBox 27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349892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800">
                  <a:ea typeface="微软雅黑" panose="020B0503020204020204" pitchFamily="34" charset="-122"/>
                </a:rPr>
                <a:t>2</a:t>
              </a:r>
              <a:endParaRPr lang="en-US" altLang="zh-CN" sz="18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17" name="组合 28"/>
          <p:cNvGrpSpPr/>
          <p:nvPr/>
        </p:nvGrpSpPr>
        <p:grpSpPr bwMode="auto">
          <a:xfrm>
            <a:off x="3897313" y="2801938"/>
            <a:ext cx="4770437" cy="306705"/>
            <a:chOff x="3896925" y="2835191"/>
            <a:chExt cx="4770530" cy="305807"/>
          </a:xfrm>
        </p:grpSpPr>
        <p:sp>
          <p:nvSpPr>
            <p:cNvPr id="17431" name="矩形 29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3058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FF0000"/>
                  </a:solidFill>
                  <a:ea typeface="微软雅黑" panose="020B0503020204020204" pitchFamily="34" charset="-122"/>
                </a:rPr>
                <a:t>以往工作记录</a:t>
              </a:r>
              <a:r>
                <a:rPr lang="zh-CN" altLang="en-US" sz="1400">
                  <a:ea typeface="微软雅黑" panose="020B0503020204020204" pitchFamily="34" charset="-122"/>
                </a:rPr>
                <a:t>。相关工作经验与面试职务的联系。</a:t>
              </a:r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7432" name="TextBox 30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313061" cy="3058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ea typeface="微软雅黑" panose="020B0503020204020204" pitchFamily="34" charset="-122"/>
                </a:rPr>
                <a:t>3</a:t>
              </a:r>
              <a:endParaRPr lang="en-US" altLang="zh-CN" sz="14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18" name="组合 31"/>
          <p:cNvGrpSpPr/>
          <p:nvPr/>
        </p:nvGrpSpPr>
        <p:grpSpPr bwMode="auto">
          <a:xfrm>
            <a:off x="3897313" y="3098800"/>
            <a:ext cx="4770437" cy="306705"/>
            <a:chOff x="3896925" y="2835191"/>
            <a:chExt cx="4770530" cy="307564"/>
          </a:xfrm>
        </p:grpSpPr>
        <p:sp>
          <p:nvSpPr>
            <p:cNvPr id="17429" name="矩形 32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3075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FF0000"/>
                  </a:solidFill>
                  <a:ea typeface="微软雅黑" panose="020B0503020204020204" pitchFamily="34" charset="-122"/>
                </a:rPr>
                <a:t>业余活动</a:t>
              </a:r>
              <a:r>
                <a:rPr lang="zh-CN" altLang="en-US" sz="1200">
                  <a:solidFill>
                    <a:srgbClr val="FF0000"/>
                  </a:solidFill>
                  <a:ea typeface="微软雅黑" panose="020B0503020204020204" pitchFamily="34" charset="-122"/>
                </a:rPr>
                <a:t> </a:t>
              </a:r>
              <a:r>
                <a:rPr lang="zh-CN" altLang="en-US" sz="1200">
                  <a:ea typeface="微软雅黑" panose="020B0503020204020204" pitchFamily="34" charset="-122"/>
                </a:rPr>
                <a:t>。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  <p:sp>
          <p:nvSpPr>
            <p:cNvPr id="17430" name="TextBox 33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微软雅黑" panose="020B0503020204020204" pitchFamily="34" charset="-122"/>
                </a:rPr>
                <a:t>4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19" name="组合 34"/>
          <p:cNvGrpSpPr/>
          <p:nvPr/>
        </p:nvGrpSpPr>
        <p:grpSpPr bwMode="auto">
          <a:xfrm>
            <a:off x="3897313" y="3384550"/>
            <a:ext cx="4770437" cy="306705"/>
            <a:chOff x="3896925" y="2835191"/>
            <a:chExt cx="4770530" cy="305806"/>
          </a:xfrm>
        </p:grpSpPr>
        <p:sp>
          <p:nvSpPr>
            <p:cNvPr id="17427" name="矩形 35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3058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FF0000"/>
                  </a:solidFill>
                  <a:ea typeface="微软雅黑" panose="020B0503020204020204" pitchFamily="34" charset="-122"/>
                </a:rPr>
                <a:t>语言能力</a:t>
              </a:r>
              <a:r>
                <a:rPr lang="zh-CN" altLang="en-US" sz="1400">
                  <a:ea typeface="微软雅黑" panose="020B0503020204020204" pitchFamily="34" charset="-122"/>
                </a:rPr>
                <a:t>。</a:t>
              </a:r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7428" name="TextBox 36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微软雅黑" panose="020B0503020204020204" pitchFamily="34" charset="-122"/>
                </a:rPr>
                <a:t>5</a:t>
              </a:r>
              <a:endParaRPr lang="zh-CN" altLang="en-US" sz="120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20" name="组合 37"/>
          <p:cNvGrpSpPr/>
          <p:nvPr/>
        </p:nvGrpSpPr>
        <p:grpSpPr bwMode="auto">
          <a:xfrm>
            <a:off x="3897313" y="3690938"/>
            <a:ext cx="4770437" cy="337185"/>
            <a:chOff x="3896925" y="2835191"/>
            <a:chExt cx="4770530" cy="338130"/>
          </a:xfrm>
        </p:grpSpPr>
        <p:sp>
          <p:nvSpPr>
            <p:cNvPr id="17425" name="矩形 38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3075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rgbClr val="FF0000"/>
                  </a:solidFill>
                  <a:ea typeface="微软雅黑" panose="020B0503020204020204" pitchFamily="34" charset="-122"/>
                </a:rPr>
                <a:t>其他资料</a:t>
              </a:r>
              <a:r>
                <a:rPr lang="zh-CN" altLang="en-US" sz="1400">
                  <a:ea typeface="微软雅黑" panose="020B0503020204020204" pitchFamily="34" charset="-122"/>
                </a:rPr>
                <a:t>。奖学金、各类证书等。</a:t>
              </a:r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7426" name="TextBox 39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331476" cy="3381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600">
                  <a:ea typeface="微软雅黑" panose="020B0503020204020204" pitchFamily="34" charset="-122"/>
                </a:rPr>
                <a:t>6</a:t>
              </a:r>
              <a:endParaRPr lang="en-US" altLang="zh-CN" sz="1600">
                <a:ea typeface="微软雅黑" panose="020B0503020204020204" pitchFamily="34" charset="-122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20788" y="1379538"/>
            <a:ext cx="2168525" cy="2813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41375" y="765175"/>
            <a:ext cx="160528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</a:t>
            </a:r>
            <a:r>
              <a:rPr lang="zh-CN" altLang="en-US" sz="2000" dirty="0">
                <a:latin typeface="+mj-ea"/>
                <a:ea typeface="+mj-ea"/>
              </a:rPr>
              <a:t>准备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9788" y="1439863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170688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+mj-ea"/>
                <a:ea typeface="+mj-ea"/>
              </a:rPr>
              <a:t>面试前的礼仪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·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437" name="矩形 5"/>
          <p:cNvSpPr>
            <a:spLocks noChangeArrowheads="1"/>
          </p:cNvSpPr>
          <p:nvPr/>
        </p:nvSpPr>
        <p:spPr bwMode="auto">
          <a:xfrm>
            <a:off x="3627438" y="1665288"/>
            <a:ext cx="5224145" cy="1861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ea typeface="微软雅黑" panose="020B0503020204020204" pitchFamily="34" charset="-122"/>
              </a:rPr>
              <a:t>　</a:t>
            </a:r>
            <a:r>
              <a:rPr lang="en-US" altLang="zh-CN" sz="1600" b="1">
                <a:ea typeface="微软雅黑" panose="020B0503020204020204" pitchFamily="34" charset="-122"/>
              </a:rPr>
              <a:t>1</a:t>
            </a:r>
            <a:r>
              <a:rPr lang="zh-CN" altLang="en-US" sz="1600" b="1">
                <a:ea typeface="微软雅黑" panose="020B0503020204020204" pitchFamily="34" charset="-122"/>
              </a:rPr>
              <a:t>  提前到达</a:t>
            </a:r>
            <a:r>
              <a:rPr lang="en-US" altLang="zh-CN" sz="1600" b="1">
                <a:ea typeface="微软雅黑" panose="020B0503020204020204" pitchFamily="34" charset="-122"/>
              </a:rPr>
              <a:t>——</a:t>
            </a:r>
            <a:r>
              <a:rPr lang="zh-CN" altLang="en-US" sz="1600" b="1">
                <a:ea typeface="微软雅黑" panose="020B0503020204020204" pitchFamily="34" charset="-122"/>
              </a:rPr>
              <a:t>要在预约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</a:rPr>
              <a:t>前</a:t>
            </a:r>
            <a:r>
              <a:rPr lang="en-US" altLang="zh-CN" sz="1600" b="1">
                <a:solidFill>
                  <a:srgbClr val="FF0000"/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</a:rPr>
              <a:t>分钟</a:t>
            </a:r>
            <a:r>
              <a:rPr lang="zh-CN" altLang="en-US" sz="1600" b="1">
                <a:ea typeface="微软雅黑" panose="020B0503020204020204" pitchFamily="34" charset="-122"/>
              </a:rPr>
              <a:t>进入大楼。</a:t>
            </a:r>
            <a:endParaRPr lang="zh-CN" altLang="en-US" sz="1600" b="1"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ea typeface="微软雅黑" panose="020B0503020204020204" pitchFamily="34" charset="-122"/>
              </a:rPr>
              <a:t>　</a:t>
            </a:r>
            <a:r>
              <a:rPr lang="en-US" altLang="zh-CN" sz="1600" b="1">
                <a:ea typeface="微软雅黑" panose="020B0503020204020204" pitchFamily="34" charset="-122"/>
              </a:rPr>
              <a:t>2</a:t>
            </a:r>
            <a:r>
              <a:rPr lang="zh-CN" altLang="en-US" sz="1600" b="1">
                <a:ea typeface="微软雅黑" panose="020B0503020204020204" pitchFamily="34" charset="-122"/>
              </a:rPr>
              <a:t>  复习你的履历表和准备的应答。</a:t>
            </a:r>
            <a:endParaRPr lang="zh-CN" altLang="en-US" sz="1600" b="1"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ea typeface="微软雅黑" panose="020B0503020204020204" pitchFamily="34" charset="-122"/>
              </a:rPr>
              <a:t>　</a:t>
            </a:r>
            <a:r>
              <a:rPr lang="en-US" altLang="zh-CN" sz="1600" b="1">
                <a:ea typeface="微软雅黑" panose="020B0503020204020204" pitchFamily="34" charset="-122"/>
              </a:rPr>
              <a:t>3</a:t>
            </a:r>
            <a:r>
              <a:rPr lang="zh-CN" altLang="en-US" sz="1600" b="1">
                <a:ea typeface="微软雅黑" panose="020B0503020204020204" pitchFamily="34" charset="-122"/>
              </a:rPr>
              <a:t>  到洗手间最后一次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</a:rPr>
              <a:t>检查自己的仪表</a:t>
            </a:r>
            <a:r>
              <a:rPr lang="zh-CN" altLang="en-US" sz="1600" b="1">
                <a:ea typeface="微软雅黑" panose="020B0503020204020204" pitchFamily="34" charset="-122"/>
              </a:rPr>
              <a:t>。</a:t>
            </a:r>
            <a:endParaRPr lang="zh-CN" altLang="en-US" sz="1600" b="1"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ea typeface="微软雅黑" panose="020B0503020204020204" pitchFamily="34" charset="-122"/>
              </a:rPr>
              <a:t>　</a:t>
            </a:r>
            <a:r>
              <a:rPr lang="en-US" altLang="zh-CN" sz="1600" b="1">
                <a:ea typeface="微软雅黑" panose="020B0503020204020204" pitchFamily="34" charset="-122"/>
              </a:rPr>
              <a:t>4</a:t>
            </a:r>
            <a:r>
              <a:rPr lang="zh-CN" altLang="en-US" sz="1600" b="1">
                <a:ea typeface="微软雅黑" panose="020B0503020204020204" pitchFamily="34" charset="-122"/>
              </a:rPr>
              <a:t>  用职业的方式向接待员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</a:rPr>
              <a:t>通报自己的到来</a:t>
            </a:r>
            <a:r>
              <a:rPr lang="zh-CN" altLang="en-US" sz="1600" b="1">
                <a:ea typeface="微软雅黑" panose="020B0503020204020204" pitchFamily="34" charset="-122"/>
              </a:rPr>
              <a:t>。</a:t>
            </a:r>
            <a:endParaRPr lang="zh-CN" altLang="en-US" sz="1600" b="1"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ea typeface="微软雅黑" panose="020B0503020204020204" pitchFamily="34" charset="-122"/>
              </a:rPr>
              <a:t>　</a:t>
            </a:r>
            <a:r>
              <a:rPr lang="en-US" altLang="zh-CN" sz="1600" b="1">
                <a:ea typeface="微软雅黑" panose="020B0503020204020204" pitchFamily="34" charset="-122"/>
              </a:rPr>
              <a:t>5</a:t>
            </a:r>
            <a:r>
              <a:rPr lang="zh-CN" altLang="en-US" sz="1600" b="1">
                <a:ea typeface="微软雅黑" panose="020B0503020204020204" pitchFamily="34" charset="-122"/>
              </a:rPr>
              <a:t>  起立并与面试考官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</a:rPr>
              <a:t>亲切握手</a:t>
            </a:r>
            <a:r>
              <a:rPr lang="en-US" altLang="zh-CN" sz="1600" b="1">
                <a:ea typeface="微软雅黑" panose="020B0503020204020204" pitchFamily="34" charset="-122"/>
              </a:rPr>
              <a:t>——</a:t>
            </a:r>
            <a:r>
              <a:rPr lang="zh-CN" altLang="en-US" sz="1600" b="1">
                <a:ea typeface="微软雅黑" panose="020B0503020204020204" pitchFamily="34" charset="-122"/>
              </a:rPr>
              <a:t>但不要太过用力。</a:t>
            </a:r>
            <a:endParaRPr lang="zh-CN" altLang="en-US" sz="1600" b="1"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b="1">
                <a:ea typeface="微软雅黑" panose="020B0503020204020204" pitchFamily="34" charset="-122"/>
              </a:rPr>
              <a:t>　</a:t>
            </a:r>
            <a:r>
              <a:rPr lang="en-US" altLang="zh-CN" sz="1600" b="1">
                <a:ea typeface="微软雅黑" panose="020B0503020204020204" pitchFamily="34" charset="-122"/>
              </a:rPr>
              <a:t>6</a:t>
            </a:r>
            <a:r>
              <a:rPr lang="zh-CN" altLang="en-US" sz="1600" b="1">
                <a:ea typeface="微软雅黑" panose="020B0503020204020204" pitchFamily="34" charset="-122"/>
              </a:rPr>
              <a:t>  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</a:rPr>
              <a:t>微笑</a:t>
            </a:r>
            <a:r>
              <a:rPr lang="zh-CN" altLang="en-US" sz="1600" b="1">
                <a:ea typeface="微软雅黑" panose="020B0503020204020204" pitchFamily="34" charset="-122"/>
              </a:rPr>
              <a:t>并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</a:rPr>
              <a:t>直视</a:t>
            </a:r>
            <a:r>
              <a:rPr lang="zh-CN" altLang="en-US" sz="1600" b="1">
                <a:ea typeface="微软雅黑" panose="020B0503020204020204" pitchFamily="34" charset="-122"/>
              </a:rPr>
              <a:t>面试考官的眼睛。</a:t>
            </a:r>
            <a:endParaRPr lang="zh-CN" altLang="en-US" sz="1600" b="1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6338" y="1800225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40105" y="765175"/>
            <a:ext cx="170688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+mj-ea"/>
                <a:ea typeface="+mj-ea"/>
              </a:rPr>
              <a:t>面试前期准备</a:t>
            </a:r>
            <a:endParaRPr lang="zh-CN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7460" y="2022475"/>
            <a:ext cx="5680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4800"/>
              <a:t>THANK YOU!</a:t>
            </a:r>
            <a:endParaRPr lang="en-US" altLang="zh-CN" sz="4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0700" y="1192213"/>
            <a:ext cx="45053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AutoShape 5" descr="http://www.mychineselearning.com/images/201006/interview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556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4183063"/>
            <a:ext cx="9144000" cy="8572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126" name="组合 5"/>
          <p:cNvGrpSpPr/>
          <p:nvPr/>
        </p:nvGrpSpPr>
        <p:grpSpPr bwMode="auto">
          <a:xfrm>
            <a:off x="5957888" y="2387600"/>
            <a:ext cx="2898133" cy="832979"/>
            <a:chOff x="5136873" y="2117346"/>
            <a:chExt cx="2898065" cy="832018"/>
          </a:xfrm>
        </p:grpSpPr>
        <p:grpSp>
          <p:nvGrpSpPr>
            <p:cNvPr id="5131" name="组合 4"/>
            <p:cNvGrpSpPr/>
            <p:nvPr/>
          </p:nvGrpSpPr>
          <p:grpSpPr bwMode="auto">
            <a:xfrm>
              <a:off x="5136873" y="2117346"/>
              <a:ext cx="2898065" cy="336796"/>
              <a:chOff x="5136873" y="2117346"/>
              <a:chExt cx="2898065" cy="336796"/>
            </a:xfrm>
          </p:grpSpPr>
          <p:sp>
            <p:nvSpPr>
              <p:cNvPr id="5138" name="矩形 2"/>
              <p:cNvSpPr>
                <a:spLocks noChangeArrowheads="1"/>
              </p:cNvSpPr>
              <p:nvPr/>
            </p:nvSpPr>
            <p:spPr bwMode="auto">
              <a:xfrm>
                <a:off x="5413719" y="2117346"/>
                <a:ext cx="2621219" cy="3367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ea typeface="微软雅黑" panose="020B0503020204020204" pitchFamily="34" charset="-122"/>
                  </a:rPr>
                  <a:t>如何调整到最佳的面试状态</a:t>
                </a:r>
                <a:endParaRPr lang="zh-CN" altLang="en-US" sz="160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39" name="TextBox 3"/>
              <p:cNvSpPr txBox="1">
                <a:spLocks noChangeArrowheads="1"/>
              </p:cNvSpPr>
              <p:nvPr/>
            </p:nvSpPr>
            <p:spPr bwMode="auto">
              <a:xfrm>
                <a:off x="5136873" y="2125040"/>
                <a:ext cx="429250" cy="3063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1.1</a:t>
                </a:r>
                <a:endParaRPr lang="en-US" altLang="zh-CN" sz="1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5132" name="组合 30"/>
            <p:cNvGrpSpPr/>
            <p:nvPr/>
          </p:nvGrpSpPr>
          <p:grpSpPr bwMode="auto">
            <a:xfrm>
              <a:off x="5136873" y="2364957"/>
              <a:ext cx="2085284" cy="338851"/>
              <a:chOff x="5136873" y="2117346"/>
              <a:chExt cx="2085284" cy="338851"/>
            </a:xfrm>
          </p:grpSpPr>
          <p:sp>
            <p:nvSpPr>
              <p:cNvPr id="5136" name="矩形 31"/>
              <p:cNvSpPr>
                <a:spLocks noChangeArrowheads="1"/>
              </p:cNvSpPr>
              <p:nvPr/>
            </p:nvSpPr>
            <p:spPr bwMode="auto">
              <a:xfrm>
                <a:off x="5413719" y="2117346"/>
                <a:ext cx="1808438" cy="3367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ea typeface="微软雅黑" panose="020B0503020204020204" pitchFamily="34" charset="-122"/>
                  </a:rPr>
                  <a:t>面试前的具体准备</a:t>
                </a:r>
                <a:endParaRPr lang="zh-CN" altLang="en-US" sz="160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37" name="TextBox 32"/>
              <p:cNvSpPr txBox="1">
                <a:spLocks noChangeArrowheads="1"/>
              </p:cNvSpPr>
              <p:nvPr/>
            </p:nvSpPr>
            <p:spPr bwMode="auto">
              <a:xfrm>
                <a:off x="5136873" y="2126503"/>
                <a:ext cx="475593" cy="3296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1.2</a:t>
                </a:r>
                <a:endParaRPr lang="en-US" altLang="zh-CN" sz="1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5133" name="组合 33"/>
            <p:cNvGrpSpPr/>
            <p:nvPr/>
          </p:nvGrpSpPr>
          <p:grpSpPr bwMode="auto">
            <a:xfrm>
              <a:off x="5136873" y="2612568"/>
              <a:ext cx="1678893" cy="336796"/>
              <a:chOff x="5136873" y="2117346"/>
              <a:chExt cx="1678893" cy="336796"/>
            </a:xfrm>
          </p:grpSpPr>
          <p:sp>
            <p:nvSpPr>
              <p:cNvPr id="5134" name="矩形 34"/>
              <p:cNvSpPr>
                <a:spLocks noChangeArrowheads="1"/>
              </p:cNvSpPr>
              <p:nvPr/>
            </p:nvSpPr>
            <p:spPr bwMode="auto">
              <a:xfrm>
                <a:off x="5413719" y="2117346"/>
                <a:ext cx="1402047" cy="3367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ea typeface="微软雅黑" panose="020B0503020204020204" pitchFamily="34" charset="-122"/>
                  </a:rPr>
                  <a:t>面试前的礼仪</a:t>
                </a:r>
                <a:endParaRPr lang="zh-CN" altLang="en-US" sz="160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35" name="TextBox 35"/>
              <p:cNvSpPr txBox="1">
                <a:spLocks noChangeArrowheads="1"/>
              </p:cNvSpPr>
              <p:nvPr/>
            </p:nvSpPr>
            <p:spPr bwMode="auto">
              <a:xfrm>
                <a:off x="5136873" y="2125040"/>
                <a:ext cx="429250" cy="30635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40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1.3</a:t>
                </a:r>
                <a:endParaRPr lang="en-US" altLang="zh-CN" sz="14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6191250" y="1930400"/>
            <a:ext cx="18002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面试的前期准备</a:t>
            </a:r>
            <a:endParaRPr lang="zh-CN" altLang="en-US" dirty="0">
              <a:latin typeface="+mj-ea"/>
              <a:ea typeface="+mj-ea"/>
            </a:endParaRPr>
          </a:p>
        </p:txBody>
      </p:sp>
      <p:grpSp>
        <p:nvGrpSpPr>
          <p:cNvPr id="5128" name="组合 6"/>
          <p:cNvGrpSpPr/>
          <p:nvPr/>
        </p:nvGrpSpPr>
        <p:grpSpPr bwMode="auto">
          <a:xfrm>
            <a:off x="5786438" y="1879600"/>
            <a:ext cx="460375" cy="461963"/>
            <a:chOff x="5787135" y="1879875"/>
            <a:chExt cx="460281" cy="461665"/>
          </a:xfrm>
        </p:grpSpPr>
        <p:sp>
          <p:nvSpPr>
            <p:cNvPr id="46" name="矩形 45"/>
            <p:cNvSpPr/>
            <p:nvPr/>
          </p:nvSpPr>
          <p:spPr>
            <a:xfrm>
              <a:off x="5787135" y="1951267"/>
              <a:ext cx="360288" cy="276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30" name="TextBox 46"/>
            <p:cNvSpPr txBox="1">
              <a:spLocks noChangeArrowheads="1"/>
            </p:cNvSpPr>
            <p:nvPr/>
          </p:nvSpPr>
          <p:spPr bwMode="auto">
            <a:xfrm>
              <a:off x="5892832" y="1879875"/>
              <a:ext cx="354584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9260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·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6148" name="矩形 5"/>
          <p:cNvSpPr>
            <a:spLocks noChangeArrowheads="1"/>
          </p:cNvSpPr>
          <p:nvPr/>
        </p:nvSpPr>
        <p:spPr bwMode="auto">
          <a:xfrm>
            <a:off x="4065588" y="2295525"/>
            <a:ext cx="18745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</a:rPr>
              <a:t> 积极的自我暗示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149" name="矩形 6"/>
          <p:cNvSpPr>
            <a:spLocks noChangeArrowheads="1"/>
          </p:cNvSpPr>
          <p:nvPr/>
        </p:nvSpPr>
        <p:spPr bwMode="auto">
          <a:xfrm>
            <a:off x="4122738" y="2633663"/>
            <a:ext cx="4048125" cy="7550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ea typeface="微软雅黑" panose="020B0503020204020204" pitchFamily="34" charset="-122"/>
              </a:rPr>
              <a:t>假如能对自己进行积极的暗示，面试者就会充满自信，心境悠然，注意力集中，思维敏捷，以致在面试中积极地表现自我，面试结果也会常常被自己的积极暗示所言中。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10025" y="2384425"/>
            <a:ext cx="66675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44600" y="1360488"/>
            <a:ext cx="2424113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41375" y="765175"/>
            <a:ext cx="15544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" y="793750"/>
            <a:ext cx="8266430" cy="33712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9260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·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172" name="矩形 5"/>
          <p:cNvSpPr>
            <a:spLocks noChangeArrowheads="1"/>
          </p:cNvSpPr>
          <p:nvPr/>
        </p:nvSpPr>
        <p:spPr bwMode="auto">
          <a:xfrm>
            <a:off x="4286250" y="1574800"/>
            <a:ext cx="1325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</a:rPr>
              <a:t>系统脱敏法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37038" y="1665288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174" name="矩形 7"/>
          <p:cNvSpPr>
            <a:spLocks noChangeArrowheads="1"/>
          </p:cNvSpPr>
          <p:nvPr/>
        </p:nvSpPr>
        <p:spPr bwMode="auto">
          <a:xfrm>
            <a:off x="4321175" y="2198688"/>
            <a:ext cx="457200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Hiragino Sans GB W6" pitchFamily="34" charset="-122"/>
                <a:ea typeface="Hiragino Sans GB W6" pitchFamily="34" charset="-122"/>
              </a:rPr>
              <a:t>认真反思自己的情况，依程度轻重将引起面试焦虑的情境排序。</a:t>
            </a:r>
            <a:endParaRPr lang="zh-CN" altLang="en-US" sz="1200">
              <a:latin typeface="Hiragino Sans GB W6" pitchFamily="34" charset="-122"/>
              <a:ea typeface="Hiragino Sans GB W6" pitchFamily="34" charset="-122"/>
            </a:endParaRPr>
          </a:p>
        </p:txBody>
      </p:sp>
      <p:grpSp>
        <p:nvGrpSpPr>
          <p:cNvPr id="7175" name="组合 20"/>
          <p:cNvGrpSpPr/>
          <p:nvPr/>
        </p:nvGrpSpPr>
        <p:grpSpPr bwMode="auto">
          <a:xfrm>
            <a:off x="4352925" y="1979613"/>
            <a:ext cx="682625" cy="277812"/>
            <a:chOff x="4353363" y="1980096"/>
            <a:chExt cx="681597" cy="276999"/>
          </a:xfrm>
        </p:grpSpPr>
        <p:sp>
          <p:nvSpPr>
            <p:cNvPr id="10" name="矩形 9"/>
            <p:cNvSpPr/>
            <p:nvPr/>
          </p:nvSpPr>
          <p:spPr>
            <a:xfrm>
              <a:off x="4410427" y="2022833"/>
              <a:ext cx="545278" cy="1836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83" name="矩形 8"/>
            <p:cNvSpPr>
              <a:spLocks noChangeArrowheads="1"/>
            </p:cNvSpPr>
            <p:nvPr/>
          </p:nvSpPr>
          <p:spPr bwMode="auto">
            <a:xfrm>
              <a:off x="4353363" y="1980096"/>
              <a:ext cx="681597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ea typeface="微软雅黑" panose="020B0503020204020204" pitchFamily="34" charset="-122"/>
                </a:rPr>
                <a:t>第一步 </a:t>
              </a:r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6" name="矩形 15"/>
          <p:cNvSpPr>
            <a:spLocks noChangeArrowheads="1"/>
          </p:cNvSpPr>
          <p:nvPr/>
        </p:nvSpPr>
        <p:spPr bwMode="auto">
          <a:xfrm>
            <a:off x="4321175" y="2755900"/>
            <a:ext cx="4572000" cy="1104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200">
                <a:latin typeface="Hiragino Sans GB W6" pitchFamily="34" charset="-122"/>
                <a:ea typeface="Hiragino Sans GB W6" pitchFamily="34" charset="-122"/>
              </a:rPr>
              <a:t>1 </a:t>
            </a:r>
            <a:r>
              <a:rPr lang="zh-CN" altLang="en-US" sz="1200">
                <a:latin typeface="Hiragino Sans GB W6" pitchFamily="34" charset="-122"/>
                <a:ea typeface="Hiragino Sans GB W6" pitchFamily="34" charset="-122"/>
              </a:rPr>
              <a:t>从能引起你最轻度焦虑的情境开始想象。尽量逼真地想象当时的各种情景、面试官的表情和自己的内心体验，一旦有身体的紧张反应或内心的焦虑状态出现，便用言语暗示“沉着”、“冷静”、“停止紧张”，同时进行有规律的深呼吸，尽量放松肌肉，以减弱自身的紧张状态，直至镇定自若。</a:t>
            </a:r>
            <a:endParaRPr lang="en-US" altLang="zh-CN" sz="1200">
              <a:latin typeface="Hiragino Sans GB W6" pitchFamily="34" charset="-122"/>
              <a:ea typeface="Hiragino Sans GB W6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0075" y="2562225"/>
            <a:ext cx="546100" cy="184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78" name="矩形 17"/>
          <p:cNvSpPr>
            <a:spLocks noChangeArrowheads="1"/>
          </p:cNvSpPr>
          <p:nvPr/>
        </p:nvSpPr>
        <p:spPr bwMode="auto">
          <a:xfrm>
            <a:off x="4343400" y="2516188"/>
            <a:ext cx="78740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</a:rPr>
              <a:t>第二步 </a:t>
            </a:r>
            <a:endParaRPr lang="zh-CN" altLang="en-US" sz="1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179" name="矩形 11"/>
          <p:cNvSpPr>
            <a:spLocks noChangeArrowheads="1"/>
          </p:cNvSpPr>
          <p:nvPr/>
        </p:nvSpPr>
        <p:spPr bwMode="auto">
          <a:xfrm>
            <a:off x="4321175" y="3825875"/>
            <a:ext cx="4552950" cy="496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200">
                <a:latin typeface="Hiragino Sans GB W6" pitchFamily="34" charset="-122"/>
                <a:ea typeface="Hiragino Sans GB W6" pitchFamily="34" charset="-122"/>
              </a:rPr>
              <a:t>2  </a:t>
            </a:r>
            <a:r>
              <a:rPr lang="zh-CN" altLang="en-US" sz="1200">
                <a:latin typeface="Hiragino Sans GB W6" pitchFamily="34" charset="-122"/>
                <a:ea typeface="Hiragino Sans GB W6" pitchFamily="34" charset="-122"/>
              </a:rPr>
              <a:t>然后想象第二个情境，依次进行训练，最后达到想象最紧张的面试情景时，也能够轻松自如。</a:t>
            </a:r>
            <a:endParaRPr lang="zh-CN" altLang="en-US" sz="1200">
              <a:latin typeface="Hiragino Sans GB W6" pitchFamily="34" charset="-122"/>
              <a:ea typeface="Hiragino Sans GB W6" pitchFamily="34" charset="-122"/>
            </a:endParaRPr>
          </a:p>
        </p:txBody>
      </p:sp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1550" y="1574800"/>
            <a:ext cx="3014663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841375" y="765175"/>
            <a:ext cx="15544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1135063"/>
            <a:ext cx="342423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195" name="组合 4"/>
          <p:cNvGrpSpPr/>
          <p:nvPr/>
        </p:nvGrpSpPr>
        <p:grpSpPr bwMode="auto">
          <a:xfrm>
            <a:off x="2220913" y="765175"/>
            <a:ext cx="3190875" cy="369888"/>
            <a:chOff x="2221287" y="764961"/>
            <a:chExt cx="3190133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456182" y="764961"/>
              <a:ext cx="295523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j-ea"/>
                  <a:ea typeface="+mj-ea"/>
                </a:rPr>
                <a:t>如何调整到最佳的面试状态</a:t>
              </a:r>
              <a:endParaRPr lang="zh-CN" altLang="en-US" dirty="0">
                <a:latin typeface="+mj-ea"/>
                <a:ea typeface="+mj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21287" y="764961"/>
              <a:ext cx="4158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j-ea"/>
                  <a:ea typeface="+mj-ea"/>
                </a:rPr>
                <a:t>·</a:t>
              </a:r>
              <a:endParaRPr lang="zh-CN" altLang="en-US" dirty="0">
                <a:latin typeface="+mj-ea"/>
                <a:ea typeface="+mj-ea"/>
              </a:endParaRPr>
            </a:p>
          </p:txBody>
        </p:sp>
      </p:grp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4065588" y="2295525"/>
            <a:ext cx="42976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</a:rPr>
              <a:t>充分的自我认识和对面试过程的详尽了解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197" name="矩形 6"/>
          <p:cNvSpPr>
            <a:spLocks noChangeArrowheads="1"/>
          </p:cNvSpPr>
          <p:nvPr/>
        </p:nvSpPr>
        <p:spPr bwMode="auto">
          <a:xfrm>
            <a:off x="4122738" y="2633663"/>
            <a:ext cx="4048125" cy="97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充分地了解面试的要求、题型、时间、地点、类型等等具体操作过程，做到心中有数；</a:t>
            </a:r>
            <a:endParaRPr lang="en-US" altLang="zh-CN" sz="1200"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同时又能正确地评价自己，既相信自己的能力，又实事求是，不好高鹜远，也不自轻自贱。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10025" y="2384425"/>
            <a:ext cx="66675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375" y="765175"/>
            <a:ext cx="15544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 t="16394" b="11417"/>
          <a:stretch>
            <a:fillRect/>
          </a:stretch>
        </p:blipFill>
        <p:spPr bwMode="auto">
          <a:xfrm>
            <a:off x="958850" y="1320800"/>
            <a:ext cx="3182938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29260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·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221" name="矩形 5"/>
          <p:cNvSpPr>
            <a:spLocks noChangeArrowheads="1"/>
          </p:cNvSpPr>
          <p:nvPr/>
        </p:nvSpPr>
        <p:spPr bwMode="auto">
          <a:xfrm>
            <a:off x="4065588" y="2295525"/>
            <a:ext cx="1325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</a:rPr>
              <a:t>暴露冲击法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222" name="矩形 6"/>
          <p:cNvSpPr>
            <a:spLocks noChangeArrowheads="1"/>
          </p:cNvSpPr>
          <p:nvPr/>
        </p:nvSpPr>
        <p:spPr bwMode="auto">
          <a:xfrm>
            <a:off x="4122738" y="2633663"/>
            <a:ext cx="4048125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ea typeface="微软雅黑" panose="020B0503020204020204" pitchFamily="34" charset="-122"/>
              </a:rPr>
              <a:t>多去面试，多去锻炼，在成功几次或“碰壁”几次后，再面对面试的场景，你就坦然多了。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10025" y="2384425"/>
            <a:ext cx="66675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375" y="765175"/>
            <a:ext cx="15544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9275" y="1349375"/>
            <a:ext cx="424656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457450" y="765175"/>
            <a:ext cx="29260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ea typeface="微软雅黑" panose="020B0503020204020204" pitchFamily="34" charset="-122"/>
              </a:rPr>
              <a:t>如何调整到最佳的面试状态</a:t>
            </a:r>
            <a:endParaRPr lang="zh-CN" altLang="en-US" b="1">
              <a:ea typeface="微软雅黑" panose="020B0503020204020204" pitchFamily="34" charset="-122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·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245" name="矩形 5"/>
          <p:cNvSpPr>
            <a:spLocks noChangeArrowheads="1"/>
          </p:cNvSpPr>
          <p:nvPr/>
        </p:nvSpPr>
        <p:spPr bwMode="auto">
          <a:xfrm>
            <a:off x="4076700" y="2295525"/>
            <a:ext cx="17830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</a:rPr>
              <a:t>做好充分的准备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246" name="矩形 6"/>
          <p:cNvSpPr>
            <a:spLocks noChangeArrowheads="1"/>
          </p:cNvSpPr>
          <p:nvPr/>
        </p:nvSpPr>
        <p:spPr bwMode="auto">
          <a:xfrm>
            <a:off x="4122738" y="2633663"/>
            <a:ext cx="4048125" cy="7550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ea typeface="微软雅黑" panose="020B0503020204020204" pitchFamily="34" charset="-122"/>
              </a:rPr>
              <a:t>预计到自己临场可能会很紧张，应事先请有关的同事或家人充当主试人，进行模拟面试，找出可能存在的问题与不足，增强自己克服紧张的自信心。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10025" y="2384425"/>
            <a:ext cx="66675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841375" y="765175"/>
            <a:ext cx="15544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ea typeface="微软雅黑" panose="020B0503020204020204" pitchFamily="34" charset="-122"/>
              </a:rPr>
              <a:t>面试前期准备</a:t>
            </a:r>
            <a:endParaRPr lang="zh-CN" altLang="en-US" b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6863" y="1427163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29260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·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269" name="矩形 5"/>
          <p:cNvSpPr>
            <a:spLocks noChangeArrowheads="1"/>
          </p:cNvSpPr>
          <p:nvPr/>
        </p:nvSpPr>
        <p:spPr bwMode="auto">
          <a:xfrm>
            <a:off x="5157788" y="2025650"/>
            <a:ext cx="1325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</a:rPr>
              <a:t>任身体放松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270" name="矩形 6"/>
          <p:cNvSpPr>
            <a:spLocks noChangeArrowheads="1"/>
          </p:cNvSpPr>
          <p:nvPr/>
        </p:nvSpPr>
        <p:spPr bwMode="auto">
          <a:xfrm>
            <a:off x="5202238" y="2363788"/>
            <a:ext cx="1439862" cy="7550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散步解忧</a:t>
            </a:r>
            <a:endParaRPr lang="en-US" altLang="zh-CN" sz="1200"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开怀大笑</a:t>
            </a:r>
            <a:endParaRPr lang="en-US" altLang="zh-CN" sz="1200"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洗澡化忧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89525" y="2114550"/>
            <a:ext cx="68263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1375" y="765175"/>
            <a:ext cx="15544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9260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如何调整到最佳的面试状态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微软雅黑" panose="020B0503020204020204" pitchFamily="34" charset="-122"/>
              </a:rPr>
              <a:t>·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3784600" y="2295525"/>
            <a:ext cx="8686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ea typeface="微软雅黑" panose="020B0503020204020204" pitchFamily="34" charset="-122"/>
              </a:rPr>
              <a:t>深呼吸</a:t>
            </a:r>
            <a:endParaRPr lang="zh-CN" altLang="en-US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293" name="矩形 6"/>
          <p:cNvSpPr>
            <a:spLocks noChangeArrowheads="1"/>
          </p:cNvSpPr>
          <p:nvPr/>
        </p:nvSpPr>
        <p:spPr bwMode="auto">
          <a:xfrm>
            <a:off x="3829050" y="2633663"/>
            <a:ext cx="4905375" cy="1196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吸气，尽可能地让自己的肺部充满空气，姿势随意。</a:t>
            </a:r>
            <a:endParaRPr lang="en-US" altLang="zh-CN" sz="1200"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双手轻轻置于肋骨的下部，缓缓抬头，同时暗示自己“我很放松”。</a:t>
            </a:r>
            <a:endParaRPr lang="en-US" altLang="zh-CN" sz="1200"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吸气要做到缓慢而自然，要用腹部的力量吸气，胸膛不要剧烈起伏。</a:t>
            </a:r>
            <a:endParaRPr lang="en-US" altLang="zh-CN" sz="1200"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FontTx/>
              <a:buAutoNum type="arabicPlain"/>
            </a:pPr>
            <a:r>
              <a:rPr lang="zh-CN" altLang="en-US" sz="1200">
                <a:ea typeface="微软雅黑" panose="020B0503020204020204" pitchFamily="34" charset="-122"/>
              </a:rPr>
              <a:t>屏住呼吸，放松全身肌肉，再将空气均匀平缓地呼出。很多时候，只要一次深呼吸便可让人平静下来。</a:t>
            </a: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6338" y="2384425"/>
            <a:ext cx="68262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7100" y="1433513"/>
            <a:ext cx="2716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41375" y="765175"/>
            <a:ext cx="155448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j-ea"/>
                <a:ea typeface="+mj-ea"/>
              </a:rPr>
              <a:t>面试前期准备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IKEA Sans"/>
        <a:ea typeface="华康俪金黑W8(P)"/>
        <a:cs typeface=""/>
      </a:majorFont>
      <a:minorFont>
        <a:latin typeface="IKEA Sans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1722</Words>
  <Application>WPS 演示</Application>
  <PresentationFormat>自定义</PresentationFormat>
  <Paragraphs>226</Paragraphs>
  <Slides>16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IKEA Sans</vt:lpstr>
      <vt:lpstr>华康俪金黑W8(P)</vt:lpstr>
      <vt:lpstr>华文细黑</vt:lpstr>
      <vt:lpstr>微软雅黑</vt:lpstr>
      <vt:lpstr>Hiragino Sans GB W6</vt:lpstr>
      <vt:lpstr>Segoe Print</vt:lpstr>
      <vt:lpstr>黑体</vt:lpstr>
      <vt:lpstr>Arial Unicode MS</vt:lpstr>
      <vt:lpstr>Calibri</vt:lpstr>
      <vt:lpstr>华康俪金黑W8(P)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曹将</dc:creator>
  <cp:lastModifiedBy>黎明前后</cp:lastModifiedBy>
  <cp:revision>193</cp:revision>
  <dcterms:created xsi:type="dcterms:W3CDTF">2012-06-24T08:23:00Z</dcterms:created>
  <dcterms:modified xsi:type="dcterms:W3CDTF">2018-09-26T09:01:19Z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