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colors2.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7"/>
  </p:notesMasterIdLst>
  <p:handoutMasterIdLst>
    <p:handoutMasterId r:id="rId68"/>
  </p:handoutMasterIdLst>
  <p:sldIdLst>
    <p:sldId id="671" r:id="rId3"/>
    <p:sldId id="311" r:id="rId4"/>
    <p:sldId id="437" r:id="rId5"/>
    <p:sldId id="741" r:id="rId6"/>
    <p:sldId id="768" r:id="rId7"/>
    <p:sldId id="769" r:id="rId8"/>
    <p:sldId id="770" r:id="rId9"/>
    <p:sldId id="771" r:id="rId10"/>
    <p:sldId id="772" r:id="rId11"/>
    <p:sldId id="773" r:id="rId12"/>
    <p:sldId id="774" r:id="rId13"/>
    <p:sldId id="775" r:id="rId14"/>
    <p:sldId id="647" r:id="rId15"/>
    <p:sldId id="648" r:id="rId16"/>
    <p:sldId id="663" r:id="rId17"/>
    <p:sldId id="779" r:id="rId18"/>
    <p:sldId id="780" r:id="rId19"/>
    <p:sldId id="781" r:id="rId20"/>
    <p:sldId id="782" r:id="rId21"/>
    <p:sldId id="652" r:id="rId22"/>
    <p:sldId id="653" r:id="rId23"/>
    <p:sldId id="766" r:id="rId24"/>
    <p:sldId id="783" r:id="rId25"/>
    <p:sldId id="784" r:id="rId26"/>
    <p:sldId id="785" r:id="rId27"/>
    <p:sldId id="786" r:id="rId28"/>
    <p:sldId id="787" r:id="rId29"/>
    <p:sldId id="788" r:id="rId30"/>
    <p:sldId id="789" r:id="rId31"/>
    <p:sldId id="790" r:id="rId32"/>
    <p:sldId id="791" r:id="rId33"/>
    <p:sldId id="792" r:id="rId34"/>
    <p:sldId id="793" r:id="rId35"/>
    <p:sldId id="794" r:id="rId36"/>
    <p:sldId id="795" r:id="rId37"/>
    <p:sldId id="796" r:id="rId38"/>
    <p:sldId id="797" r:id="rId39"/>
    <p:sldId id="798" r:id="rId40"/>
    <p:sldId id="799" r:id="rId41"/>
    <p:sldId id="800" r:id="rId42"/>
    <p:sldId id="801" r:id="rId43"/>
    <p:sldId id="803" r:id="rId44"/>
    <p:sldId id="804" r:id="rId45"/>
    <p:sldId id="805" r:id="rId46"/>
    <p:sldId id="806" r:id="rId47"/>
    <p:sldId id="807" r:id="rId48"/>
    <p:sldId id="808" r:id="rId49"/>
    <p:sldId id="809" r:id="rId50"/>
    <p:sldId id="810" r:id="rId51"/>
    <p:sldId id="811" r:id="rId52"/>
    <p:sldId id="776" r:id="rId53"/>
    <p:sldId id="777" r:id="rId54"/>
    <p:sldId id="778" r:id="rId55"/>
    <p:sldId id="812" r:id="rId56"/>
    <p:sldId id="813" r:id="rId57"/>
    <p:sldId id="814" r:id="rId58"/>
    <p:sldId id="815" r:id="rId59"/>
    <p:sldId id="816" r:id="rId60"/>
    <p:sldId id="817" r:id="rId61"/>
    <p:sldId id="818" r:id="rId62"/>
    <p:sldId id="819" r:id="rId63"/>
    <p:sldId id="820" r:id="rId64"/>
    <p:sldId id="821" r:id="rId65"/>
    <p:sldId id="484" r:id="rId66"/>
  </p:sldIdLst>
  <p:sldSz cx="12195175"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67819"/>
    <a:srgbClr val="5F5E5C"/>
    <a:srgbClr val="F8F8F8"/>
    <a:srgbClr val="F3F3F3"/>
    <a:srgbClr val="F6F6F6"/>
    <a:srgbClr val="F7F7F7"/>
    <a:srgbClr val="C8C8C8"/>
    <a:srgbClr val="D0D0D0"/>
    <a:srgbClr val="F9F9F9"/>
    <a:srgbClr val="D6651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706" autoAdjust="0"/>
    <p:restoredTop sz="94660"/>
  </p:normalViewPr>
  <p:slideViewPr>
    <p:cSldViewPr>
      <p:cViewPr varScale="1">
        <p:scale>
          <a:sx n="86" d="100"/>
          <a:sy n="86" d="100"/>
        </p:scale>
        <p:origin x="-84" y="-144"/>
      </p:cViewPr>
      <p:guideLst>
        <p:guide orient="horz" pos="2160"/>
        <p:guide pos="3841"/>
      </p:guideLst>
    </p:cSldViewPr>
  </p:slideViewPr>
  <p:notesTextViewPr>
    <p:cViewPr>
      <p:scale>
        <a:sx n="100" d="100"/>
        <a:sy n="100" d="100"/>
      </p:scale>
      <p:origin x="0" y="0"/>
    </p:cViewPr>
  </p:notesTextViewPr>
  <p:sorterViewPr>
    <p:cViewPr>
      <p:scale>
        <a:sx n="100" d="100"/>
        <a:sy n="100" d="100"/>
      </p:scale>
      <p:origin x="0" y="1776"/>
    </p:cViewPr>
  </p:sorterViewPr>
  <p:notesViewPr>
    <p:cSldViewPr>
      <p:cViewPr varScale="1">
        <p:scale>
          <a:sx n="58" d="100"/>
          <a:sy n="58" d="100"/>
        </p:scale>
        <p:origin x="-2580"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1" Type="http://schemas.openxmlformats.org/officeDocument/2006/relationships/tableStyles" Target="tableStyles.xml"/><Relationship Id="rId70" Type="http://schemas.openxmlformats.org/officeDocument/2006/relationships/viewProps" Target="viewProps.xml"/><Relationship Id="rId7" Type="http://schemas.openxmlformats.org/officeDocument/2006/relationships/slide" Target="slides/slide5.xml"/><Relationship Id="rId69" Type="http://schemas.openxmlformats.org/officeDocument/2006/relationships/presProps" Target="presProps.xml"/><Relationship Id="rId68" Type="http://schemas.openxmlformats.org/officeDocument/2006/relationships/handoutMaster" Target="handoutMasters/handoutMaster1.xml"/><Relationship Id="rId67" Type="http://schemas.openxmlformats.org/officeDocument/2006/relationships/notesMaster" Target="notesMasters/notesMaster1.xml"/><Relationship Id="rId66" Type="http://schemas.openxmlformats.org/officeDocument/2006/relationships/slide" Target="slides/slide64.xml"/><Relationship Id="rId65" Type="http://schemas.openxmlformats.org/officeDocument/2006/relationships/slide" Target="slides/slide63.xml"/><Relationship Id="rId64" Type="http://schemas.openxmlformats.org/officeDocument/2006/relationships/slide" Target="slides/slide62.xml"/><Relationship Id="rId63" Type="http://schemas.openxmlformats.org/officeDocument/2006/relationships/slide" Target="slides/slide61.xml"/><Relationship Id="rId62" Type="http://schemas.openxmlformats.org/officeDocument/2006/relationships/slide" Target="slides/slide60.xml"/><Relationship Id="rId61" Type="http://schemas.openxmlformats.org/officeDocument/2006/relationships/slide" Target="slides/slide59.xml"/><Relationship Id="rId60" Type="http://schemas.openxmlformats.org/officeDocument/2006/relationships/slide" Target="slides/slide58.xml"/><Relationship Id="rId6" Type="http://schemas.openxmlformats.org/officeDocument/2006/relationships/slide" Target="slides/slide4.xml"/><Relationship Id="rId59" Type="http://schemas.openxmlformats.org/officeDocument/2006/relationships/slide" Target="slides/slide57.xml"/><Relationship Id="rId58" Type="http://schemas.openxmlformats.org/officeDocument/2006/relationships/slide" Target="slides/slide56.xml"/><Relationship Id="rId57" Type="http://schemas.openxmlformats.org/officeDocument/2006/relationships/slide" Target="slides/slide55.xml"/><Relationship Id="rId56" Type="http://schemas.openxmlformats.org/officeDocument/2006/relationships/slide" Target="slides/slide54.xml"/><Relationship Id="rId55" Type="http://schemas.openxmlformats.org/officeDocument/2006/relationships/slide" Target="slides/slide53.xml"/><Relationship Id="rId54" Type="http://schemas.openxmlformats.org/officeDocument/2006/relationships/slide" Target="slides/slide52.xml"/><Relationship Id="rId53" Type="http://schemas.openxmlformats.org/officeDocument/2006/relationships/slide" Target="slides/slide51.xml"/><Relationship Id="rId52" Type="http://schemas.openxmlformats.org/officeDocument/2006/relationships/slide" Target="slides/slide50.xml"/><Relationship Id="rId51" Type="http://schemas.openxmlformats.org/officeDocument/2006/relationships/slide" Target="slides/slide49.xml"/><Relationship Id="rId50" Type="http://schemas.openxmlformats.org/officeDocument/2006/relationships/slide" Target="slides/slide48.xml"/><Relationship Id="rId5" Type="http://schemas.openxmlformats.org/officeDocument/2006/relationships/slide" Target="slides/slide3.xml"/><Relationship Id="rId49" Type="http://schemas.openxmlformats.org/officeDocument/2006/relationships/slide" Target="slides/slide47.xml"/><Relationship Id="rId48" Type="http://schemas.openxmlformats.org/officeDocument/2006/relationships/slide" Target="slides/slide46.xml"/><Relationship Id="rId47" Type="http://schemas.openxmlformats.org/officeDocument/2006/relationships/slide" Target="slides/slide45.xml"/><Relationship Id="rId46" Type="http://schemas.openxmlformats.org/officeDocument/2006/relationships/slide" Target="slides/slide44.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diagrams/_rels/data1.xml.rels><?xml version="1.0" encoding="UTF-8" standalone="yes"?>
<Relationships xmlns="http://schemas.openxmlformats.org/package/2006/relationships"><Relationship Id="rId1" Type="http://schemas.openxmlformats.org/officeDocument/2006/relationships/image" Target="../media/image42.jpeg"/></Relationships>
</file>

<file path=ppt/diagrams/_rels/drawing1.xml.rels><?xml version="1.0" encoding="UTF-8" standalone="yes"?>
<Relationships xmlns="http://schemas.openxmlformats.org/package/2006/relationships"><Relationship Id="rId1" Type="http://schemas.openxmlformats.org/officeDocument/2006/relationships/image" Target="../media/image42.jpeg"/></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1">
  <dgm:title val=""/>
  <dgm:desc val=""/>
  <dgm:catLst>
    <dgm:cat type="colorful" pri="10200"/>
  </dgm:catLst>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251309F3-865E-4B31-B483-C474008ECD6E}" type="doc">
      <dgm:prSet loTypeId="urn:microsoft.com/office/officeart/2005/8/layout/radial2#1" loCatId="relationship" qsTypeId="urn:microsoft.com/office/officeart/2005/8/quickstyle/simple4#1" qsCatId="simple" csTypeId="urn:microsoft.com/office/officeart/2005/8/colors/accent1_2#1" csCatId="accent1" phldr="1"/>
      <dgm:spPr/>
      <dgm:t>
        <a:bodyPr/>
        <a:lstStyle/>
        <a:p>
          <a:endParaRPr lang="zh-CN" altLang="en-US"/>
        </a:p>
      </dgm:t>
    </dgm:pt>
    <dgm:pt modelId="{B0A630C3-C66F-4DBB-9F0C-108F47A8149D}">
      <dgm:prSet custT="1"/>
      <dgm:spPr>
        <a:solidFill>
          <a:srgbClr val="E67819"/>
        </a:solidFill>
      </dgm:spPr>
      <dgm:t>
        <a:bodyPr/>
        <a:lstStyle/>
        <a:p>
          <a:pPr rtl="0"/>
          <a:r>
            <a:rPr lang="en-US" sz="1800" b="1" dirty="0" smtClean="0">
              <a:effectLst>
                <a:outerShdw blurRad="38100" dist="38100" dir="2700000" algn="tl">
                  <a:srgbClr val="000000">
                    <a:alpha val="43137"/>
                  </a:srgbClr>
                </a:outerShdw>
              </a:effectLst>
              <a:latin typeface="微软雅黑" panose="020B0503020204020204" charset="-122"/>
              <a:ea typeface="微软雅黑" panose="020B0503020204020204" charset="-122"/>
            </a:rPr>
            <a:t>K</a:t>
          </a:r>
          <a:endParaRPr lang="en-US" altLang="zh-CN" sz="1800" b="1" dirty="0" smtClean="0">
            <a:effectLst>
              <a:outerShdw blurRad="38100" dist="38100" dir="2700000" algn="tl">
                <a:srgbClr val="000000">
                  <a:alpha val="43137"/>
                </a:srgbClr>
              </a:outerShdw>
            </a:effectLst>
            <a:latin typeface="微软雅黑" panose="020B0503020204020204" charset="-122"/>
            <a:ea typeface="微软雅黑" panose="020B0503020204020204" charset="-122"/>
          </a:endParaRPr>
        </a:p>
        <a:p>
          <a:pPr rtl="0"/>
          <a:r>
            <a:rPr lang="zh-CN" sz="1400" b="1" dirty="0" smtClean="0">
              <a:effectLst>
                <a:outerShdw blurRad="38100" dist="38100" dir="2700000" algn="tl">
                  <a:srgbClr val="000000">
                    <a:alpha val="43137"/>
                  </a:srgbClr>
                </a:outerShdw>
              </a:effectLst>
              <a:latin typeface="微软雅黑" panose="020B0503020204020204" charset="-122"/>
              <a:ea typeface="微软雅黑" panose="020B0503020204020204" charset="-122"/>
            </a:rPr>
            <a:t>专业知识</a:t>
          </a:r>
          <a:endParaRPr lang="en-US" sz="1400" b="1" dirty="0">
            <a:effectLst>
              <a:outerShdw blurRad="38100" dist="38100" dir="2700000" algn="tl">
                <a:srgbClr val="000000">
                  <a:alpha val="43137"/>
                </a:srgbClr>
              </a:outerShdw>
            </a:effectLst>
            <a:latin typeface="微软雅黑" panose="020B0503020204020204" charset="-122"/>
            <a:ea typeface="微软雅黑" panose="020B0503020204020204" charset="-122"/>
          </a:endParaRPr>
        </a:p>
      </dgm:t>
    </dgm:pt>
    <dgm:pt modelId="{87197FB5-7F10-4013-9DC2-C07C9639C230}" cxnId="{047D38BB-F306-4132-BEE5-5017C44A2239}" type="parTrans">
      <dgm:prSet/>
      <dgm:spPr>
        <a:ln>
          <a:solidFill>
            <a:srgbClr val="E67819"/>
          </a:solidFill>
        </a:ln>
      </dgm:spPr>
      <dgm:t>
        <a:bodyPr/>
        <a:lstStyle/>
        <a:p>
          <a:endParaRPr lang="zh-CN" altLang="en-US"/>
        </a:p>
      </dgm:t>
    </dgm:pt>
    <dgm:pt modelId="{AF4674B0-8097-49DF-A9C8-91083A6ACAB9}" cxnId="{047D38BB-F306-4132-BEE5-5017C44A2239}" type="sibTrans">
      <dgm:prSet/>
      <dgm:spPr/>
      <dgm:t>
        <a:bodyPr/>
        <a:lstStyle/>
        <a:p>
          <a:endParaRPr lang="zh-CN" altLang="en-US"/>
        </a:p>
      </dgm:t>
    </dgm:pt>
    <dgm:pt modelId="{E176263C-E5CC-436D-8771-E077C12A7882}">
      <dgm:prSet custT="1"/>
      <dgm:spPr>
        <a:solidFill>
          <a:srgbClr val="E67819"/>
        </a:solidFill>
      </dgm:spPr>
      <dgm:t>
        <a:bodyPr/>
        <a:lstStyle/>
        <a:p>
          <a:pPr rtl="0"/>
          <a:r>
            <a:rPr lang="en-US" sz="1800" b="1" dirty="0" smtClean="0">
              <a:effectLst>
                <a:outerShdw blurRad="38100" dist="38100" dir="2700000" algn="tl">
                  <a:srgbClr val="000000">
                    <a:alpha val="43137"/>
                  </a:srgbClr>
                </a:outerShdw>
              </a:effectLst>
              <a:latin typeface="微软雅黑" panose="020B0503020204020204" charset="-122"/>
              <a:ea typeface="微软雅黑" panose="020B0503020204020204" charset="-122"/>
            </a:rPr>
            <a:t>S</a:t>
          </a:r>
          <a:endParaRPr lang="en-US" altLang="zh-CN" sz="1800" b="1" dirty="0" smtClean="0">
            <a:effectLst>
              <a:outerShdw blurRad="38100" dist="38100" dir="2700000" algn="tl">
                <a:srgbClr val="000000">
                  <a:alpha val="43137"/>
                </a:srgbClr>
              </a:outerShdw>
            </a:effectLst>
            <a:latin typeface="微软雅黑" panose="020B0503020204020204" charset="-122"/>
            <a:ea typeface="微软雅黑" panose="020B0503020204020204" charset="-122"/>
          </a:endParaRPr>
        </a:p>
        <a:p>
          <a:pPr rtl="0"/>
          <a:r>
            <a:rPr lang="zh-CN" sz="1400" b="1" dirty="0" smtClean="0">
              <a:effectLst>
                <a:outerShdw blurRad="38100" dist="38100" dir="2700000" algn="tl">
                  <a:srgbClr val="000000">
                    <a:alpha val="43137"/>
                  </a:srgbClr>
                </a:outerShdw>
              </a:effectLst>
              <a:latin typeface="微软雅黑" panose="020B0503020204020204" charset="-122"/>
              <a:ea typeface="微软雅黑" panose="020B0503020204020204" charset="-122"/>
            </a:rPr>
            <a:t>专业技能</a:t>
          </a:r>
          <a:endParaRPr lang="en-US" sz="1400" b="1" dirty="0">
            <a:effectLst>
              <a:outerShdw blurRad="38100" dist="38100" dir="2700000" algn="tl">
                <a:srgbClr val="000000">
                  <a:alpha val="43137"/>
                </a:srgbClr>
              </a:outerShdw>
            </a:effectLst>
            <a:latin typeface="微软雅黑" panose="020B0503020204020204" charset="-122"/>
            <a:ea typeface="微软雅黑" panose="020B0503020204020204" charset="-122"/>
          </a:endParaRPr>
        </a:p>
      </dgm:t>
    </dgm:pt>
    <dgm:pt modelId="{C31D787F-69CE-464E-8CE4-2FB8B89C2529}" cxnId="{EDEB6280-8203-4A12-BD3B-0EBDE1392C31}" type="parTrans">
      <dgm:prSet/>
      <dgm:spPr>
        <a:ln>
          <a:solidFill>
            <a:srgbClr val="E67819"/>
          </a:solidFill>
        </a:ln>
      </dgm:spPr>
      <dgm:t>
        <a:bodyPr/>
        <a:lstStyle/>
        <a:p>
          <a:endParaRPr lang="zh-CN" altLang="en-US"/>
        </a:p>
      </dgm:t>
    </dgm:pt>
    <dgm:pt modelId="{741C58F1-88C1-4324-8408-C291164757BC}" cxnId="{EDEB6280-8203-4A12-BD3B-0EBDE1392C31}" type="sibTrans">
      <dgm:prSet/>
      <dgm:spPr/>
      <dgm:t>
        <a:bodyPr/>
        <a:lstStyle/>
        <a:p>
          <a:endParaRPr lang="zh-CN" altLang="en-US"/>
        </a:p>
      </dgm:t>
    </dgm:pt>
    <dgm:pt modelId="{ADC03F2B-4F46-4F10-B4B9-A2DCF7475292}">
      <dgm:prSet custT="1"/>
      <dgm:spPr>
        <a:solidFill>
          <a:srgbClr val="E67819"/>
        </a:solidFill>
      </dgm:spPr>
      <dgm:t>
        <a:bodyPr/>
        <a:lstStyle/>
        <a:p>
          <a:pPr rtl="0">
            <a:spcAft>
              <a:spcPts val="500"/>
            </a:spcAft>
          </a:pPr>
          <a:r>
            <a:rPr lang="en-US" sz="1800" b="1" dirty="0" smtClean="0">
              <a:effectLst>
                <a:outerShdw blurRad="38100" dist="38100" dir="2700000" algn="tl">
                  <a:srgbClr val="000000">
                    <a:alpha val="43137"/>
                  </a:srgbClr>
                </a:outerShdw>
              </a:effectLst>
              <a:latin typeface="微软雅黑" panose="020B0503020204020204" charset="-122"/>
              <a:ea typeface="微软雅黑" panose="020B0503020204020204" charset="-122"/>
            </a:rPr>
            <a:t>A</a:t>
          </a:r>
          <a:endParaRPr lang="en-US" altLang="zh-CN" sz="1800" b="1" dirty="0" smtClean="0">
            <a:effectLst>
              <a:outerShdw blurRad="38100" dist="38100" dir="2700000" algn="tl">
                <a:srgbClr val="000000">
                  <a:alpha val="43137"/>
                </a:srgbClr>
              </a:outerShdw>
            </a:effectLst>
            <a:latin typeface="微软雅黑" panose="020B0503020204020204" charset="-122"/>
            <a:ea typeface="微软雅黑" panose="020B0503020204020204" charset="-122"/>
          </a:endParaRPr>
        </a:p>
        <a:p>
          <a:pPr rtl="0">
            <a:spcAft>
              <a:spcPts val="500"/>
            </a:spcAft>
          </a:pPr>
          <a:r>
            <a:rPr lang="zh-CN" sz="1400" b="1" dirty="0" smtClean="0">
              <a:effectLst>
                <a:outerShdw blurRad="38100" dist="38100" dir="2700000" algn="tl">
                  <a:srgbClr val="000000">
                    <a:alpha val="43137"/>
                  </a:srgbClr>
                </a:outerShdw>
              </a:effectLst>
              <a:latin typeface="微软雅黑" panose="020B0503020204020204" charset="-122"/>
              <a:ea typeface="微软雅黑" panose="020B0503020204020204" charset="-122"/>
            </a:rPr>
            <a:t>综合能力</a:t>
          </a:r>
          <a:r>
            <a:rPr lang="en-US" altLang="zh-CN" sz="1400" b="1" dirty="0" smtClean="0">
              <a:effectLst>
                <a:outerShdw blurRad="38100" dist="38100" dir="2700000" algn="tl">
                  <a:srgbClr val="000000">
                    <a:alpha val="43137"/>
                  </a:srgbClr>
                </a:outerShdw>
              </a:effectLst>
              <a:latin typeface="微软雅黑" panose="020B0503020204020204" charset="-122"/>
              <a:ea typeface="微软雅黑" panose="020B0503020204020204" charset="-122"/>
            </a:rPr>
            <a:t>/</a:t>
          </a:r>
          <a:r>
            <a:rPr lang="zh-CN" altLang="en-US" sz="1400" b="1" dirty="0" smtClean="0">
              <a:effectLst>
                <a:outerShdw blurRad="38100" dist="38100" dir="2700000" algn="tl">
                  <a:srgbClr val="000000">
                    <a:alpha val="43137"/>
                  </a:srgbClr>
                </a:outerShdw>
              </a:effectLst>
              <a:latin typeface="微软雅黑" panose="020B0503020204020204" charset="-122"/>
              <a:ea typeface="微软雅黑" panose="020B0503020204020204" charset="-122"/>
            </a:rPr>
            <a:t>通用能力</a:t>
          </a:r>
          <a:endParaRPr lang="en-US" sz="1400" b="1" dirty="0">
            <a:effectLst>
              <a:outerShdw blurRad="38100" dist="38100" dir="2700000" algn="tl">
                <a:srgbClr val="000000">
                  <a:alpha val="43137"/>
                </a:srgbClr>
              </a:outerShdw>
            </a:effectLst>
            <a:latin typeface="微软雅黑" panose="020B0503020204020204" charset="-122"/>
            <a:ea typeface="微软雅黑" panose="020B0503020204020204" charset="-122"/>
          </a:endParaRPr>
        </a:p>
      </dgm:t>
    </dgm:pt>
    <dgm:pt modelId="{E6311A2B-E7C1-4224-BEEC-D11EF8F57116}" cxnId="{74C831C1-FA2F-4E3E-BAA7-71640BD4E113}" type="parTrans">
      <dgm:prSet/>
      <dgm:spPr>
        <a:ln>
          <a:solidFill>
            <a:srgbClr val="E67819"/>
          </a:solidFill>
        </a:ln>
      </dgm:spPr>
      <dgm:t>
        <a:bodyPr/>
        <a:lstStyle/>
        <a:p>
          <a:endParaRPr lang="zh-CN" altLang="en-US"/>
        </a:p>
      </dgm:t>
    </dgm:pt>
    <dgm:pt modelId="{54935FF9-E405-4D8A-B5C4-483DF4CB9964}" cxnId="{74C831C1-FA2F-4E3E-BAA7-71640BD4E113}" type="sibTrans">
      <dgm:prSet/>
      <dgm:spPr/>
      <dgm:t>
        <a:bodyPr/>
        <a:lstStyle/>
        <a:p>
          <a:endParaRPr lang="zh-CN" altLang="en-US"/>
        </a:p>
      </dgm:t>
    </dgm:pt>
    <dgm:pt modelId="{9850D6B5-43B3-400E-8FC3-2866E3B5719A}">
      <dgm:prSet custT="1"/>
      <dgm:spPr>
        <a:solidFill>
          <a:srgbClr val="E67819"/>
        </a:solidFill>
      </dgm:spPr>
      <dgm:t>
        <a:bodyPr/>
        <a:lstStyle/>
        <a:p>
          <a:pPr rtl="0"/>
          <a:r>
            <a:rPr lang="en-US" sz="1800" b="1" dirty="0" smtClean="0">
              <a:effectLst>
                <a:outerShdw blurRad="38100" dist="38100" dir="2700000" algn="tl">
                  <a:srgbClr val="000000">
                    <a:alpha val="43137"/>
                  </a:srgbClr>
                </a:outerShdw>
              </a:effectLst>
              <a:latin typeface="微软雅黑" panose="020B0503020204020204" charset="-122"/>
              <a:ea typeface="微软雅黑" panose="020B0503020204020204" charset="-122"/>
            </a:rPr>
            <a:t>P</a:t>
          </a:r>
          <a:endParaRPr lang="en-US" altLang="zh-CN" sz="1800" b="1" dirty="0" smtClean="0">
            <a:effectLst>
              <a:outerShdw blurRad="38100" dist="38100" dir="2700000" algn="tl">
                <a:srgbClr val="000000">
                  <a:alpha val="43137"/>
                </a:srgbClr>
              </a:outerShdw>
            </a:effectLst>
            <a:latin typeface="微软雅黑" panose="020B0503020204020204" charset="-122"/>
            <a:ea typeface="微软雅黑" panose="020B0503020204020204" charset="-122"/>
          </a:endParaRPr>
        </a:p>
        <a:p>
          <a:pPr rtl="0"/>
          <a:r>
            <a:rPr lang="zh-CN" sz="1400" b="1" dirty="0" smtClean="0">
              <a:effectLst>
                <a:outerShdw blurRad="38100" dist="38100" dir="2700000" algn="tl">
                  <a:srgbClr val="000000">
                    <a:alpha val="43137"/>
                  </a:srgbClr>
                </a:outerShdw>
              </a:effectLst>
              <a:latin typeface="微软雅黑" panose="020B0503020204020204" charset="-122"/>
              <a:ea typeface="微软雅黑" panose="020B0503020204020204" charset="-122"/>
            </a:rPr>
            <a:t> 个性特征</a:t>
          </a:r>
          <a:endParaRPr lang="en-US" sz="1400" b="1" dirty="0">
            <a:effectLst>
              <a:outerShdw blurRad="38100" dist="38100" dir="2700000" algn="tl">
                <a:srgbClr val="000000">
                  <a:alpha val="43137"/>
                </a:srgbClr>
              </a:outerShdw>
            </a:effectLst>
            <a:latin typeface="微软雅黑" panose="020B0503020204020204" charset="-122"/>
            <a:ea typeface="微软雅黑" panose="020B0503020204020204" charset="-122"/>
          </a:endParaRPr>
        </a:p>
      </dgm:t>
    </dgm:pt>
    <dgm:pt modelId="{EBE0F4F0-A4B6-4E48-98D8-8D99F122DF7D}" cxnId="{901D6A2B-8C24-4DDA-AA22-D8C6749E9723}" type="parTrans">
      <dgm:prSet/>
      <dgm:spPr>
        <a:ln>
          <a:solidFill>
            <a:srgbClr val="E67819"/>
          </a:solidFill>
        </a:ln>
      </dgm:spPr>
      <dgm:t>
        <a:bodyPr/>
        <a:lstStyle/>
        <a:p>
          <a:endParaRPr lang="zh-CN" altLang="en-US"/>
        </a:p>
      </dgm:t>
    </dgm:pt>
    <dgm:pt modelId="{D9A8AC3C-0A2B-4884-B1F8-956B02A5B6CB}" cxnId="{901D6A2B-8C24-4DDA-AA22-D8C6749E9723}" type="sibTrans">
      <dgm:prSet/>
      <dgm:spPr/>
      <dgm:t>
        <a:bodyPr/>
        <a:lstStyle/>
        <a:p>
          <a:endParaRPr lang="zh-CN" altLang="en-US"/>
        </a:p>
      </dgm:t>
    </dgm:pt>
    <dgm:pt modelId="{4C1B7CA1-3548-408A-8141-C229AF2C168D}">
      <dgm:prSet custT="1"/>
      <dgm:spPr>
        <a:solidFill>
          <a:srgbClr val="E67819"/>
        </a:solidFill>
      </dgm:spPr>
      <dgm:t>
        <a:bodyPr/>
        <a:lstStyle/>
        <a:p>
          <a:pPr rtl="0"/>
          <a:r>
            <a:rPr lang="en-US" sz="1800" b="1" dirty="0" smtClean="0">
              <a:effectLst>
                <a:outerShdw blurRad="38100" dist="38100" dir="2700000" algn="tl">
                  <a:srgbClr val="000000">
                    <a:alpha val="43137"/>
                  </a:srgbClr>
                </a:outerShdw>
              </a:effectLst>
              <a:latin typeface="微软雅黑" panose="020B0503020204020204" charset="-122"/>
              <a:ea typeface="微软雅黑" panose="020B0503020204020204" charset="-122"/>
            </a:rPr>
            <a:t>M</a:t>
          </a:r>
          <a:endParaRPr lang="en-US" altLang="zh-CN" sz="1800" b="1" dirty="0" smtClean="0">
            <a:effectLst>
              <a:outerShdw blurRad="38100" dist="38100" dir="2700000" algn="tl">
                <a:srgbClr val="000000">
                  <a:alpha val="43137"/>
                </a:srgbClr>
              </a:outerShdw>
            </a:effectLst>
            <a:latin typeface="微软雅黑" panose="020B0503020204020204" charset="-122"/>
            <a:ea typeface="微软雅黑" panose="020B0503020204020204" charset="-122"/>
          </a:endParaRPr>
        </a:p>
        <a:p>
          <a:pPr rtl="0"/>
          <a:r>
            <a:rPr lang="zh-CN" sz="1400" b="1" dirty="0" smtClean="0">
              <a:effectLst>
                <a:outerShdw blurRad="38100" dist="38100" dir="2700000" algn="tl">
                  <a:srgbClr val="000000">
                    <a:alpha val="43137"/>
                  </a:srgbClr>
                </a:outerShdw>
              </a:effectLst>
              <a:latin typeface="微软雅黑" panose="020B0503020204020204" charset="-122"/>
              <a:ea typeface="微软雅黑" panose="020B0503020204020204" charset="-122"/>
            </a:rPr>
            <a:t>求职动机</a:t>
          </a:r>
          <a:endParaRPr lang="en-US" sz="1400" b="1" dirty="0">
            <a:effectLst>
              <a:outerShdw blurRad="38100" dist="38100" dir="2700000" algn="tl">
                <a:srgbClr val="000000">
                  <a:alpha val="43137"/>
                </a:srgbClr>
              </a:outerShdw>
            </a:effectLst>
            <a:latin typeface="微软雅黑" panose="020B0503020204020204" charset="-122"/>
            <a:ea typeface="微软雅黑" panose="020B0503020204020204" charset="-122"/>
          </a:endParaRPr>
        </a:p>
      </dgm:t>
    </dgm:pt>
    <dgm:pt modelId="{B77A8D04-2E50-4360-856C-1DB3879BFFC1}" cxnId="{51185B43-F153-4FBE-A7FA-07143C488F9D}" type="parTrans">
      <dgm:prSet/>
      <dgm:spPr>
        <a:ln>
          <a:solidFill>
            <a:srgbClr val="E67819"/>
          </a:solidFill>
        </a:ln>
      </dgm:spPr>
      <dgm:t>
        <a:bodyPr/>
        <a:lstStyle/>
        <a:p>
          <a:endParaRPr lang="zh-CN" altLang="en-US"/>
        </a:p>
      </dgm:t>
    </dgm:pt>
    <dgm:pt modelId="{41E3A484-A368-4435-BA0A-4F7BAF00B560}" cxnId="{51185B43-F153-4FBE-A7FA-07143C488F9D}" type="sibTrans">
      <dgm:prSet/>
      <dgm:spPr/>
      <dgm:t>
        <a:bodyPr/>
        <a:lstStyle/>
        <a:p>
          <a:endParaRPr lang="zh-CN" altLang="en-US"/>
        </a:p>
      </dgm:t>
    </dgm:pt>
    <dgm:pt modelId="{1959780A-73B8-45DE-AD5B-4C9BCA533DF0}">
      <dgm:prSet custT="1"/>
      <dgm:spPr>
        <a:solidFill>
          <a:srgbClr val="E67819"/>
        </a:solidFill>
      </dgm:spPr>
      <dgm:t>
        <a:bodyPr/>
        <a:lstStyle/>
        <a:p>
          <a:pPr rtl="0"/>
          <a:r>
            <a:rPr lang="en-US" sz="1800" b="1" dirty="0" smtClean="0">
              <a:effectLst>
                <a:outerShdw blurRad="38100" dist="38100" dir="2700000" algn="tl">
                  <a:srgbClr val="000000">
                    <a:alpha val="43137"/>
                  </a:srgbClr>
                </a:outerShdw>
              </a:effectLst>
              <a:latin typeface="微软雅黑" panose="020B0503020204020204" charset="-122"/>
              <a:ea typeface="微软雅黑" panose="020B0503020204020204" charset="-122"/>
            </a:rPr>
            <a:t>V</a:t>
          </a:r>
          <a:endParaRPr lang="en-US" altLang="zh-CN" sz="1800" b="1" dirty="0" smtClean="0">
            <a:effectLst>
              <a:outerShdw blurRad="38100" dist="38100" dir="2700000" algn="tl">
                <a:srgbClr val="000000">
                  <a:alpha val="43137"/>
                </a:srgbClr>
              </a:outerShdw>
            </a:effectLst>
            <a:latin typeface="微软雅黑" panose="020B0503020204020204" charset="-122"/>
            <a:ea typeface="微软雅黑" panose="020B0503020204020204" charset="-122"/>
          </a:endParaRPr>
        </a:p>
        <a:p>
          <a:pPr rtl="0"/>
          <a:r>
            <a:rPr lang="zh-CN" sz="1400" b="1" dirty="0" smtClean="0">
              <a:effectLst>
                <a:outerShdw blurRad="38100" dist="38100" dir="2700000" algn="tl">
                  <a:srgbClr val="000000">
                    <a:alpha val="43137"/>
                  </a:srgbClr>
                </a:outerShdw>
              </a:effectLst>
              <a:latin typeface="微软雅黑" panose="020B0503020204020204" charset="-122"/>
              <a:ea typeface="微软雅黑" panose="020B0503020204020204" charset="-122"/>
            </a:rPr>
            <a:t>价值观</a:t>
          </a:r>
          <a:endParaRPr lang="zh-CN" sz="1400" b="1" dirty="0">
            <a:effectLst>
              <a:outerShdw blurRad="38100" dist="38100" dir="2700000" algn="tl">
                <a:srgbClr val="000000">
                  <a:alpha val="43137"/>
                </a:srgbClr>
              </a:outerShdw>
            </a:effectLst>
            <a:latin typeface="微软雅黑" panose="020B0503020204020204" charset="-122"/>
            <a:ea typeface="微软雅黑" panose="020B0503020204020204" charset="-122"/>
          </a:endParaRPr>
        </a:p>
      </dgm:t>
    </dgm:pt>
    <dgm:pt modelId="{34772843-358D-4C43-961D-FAE78D3ACAD4}" cxnId="{DBAE488A-2CE8-45B5-97F3-65ABF0737AE2}" type="parTrans">
      <dgm:prSet/>
      <dgm:spPr>
        <a:ln>
          <a:solidFill>
            <a:srgbClr val="E67819"/>
          </a:solidFill>
        </a:ln>
      </dgm:spPr>
      <dgm:t>
        <a:bodyPr/>
        <a:lstStyle/>
        <a:p>
          <a:endParaRPr lang="zh-CN" altLang="en-US"/>
        </a:p>
      </dgm:t>
    </dgm:pt>
    <dgm:pt modelId="{E1731B30-6F53-4435-80F2-95421BF7EB0B}" cxnId="{DBAE488A-2CE8-45B5-97F3-65ABF0737AE2}" type="sibTrans">
      <dgm:prSet/>
      <dgm:spPr/>
      <dgm:t>
        <a:bodyPr/>
        <a:lstStyle/>
        <a:p>
          <a:endParaRPr lang="zh-CN" altLang="en-US"/>
        </a:p>
      </dgm:t>
    </dgm:pt>
    <dgm:pt modelId="{5C84ADBA-D356-4C95-9D86-F8977161AA79}" type="pres">
      <dgm:prSet presAssocID="{251309F3-865E-4B31-B483-C474008ECD6E}" presName="composite" presStyleCnt="0">
        <dgm:presLayoutVars>
          <dgm:chMax val="5"/>
          <dgm:dir/>
          <dgm:animLvl val="ctr"/>
          <dgm:resizeHandles val="exact"/>
        </dgm:presLayoutVars>
      </dgm:prSet>
      <dgm:spPr/>
      <dgm:t>
        <a:bodyPr/>
        <a:lstStyle/>
        <a:p>
          <a:endParaRPr lang="zh-CN" altLang="en-US"/>
        </a:p>
      </dgm:t>
    </dgm:pt>
    <dgm:pt modelId="{C0E2DE5F-9A58-4ADD-86D5-8B4ECD76055B}" type="pres">
      <dgm:prSet presAssocID="{251309F3-865E-4B31-B483-C474008ECD6E}" presName="cycle" presStyleCnt="0"/>
      <dgm:spPr/>
    </dgm:pt>
    <dgm:pt modelId="{55D92E49-5A78-4435-9CAF-13B1EF920B7F}" type="pres">
      <dgm:prSet presAssocID="{251309F3-865E-4B31-B483-C474008ECD6E}" presName="centerShape" presStyleCnt="0"/>
      <dgm:spPr/>
    </dgm:pt>
    <dgm:pt modelId="{0F9A5D77-3D6D-4854-A185-3C4A781B17EE}" type="pres">
      <dgm:prSet presAssocID="{251309F3-865E-4B31-B483-C474008ECD6E}" presName="connSite" presStyleLbl="node1" presStyleIdx="0" presStyleCnt="7"/>
      <dgm:spPr/>
    </dgm:pt>
    <dgm:pt modelId="{C2015511-826A-4297-92BB-3EC0E36B6A82}" type="pres">
      <dgm:prSet presAssocID="{251309F3-865E-4B31-B483-C474008ECD6E}" presName="visible" presStyleLbl="node1" presStyleIdx="0" presStyleCnt="7" custScaleX="135379" custScaleY="135278"/>
      <dgm:spPr>
        <a:blipFill rotWithShape="0">
          <a:blip xmlns:r="http://schemas.openxmlformats.org/officeDocument/2006/relationships" r:embed="rId1"/>
          <a:stretch>
            <a:fillRect/>
          </a:stretch>
        </a:blipFill>
      </dgm:spPr>
    </dgm:pt>
    <dgm:pt modelId="{7A2C8FBB-356D-4A7D-A376-EF19919B74F1}" type="pres">
      <dgm:prSet presAssocID="{87197FB5-7F10-4013-9DC2-C07C9639C230}" presName="Name25" presStyleLbl="parChTrans1D1" presStyleIdx="0" presStyleCnt="6"/>
      <dgm:spPr/>
      <dgm:t>
        <a:bodyPr/>
        <a:lstStyle/>
        <a:p>
          <a:endParaRPr lang="zh-CN" altLang="en-US"/>
        </a:p>
      </dgm:t>
    </dgm:pt>
    <dgm:pt modelId="{0E49BA3E-809C-4873-AE41-BD5E3678F38C}" type="pres">
      <dgm:prSet presAssocID="{B0A630C3-C66F-4DBB-9F0C-108F47A8149D}" presName="node" presStyleCnt="0"/>
      <dgm:spPr/>
    </dgm:pt>
    <dgm:pt modelId="{9EB43D27-8C0B-419F-BCAD-9E9F99B4EA47}" type="pres">
      <dgm:prSet presAssocID="{B0A630C3-C66F-4DBB-9F0C-108F47A8149D}" presName="parentNode" presStyleLbl="node1" presStyleIdx="1" presStyleCnt="7" custScaleX="209455" custScaleY="194286" custLinFactX="-52313" custLinFactNeighborX="-100000" custLinFactNeighborY="18092">
        <dgm:presLayoutVars>
          <dgm:chMax val="1"/>
          <dgm:bulletEnabled val="1"/>
        </dgm:presLayoutVars>
      </dgm:prSet>
      <dgm:spPr/>
      <dgm:t>
        <a:bodyPr/>
        <a:lstStyle/>
        <a:p>
          <a:endParaRPr lang="zh-CN" altLang="en-US"/>
        </a:p>
      </dgm:t>
    </dgm:pt>
    <dgm:pt modelId="{1580DA40-6816-40E2-91AF-D2ED3FE626EC}" type="pres">
      <dgm:prSet presAssocID="{B0A630C3-C66F-4DBB-9F0C-108F47A8149D}" presName="childNode" presStyleLbl="revTx" presStyleIdx="0" presStyleCnt="0">
        <dgm:presLayoutVars>
          <dgm:bulletEnabled val="1"/>
        </dgm:presLayoutVars>
      </dgm:prSet>
      <dgm:spPr/>
    </dgm:pt>
    <dgm:pt modelId="{9AECA3B8-46A0-42C9-9328-B911E77DBFA8}" type="pres">
      <dgm:prSet presAssocID="{C31D787F-69CE-464E-8CE4-2FB8B89C2529}" presName="Name25" presStyleLbl="parChTrans1D1" presStyleIdx="1" presStyleCnt="6"/>
      <dgm:spPr/>
      <dgm:t>
        <a:bodyPr/>
        <a:lstStyle/>
        <a:p>
          <a:endParaRPr lang="zh-CN" altLang="en-US"/>
        </a:p>
      </dgm:t>
    </dgm:pt>
    <dgm:pt modelId="{95BF3BD3-8C6A-4573-8DFA-92370C577C29}" type="pres">
      <dgm:prSet presAssocID="{E176263C-E5CC-436D-8771-E077C12A7882}" presName="node" presStyleCnt="0"/>
      <dgm:spPr/>
    </dgm:pt>
    <dgm:pt modelId="{19004DFE-EA5C-4D7A-A1D1-C0461FF73BD7}" type="pres">
      <dgm:prSet presAssocID="{E176263C-E5CC-436D-8771-E077C12A7882}" presName="parentNode" presStyleLbl="node1" presStyleIdx="2" presStyleCnt="7" custScaleX="209455" custScaleY="194286" custLinFactNeighborX="-13877" custLinFactNeighborY="-58573">
        <dgm:presLayoutVars>
          <dgm:chMax val="1"/>
          <dgm:bulletEnabled val="1"/>
        </dgm:presLayoutVars>
      </dgm:prSet>
      <dgm:spPr/>
      <dgm:t>
        <a:bodyPr/>
        <a:lstStyle/>
        <a:p>
          <a:endParaRPr lang="zh-CN" altLang="en-US"/>
        </a:p>
      </dgm:t>
    </dgm:pt>
    <dgm:pt modelId="{345885E4-AB31-4B01-8799-69AA464DB38B}" type="pres">
      <dgm:prSet presAssocID="{E176263C-E5CC-436D-8771-E077C12A7882}" presName="childNode" presStyleLbl="revTx" presStyleIdx="0" presStyleCnt="0">
        <dgm:presLayoutVars>
          <dgm:bulletEnabled val="1"/>
        </dgm:presLayoutVars>
      </dgm:prSet>
      <dgm:spPr/>
    </dgm:pt>
    <dgm:pt modelId="{D9F2EF6D-E913-465D-A468-369DCED582AA}" type="pres">
      <dgm:prSet presAssocID="{E6311A2B-E7C1-4224-BEEC-D11EF8F57116}" presName="Name25" presStyleLbl="parChTrans1D1" presStyleIdx="2" presStyleCnt="6"/>
      <dgm:spPr/>
      <dgm:t>
        <a:bodyPr/>
        <a:lstStyle/>
        <a:p>
          <a:endParaRPr lang="zh-CN" altLang="en-US"/>
        </a:p>
      </dgm:t>
    </dgm:pt>
    <dgm:pt modelId="{8D45375A-5A0E-480B-913F-C61A42A801EA}" type="pres">
      <dgm:prSet presAssocID="{ADC03F2B-4F46-4F10-B4B9-A2DCF7475292}" presName="node" presStyleCnt="0"/>
      <dgm:spPr/>
    </dgm:pt>
    <dgm:pt modelId="{73F007F3-0E27-42CB-84F3-7745604F0F69}" type="pres">
      <dgm:prSet presAssocID="{ADC03F2B-4F46-4F10-B4B9-A2DCF7475292}" presName="parentNode" presStyleLbl="node1" presStyleIdx="3" presStyleCnt="7" custScaleX="209455" custScaleY="194286" custLinFactX="7984" custLinFactNeighborX="100000" custLinFactNeighborY="-44516">
        <dgm:presLayoutVars>
          <dgm:chMax val="1"/>
          <dgm:bulletEnabled val="1"/>
        </dgm:presLayoutVars>
      </dgm:prSet>
      <dgm:spPr/>
      <dgm:t>
        <a:bodyPr/>
        <a:lstStyle/>
        <a:p>
          <a:endParaRPr lang="zh-CN" altLang="en-US"/>
        </a:p>
      </dgm:t>
    </dgm:pt>
    <dgm:pt modelId="{C8066A96-AD33-4801-9D3A-8E22C60F45F3}" type="pres">
      <dgm:prSet presAssocID="{ADC03F2B-4F46-4F10-B4B9-A2DCF7475292}" presName="childNode" presStyleLbl="revTx" presStyleIdx="0" presStyleCnt="0">
        <dgm:presLayoutVars>
          <dgm:bulletEnabled val="1"/>
        </dgm:presLayoutVars>
      </dgm:prSet>
      <dgm:spPr/>
    </dgm:pt>
    <dgm:pt modelId="{BB38875F-744B-4B21-BE14-AD637E31C17C}" type="pres">
      <dgm:prSet presAssocID="{EBE0F4F0-A4B6-4E48-98D8-8D99F122DF7D}" presName="Name25" presStyleLbl="parChTrans1D1" presStyleIdx="3" presStyleCnt="6"/>
      <dgm:spPr/>
      <dgm:t>
        <a:bodyPr/>
        <a:lstStyle/>
        <a:p>
          <a:endParaRPr lang="zh-CN" altLang="en-US"/>
        </a:p>
      </dgm:t>
    </dgm:pt>
    <dgm:pt modelId="{7F38C14D-C4A1-4657-8016-53E0F373A1DC}" type="pres">
      <dgm:prSet presAssocID="{9850D6B5-43B3-400E-8FC3-2866E3B5719A}" presName="node" presStyleCnt="0"/>
      <dgm:spPr/>
    </dgm:pt>
    <dgm:pt modelId="{5DEBA422-CD5C-4C8E-98E7-CD4A770BE719}" type="pres">
      <dgm:prSet presAssocID="{9850D6B5-43B3-400E-8FC3-2866E3B5719A}" presName="parentNode" presStyleLbl="node1" presStyleIdx="4" presStyleCnt="7" custScaleX="209455" custScaleY="194286" custLinFactX="7984" custLinFactNeighborX="100000" custLinFactNeighborY="45833">
        <dgm:presLayoutVars>
          <dgm:chMax val="1"/>
          <dgm:bulletEnabled val="1"/>
        </dgm:presLayoutVars>
      </dgm:prSet>
      <dgm:spPr/>
      <dgm:t>
        <a:bodyPr/>
        <a:lstStyle/>
        <a:p>
          <a:endParaRPr lang="zh-CN" altLang="en-US"/>
        </a:p>
      </dgm:t>
    </dgm:pt>
    <dgm:pt modelId="{730AB7EB-885D-4C53-93CE-D3C3F53F8AB3}" type="pres">
      <dgm:prSet presAssocID="{9850D6B5-43B3-400E-8FC3-2866E3B5719A}" presName="childNode" presStyleLbl="revTx" presStyleIdx="0" presStyleCnt="0">
        <dgm:presLayoutVars>
          <dgm:bulletEnabled val="1"/>
        </dgm:presLayoutVars>
      </dgm:prSet>
      <dgm:spPr/>
    </dgm:pt>
    <dgm:pt modelId="{185D6007-FFB8-40E0-9824-20BCFF8D1672}" type="pres">
      <dgm:prSet presAssocID="{B77A8D04-2E50-4360-856C-1DB3879BFFC1}" presName="Name25" presStyleLbl="parChTrans1D1" presStyleIdx="4" presStyleCnt="6"/>
      <dgm:spPr/>
      <dgm:t>
        <a:bodyPr/>
        <a:lstStyle/>
        <a:p>
          <a:endParaRPr lang="zh-CN" altLang="en-US"/>
        </a:p>
      </dgm:t>
    </dgm:pt>
    <dgm:pt modelId="{0114FC5A-5D7A-4437-9C91-727D2CB4E7DF}" type="pres">
      <dgm:prSet presAssocID="{4C1B7CA1-3548-408A-8141-C229AF2C168D}" presName="node" presStyleCnt="0"/>
      <dgm:spPr/>
    </dgm:pt>
    <dgm:pt modelId="{D89AD390-43AE-4FB7-B0D7-868AEFF4B4EC}" type="pres">
      <dgm:prSet presAssocID="{4C1B7CA1-3548-408A-8141-C229AF2C168D}" presName="parentNode" presStyleLbl="node1" presStyleIdx="5" presStyleCnt="7" custScaleX="209455" custScaleY="194286" custLinFactNeighborX="-13877" custLinFactNeighborY="61657">
        <dgm:presLayoutVars>
          <dgm:chMax val="1"/>
          <dgm:bulletEnabled val="1"/>
        </dgm:presLayoutVars>
      </dgm:prSet>
      <dgm:spPr/>
      <dgm:t>
        <a:bodyPr/>
        <a:lstStyle/>
        <a:p>
          <a:endParaRPr lang="zh-CN" altLang="en-US"/>
        </a:p>
      </dgm:t>
    </dgm:pt>
    <dgm:pt modelId="{AAD2425D-5DC4-4B1A-8BE7-91BC0B56C695}" type="pres">
      <dgm:prSet presAssocID="{4C1B7CA1-3548-408A-8141-C229AF2C168D}" presName="childNode" presStyleLbl="revTx" presStyleIdx="0" presStyleCnt="0">
        <dgm:presLayoutVars>
          <dgm:bulletEnabled val="1"/>
        </dgm:presLayoutVars>
      </dgm:prSet>
      <dgm:spPr/>
    </dgm:pt>
    <dgm:pt modelId="{144C515E-2551-4C2E-9BF5-D02B7968E090}" type="pres">
      <dgm:prSet presAssocID="{34772843-358D-4C43-961D-FAE78D3ACAD4}" presName="Name25" presStyleLbl="parChTrans1D1" presStyleIdx="5" presStyleCnt="6"/>
      <dgm:spPr/>
      <dgm:t>
        <a:bodyPr/>
        <a:lstStyle/>
        <a:p>
          <a:endParaRPr lang="zh-CN" altLang="en-US"/>
        </a:p>
      </dgm:t>
    </dgm:pt>
    <dgm:pt modelId="{3BB0FBFE-4F37-41D9-AC98-26D8BC695A09}" type="pres">
      <dgm:prSet presAssocID="{1959780A-73B8-45DE-AD5B-4C9BCA533DF0}" presName="node" presStyleCnt="0"/>
      <dgm:spPr/>
    </dgm:pt>
    <dgm:pt modelId="{C22DE910-81BE-46EC-930D-561A32AED1C6}" type="pres">
      <dgm:prSet presAssocID="{1959780A-73B8-45DE-AD5B-4C9BCA533DF0}" presName="parentNode" presStyleLbl="node1" presStyleIdx="6" presStyleCnt="7" custScaleX="209455" custScaleY="194286" custLinFactX="-52313" custLinFactNeighborX="-100000" custLinFactNeighborY="-18091">
        <dgm:presLayoutVars>
          <dgm:chMax val="1"/>
          <dgm:bulletEnabled val="1"/>
        </dgm:presLayoutVars>
      </dgm:prSet>
      <dgm:spPr/>
      <dgm:t>
        <a:bodyPr/>
        <a:lstStyle/>
        <a:p>
          <a:endParaRPr lang="zh-CN" altLang="en-US"/>
        </a:p>
      </dgm:t>
    </dgm:pt>
    <dgm:pt modelId="{F5422983-9EB5-4DC6-86C0-C99243DA5D55}" type="pres">
      <dgm:prSet presAssocID="{1959780A-73B8-45DE-AD5B-4C9BCA533DF0}" presName="childNode" presStyleLbl="revTx" presStyleIdx="0" presStyleCnt="0">
        <dgm:presLayoutVars>
          <dgm:bulletEnabled val="1"/>
        </dgm:presLayoutVars>
      </dgm:prSet>
      <dgm:spPr/>
    </dgm:pt>
  </dgm:ptLst>
  <dgm:cxnLst>
    <dgm:cxn modelId="{4CC49BE1-E747-4026-8938-CB9553986234}" type="presOf" srcId="{ADC03F2B-4F46-4F10-B4B9-A2DCF7475292}" destId="{73F007F3-0E27-42CB-84F3-7745604F0F69}" srcOrd="0" destOrd="0" presId="urn:microsoft.com/office/officeart/2005/8/layout/radial2#1"/>
    <dgm:cxn modelId="{3B8FA83A-4B96-4754-BA80-03C88A5B3E48}" type="presOf" srcId="{1959780A-73B8-45DE-AD5B-4C9BCA533DF0}" destId="{C22DE910-81BE-46EC-930D-561A32AED1C6}" srcOrd="0" destOrd="0" presId="urn:microsoft.com/office/officeart/2005/8/layout/radial2#1"/>
    <dgm:cxn modelId="{B4D5A650-C232-4B53-82A7-4D6EC9FA8C30}" type="presOf" srcId="{251309F3-865E-4B31-B483-C474008ECD6E}" destId="{5C84ADBA-D356-4C95-9D86-F8977161AA79}" srcOrd="0" destOrd="0" presId="urn:microsoft.com/office/officeart/2005/8/layout/radial2#1"/>
    <dgm:cxn modelId="{F8F05724-7188-4FC2-94AD-D9AB601C75F2}" type="presOf" srcId="{9850D6B5-43B3-400E-8FC3-2866E3B5719A}" destId="{5DEBA422-CD5C-4C8E-98E7-CD4A770BE719}" srcOrd="0" destOrd="0" presId="urn:microsoft.com/office/officeart/2005/8/layout/radial2#1"/>
    <dgm:cxn modelId="{6943650C-5DFF-41FD-969E-AC3631B129E2}" type="presOf" srcId="{E176263C-E5CC-436D-8771-E077C12A7882}" destId="{19004DFE-EA5C-4D7A-A1D1-C0461FF73BD7}" srcOrd="0" destOrd="0" presId="urn:microsoft.com/office/officeart/2005/8/layout/radial2#1"/>
    <dgm:cxn modelId="{D065FEA0-9B9B-4A7D-9076-942206BCCDB4}" type="presOf" srcId="{B0A630C3-C66F-4DBB-9F0C-108F47A8149D}" destId="{9EB43D27-8C0B-419F-BCAD-9E9F99B4EA47}" srcOrd="0" destOrd="0" presId="urn:microsoft.com/office/officeart/2005/8/layout/radial2#1"/>
    <dgm:cxn modelId="{114CFE3F-CE7D-4770-B106-B8078D0A1B88}" type="presOf" srcId="{C31D787F-69CE-464E-8CE4-2FB8B89C2529}" destId="{9AECA3B8-46A0-42C9-9328-B911E77DBFA8}" srcOrd="0" destOrd="0" presId="urn:microsoft.com/office/officeart/2005/8/layout/radial2#1"/>
    <dgm:cxn modelId="{11F9C13E-8F41-4FAE-92D4-8A488EB03FE8}" type="presOf" srcId="{E6311A2B-E7C1-4224-BEEC-D11EF8F57116}" destId="{D9F2EF6D-E913-465D-A468-369DCED582AA}" srcOrd="0" destOrd="0" presId="urn:microsoft.com/office/officeart/2005/8/layout/radial2#1"/>
    <dgm:cxn modelId="{38E77147-0B02-4E20-A6E5-DE654F015B3E}" type="presOf" srcId="{34772843-358D-4C43-961D-FAE78D3ACAD4}" destId="{144C515E-2551-4C2E-9BF5-D02B7968E090}" srcOrd="0" destOrd="0" presId="urn:microsoft.com/office/officeart/2005/8/layout/radial2#1"/>
    <dgm:cxn modelId="{047D38BB-F306-4132-BEE5-5017C44A2239}" srcId="{251309F3-865E-4B31-B483-C474008ECD6E}" destId="{B0A630C3-C66F-4DBB-9F0C-108F47A8149D}" srcOrd="0" destOrd="0" parTransId="{87197FB5-7F10-4013-9DC2-C07C9639C230}" sibTransId="{AF4674B0-8097-49DF-A9C8-91083A6ACAB9}"/>
    <dgm:cxn modelId="{EDEB6280-8203-4A12-BD3B-0EBDE1392C31}" srcId="{251309F3-865E-4B31-B483-C474008ECD6E}" destId="{E176263C-E5CC-436D-8771-E077C12A7882}" srcOrd="1" destOrd="0" parTransId="{C31D787F-69CE-464E-8CE4-2FB8B89C2529}" sibTransId="{741C58F1-88C1-4324-8408-C291164757BC}"/>
    <dgm:cxn modelId="{74C831C1-FA2F-4E3E-BAA7-71640BD4E113}" srcId="{251309F3-865E-4B31-B483-C474008ECD6E}" destId="{ADC03F2B-4F46-4F10-B4B9-A2DCF7475292}" srcOrd="2" destOrd="0" parTransId="{E6311A2B-E7C1-4224-BEEC-D11EF8F57116}" sibTransId="{54935FF9-E405-4D8A-B5C4-483DF4CB9964}"/>
    <dgm:cxn modelId="{6F059858-B47E-45D9-9730-973DDEDFACB7}" type="presOf" srcId="{EBE0F4F0-A4B6-4E48-98D8-8D99F122DF7D}" destId="{BB38875F-744B-4B21-BE14-AD637E31C17C}" srcOrd="0" destOrd="0" presId="urn:microsoft.com/office/officeart/2005/8/layout/radial2#1"/>
    <dgm:cxn modelId="{DBAE488A-2CE8-45B5-97F3-65ABF0737AE2}" srcId="{251309F3-865E-4B31-B483-C474008ECD6E}" destId="{1959780A-73B8-45DE-AD5B-4C9BCA533DF0}" srcOrd="5" destOrd="0" parTransId="{34772843-358D-4C43-961D-FAE78D3ACAD4}" sibTransId="{E1731B30-6F53-4435-80F2-95421BF7EB0B}"/>
    <dgm:cxn modelId="{901D6A2B-8C24-4DDA-AA22-D8C6749E9723}" srcId="{251309F3-865E-4B31-B483-C474008ECD6E}" destId="{9850D6B5-43B3-400E-8FC3-2866E3B5719A}" srcOrd="3" destOrd="0" parTransId="{EBE0F4F0-A4B6-4E48-98D8-8D99F122DF7D}" sibTransId="{D9A8AC3C-0A2B-4884-B1F8-956B02A5B6CB}"/>
    <dgm:cxn modelId="{AE2C7B94-6DFE-44DF-BCA6-AF520B059198}" type="presOf" srcId="{87197FB5-7F10-4013-9DC2-C07C9639C230}" destId="{7A2C8FBB-356D-4A7D-A376-EF19919B74F1}" srcOrd="0" destOrd="0" presId="urn:microsoft.com/office/officeart/2005/8/layout/radial2#1"/>
    <dgm:cxn modelId="{7600918D-8615-4D5F-BA13-D9E04BF8408F}" type="presOf" srcId="{B77A8D04-2E50-4360-856C-1DB3879BFFC1}" destId="{185D6007-FFB8-40E0-9824-20BCFF8D1672}" srcOrd="0" destOrd="0" presId="urn:microsoft.com/office/officeart/2005/8/layout/radial2#1"/>
    <dgm:cxn modelId="{19EF85C4-E55C-4C2E-BF8E-0C061C2B8059}" type="presOf" srcId="{4C1B7CA1-3548-408A-8141-C229AF2C168D}" destId="{D89AD390-43AE-4FB7-B0D7-868AEFF4B4EC}" srcOrd="0" destOrd="0" presId="urn:microsoft.com/office/officeart/2005/8/layout/radial2#1"/>
    <dgm:cxn modelId="{51185B43-F153-4FBE-A7FA-07143C488F9D}" srcId="{251309F3-865E-4B31-B483-C474008ECD6E}" destId="{4C1B7CA1-3548-408A-8141-C229AF2C168D}" srcOrd="4" destOrd="0" parTransId="{B77A8D04-2E50-4360-856C-1DB3879BFFC1}" sibTransId="{41E3A484-A368-4435-BA0A-4F7BAF00B560}"/>
    <dgm:cxn modelId="{60A06AF0-81CC-412E-8481-17B7A76CF2E0}" type="presParOf" srcId="{5C84ADBA-D356-4C95-9D86-F8977161AA79}" destId="{C0E2DE5F-9A58-4ADD-86D5-8B4ECD76055B}" srcOrd="0" destOrd="0" presId="urn:microsoft.com/office/officeart/2005/8/layout/radial2#1"/>
    <dgm:cxn modelId="{6A45EBF5-2150-4960-A53B-CA6B58A75759}" type="presParOf" srcId="{C0E2DE5F-9A58-4ADD-86D5-8B4ECD76055B}" destId="{55D92E49-5A78-4435-9CAF-13B1EF920B7F}" srcOrd="0" destOrd="0" presId="urn:microsoft.com/office/officeart/2005/8/layout/radial2#1"/>
    <dgm:cxn modelId="{77FEB130-E4C8-497E-9D51-59AB9936CEAD}" type="presParOf" srcId="{55D92E49-5A78-4435-9CAF-13B1EF920B7F}" destId="{0F9A5D77-3D6D-4854-A185-3C4A781B17EE}" srcOrd="0" destOrd="0" presId="urn:microsoft.com/office/officeart/2005/8/layout/radial2#1"/>
    <dgm:cxn modelId="{56B0090B-295C-43E5-AC25-6E0F360F3AE4}" type="presParOf" srcId="{55D92E49-5A78-4435-9CAF-13B1EF920B7F}" destId="{C2015511-826A-4297-92BB-3EC0E36B6A82}" srcOrd="1" destOrd="0" presId="urn:microsoft.com/office/officeart/2005/8/layout/radial2#1"/>
    <dgm:cxn modelId="{37397706-2B36-42C9-B767-94D248BFF755}" type="presParOf" srcId="{C0E2DE5F-9A58-4ADD-86D5-8B4ECD76055B}" destId="{7A2C8FBB-356D-4A7D-A376-EF19919B74F1}" srcOrd="1" destOrd="0" presId="urn:microsoft.com/office/officeart/2005/8/layout/radial2#1"/>
    <dgm:cxn modelId="{755523D7-B66B-4F3B-BC87-66294EE2006B}" type="presParOf" srcId="{C0E2DE5F-9A58-4ADD-86D5-8B4ECD76055B}" destId="{0E49BA3E-809C-4873-AE41-BD5E3678F38C}" srcOrd="2" destOrd="0" presId="urn:microsoft.com/office/officeart/2005/8/layout/radial2#1"/>
    <dgm:cxn modelId="{8F5BB905-DD9C-4542-907E-C5D57464E61C}" type="presParOf" srcId="{0E49BA3E-809C-4873-AE41-BD5E3678F38C}" destId="{9EB43D27-8C0B-419F-BCAD-9E9F99B4EA47}" srcOrd="0" destOrd="0" presId="urn:microsoft.com/office/officeart/2005/8/layout/radial2#1"/>
    <dgm:cxn modelId="{BAB2C9C4-D8E0-43B0-ADEA-3E02135730D7}" type="presParOf" srcId="{0E49BA3E-809C-4873-AE41-BD5E3678F38C}" destId="{1580DA40-6816-40E2-91AF-D2ED3FE626EC}" srcOrd="1" destOrd="0" presId="urn:microsoft.com/office/officeart/2005/8/layout/radial2#1"/>
    <dgm:cxn modelId="{6D391A13-3A6B-4E54-8145-DD3DD29BBFC1}" type="presParOf" srcId="{C0E2DE5F-9A58-4ADD-86D5-8B4ECD76055B}" destId="{9AECA3B8-46A0-42C9-9328-B911E77DBFA8}" srcOrd="3" destOrd="0" presId="urn:microsoft.com/office/officeart/2005/8/layout/radial2#1"/>
    <dgm:cxn modelId="{B8E6B3D8-423D-4BAC-8D65-1A2BDA8A23BF}" type="presParOf" srcId="{C0E2DE5F-9A58-4ADD-86D5-8B4ECD76055B}" destId="{95BF3BD3-8C6A-4573-8DFA-92370C577C29}" srcOrd="4" destOrd="0" presId="urn:microsoft.com/office/officeart/2005/8/layout/radial2#1"/>
    <dgm:cxn modelId="{744A7BE0-E7D8-4640-89D2-B80872426F7C}" type="presParOf" srcId="{95BF3BD3-8C6A-4573-8DFA-92370C577C29}" destId="{19004DFE-EA5C-4D7A-A1D1-C0461FF73BD7}" srcOrd="0" destOrd="0" presId="urn:microsoft.com/office/officeart/2005/8/layout/radial2#1"/>
    <dgm:cxn modelId="{0E975300-B57B-4929-801A-8A38B7128A80}" type="presParOf" srcId="{95BF3BD3-8C6A-4573-8DFA-92370C577C29}" destId="{345885E4-AB31-4B01-8799-69AA464DB38B}" srcOrd="1" destOrd="0" presId="urn:microsoft.com/office/officeart/2005/8/layout/radial2#1"/>
    <dgm:cxn modelId="{4C5F365D-5964-4F08-B548-D4F492C31E0A}" type="presParOf" srcId="{C0E2DE5F-9A58-4ADD-86D5-8B4ECD76055B}" destId="{D9F2EF6D-E913-465D-A468-369DCED582AA}" srcOrd="5" destOrd="0" presId="urn:microsoft.com/office/officeart/2005/8/layout/radial2#1"/>
    <dgm:cxn modelId="{8E9E9720-C4BF-46CF-A5A5-9ACCB552E6FC}" type="presParOf" srcId="{C0E2DE5F-9A58-4ADD-86D5-8B4ECD76055B}" destId="{8D45375A-5A0E-480B-913F-C61A42A801EA}" srcOrd="6" destOrd="0" presId="urn:microsoft.com/office/officeart/2005/8/layout/radial2#1"/>
    <dgm:cxn modelId="{779B630F-D468-4D4F-9474-42893762257D}" type="presParOf" srcId="{8D45375A-5A0E-480B-913F-C61A42A801EA}" destId="{73F007F3-0E27-42CB-84F3-7745604F0F69}" srcOrd="0" destOrd="0" presId="urn:microsoft.com/office/officeart/2005/8/layout/radial2#1"/>
    <dgm:cxn modelId="{02933199-41A7-43DC-BEDF-8B2DCEEA0E02}" type="presParOf" srcId="{8D45375A-5A0E-480B-913F-C61A42A801EA}" destId="{C8066A96-AD33-4801-9D3A-8E22C60F45F3}" srcOrd="1" destOrd="0" presId="urn:microsoft.com/office/officeart/2005/8/layout/radial2#1"/>
    <dgm:cxn modelId="{118D1A51-B447-4F83-8DFF-A3C1F993EE59}" type="presParOf" srcId="{C0E2DE5F-9A58-4ADD-86D5-8B4ECD76055B}" destId="{BB38875F-744B-4B21-BE14-AD637E31C17C}" srcOrd="7" destOrd="0" presId="urn:microsoft.com/office/officeart/2005/8/layout/radial2#1"/>
    <dgm:cxn modelId="{D0809442-787B-4D79-9E50-D933342342C5}" type="presParOf" srcId="{C0E2DE5F-9A58-4ADD-86D5-8B4ECD76055B}" destId="{7F38C14D-C4A1-4657-8016-53E0F373A1DC}" srcOrd="8" destOrd="0" presId="urn:microsoft.com/office/officeart/2005/8/layout/radial2#1"/>
    <dgm:cxn modelId="{A7FA4042-4DE0-44DA-BCE1-1C629DBF2520}" type="presParOf" srcId="{7F38C14D-C4A1-4657-8016-53E0F373A1DC}" destId="{5DEBA422-CD5C-4C8E-98E7-CD4A770BE719}" srcOrd="0" destOrd="0" presId="urn:microsoft.com/office/officeart/2005/8/layout/radial2#1"/>
    <dgm:cxn modelId="{DF19D145-CEAE-455C-84CE-90876004F641}" type="presParOf" srcId="{7F38C14D-C4A1-4657-8016-53E0F373A1DC}" destId="{730AB7EB-885D-4C53-93CE-D3C3F53F8AB3}" srcOrd="1" destOrd="0" presId="urn:microsoft.com/office/officeart/2005/8/layout/radial2#1"/>
    <dgm:cxn modelId="{31678A0D-770B-4371-B091-C23C9006CE6A}" type="presParOf" srcId="{C0E2DE5F-9A58-4ADD-86D5-8B4ECD76055B}" destId="{185D6007-FFB8-40E0-9824-20BCFF8D1672}" srcOrd="9" destOrd="0" presId="urn:microsoft.com/office/officeart/2005/8/layout/radial2#1"/>
    <dgm:cxn modelId="{5F3EBE39-3A02-470F-869D-20A44CF51902}" type="presParOf" srcId="{C0E2DE5F-9A58-4ADD-86D5-8B4ECD76055B}" destId="{0114FC5A-5D7A-4437-9C91-727D2CB4E7DF}" srcOrd="10" destOrd="0" presId="urn:microsoft.com/office/officeart/2005/8/layout/radial2#1"/>
    <dgm:cxn modelId="{B8C29D24-756F-448F-B9B2-36830A355472}" type="presParOf" srcId="{0114FC5A-5D7A-4437-9C91-727D2CB4E7DF}" destId="{D89AD390-43AE-4FB7-B0D7-868AEFF4B4EC}" srcOrd="0" destOrd="0" presId="urn:microsoft.com/office/officeart/2005/8/layout/radial2#1"/>
    <dgm:cxn modelId="{A5214662-7850-4F7E-B43A-993C7473DEB7}" type="presParOf" srcId="{0114FC5A-5D7A-4437-9C91-727D2CB4E7DF}" destId="{AAD2425D-5DC4-4B1A-8BE7-91BC0B56C695}" srcOrd="1" destOrd="0" presId="urn:microsoft.com/office/officeart/2005/8/layout/radial2#1"/>
    <dgm:cxn modelId="{400A2301-3B3A-4BF7-811A-55CD0E5752E1}" type="presParOf" srcId="{C0E2DE5F-9A58-4ADD-86D5-8B4ECD76055B}" destId="{144C515E-2551-4C2E-9BF5-D02B7968E090}" srcOrd="11" destOrd="0" presId="urn:microsoft.com/office/officeart/2005/8/layout/radial2#1"/>
    <dgm:cxn modelId="{0FB7FAE0-BF44-4F0C-96B7-E6ADD822A0C1}" type="presParOf" srcId="{C0E2DE5F-9A58-4ADD-86D5-8B4ECD76055B}" destId="{3BB0FBFE-4F37-41D9-AC98-26D8BC695A09}" srcOrd="12" destOrd="0" presId="urn:microsoft.com/office/officeart/2005/8/layout/radial2#1"/>
    <dgm:cxn modelId="{20834583-5562-4DFE-A4D6-AFC3FA892A49}" type="presParOf" srcId="{3BB0FBFE-4F37-41D9-AC98-26D8BC695A09}" destId="{C22DE910-81BE-46EC-930D-561A32AED1C6}" srcOrd="0" destOrd="0" presId="urn:microsoft.com/office/officeart/2005/8/layout/radial2#1"/>
    <dgm:cxn modelId="{75CD7FF4-C432-4888-9E87-88DEEB4D6968}" type="presParOf" srcId="{3BB0FBFE-4F37-41D9-AC98-26D8BC695A09}" destId="{F5422983-9EB5-4DC6-86C0-C99243DA5D55}" srcOrd="1" destOrd="0" presId="urn:microsoft.com/office/officeart/2005/8/layout/radial2#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C6853D0-BC2A-48A3-89AC-48D9F85AD4EB}" type="doc">
      <dgm:prSet loTypeId="urn:microsoft.com/office/officeart/2011/layout/CircleProcess" loCatId="process" qsTypeId="urn:microsoft.com/office/officeart/2005/8/quickstyle/simple4#2" qsCatId="simple" csTypeId="urn:microsoft.com/office/officeart/2005/8/colors/colorful2#1" csCatId="colorful" phldr="1"/>
      <dgm:spPr/>
    </dgm:pt>
    <dgm:pt modelId="{DCE71C0B-59B0-4830-AED2-FBC2B8BFB96C}">
      <dgm:prSet phldrT="[文本]" custT="1"/>
      <dgm:spPr/>
      <dgm:t>
        <a:bodyPr/>
        <a:lstStyle/>
        <a:p>
          <a:r>
            <a:rPr lang="zh-CN" altLang="en-US" sz="1600" b="1" dirty="0">
              <a:solidFill>
                <a:srgbClr val="5F5E5C"/>
              </a:solidFill>
              <a:latin typeface="微软雅黑" panose="020B0503020204020204" charset="-122"/>
              <a:ea typeface="微软雅黑" panose="020B0503020204020204" charset="-122"/>
            </a:rPr>
            <a:t>引入式</a:t>
          </a:r>
          <a:r>
            <a:rPr lang="zh-CN" altLang="en-US" sz="1600" b="1" dirty="0" smtClean="0">
              <a:solidFill>
                <a:srgbClr val="5F5E5C"/>
              </a:solidFill>
              <a:latin typeface="微软雅黑" panose="020B0503020204020204" charset="-122"/>
              <a:ea typeface="微软雅黑" panose="020B0503020204020204" charset="-122"/>
            </a:rPr>
            <a:t>问题</a:t>
          </a:r>
          <a:r>
            <a:rPr lang="zh-CN" altLang="en-US" sz="1800" b="1" dirty="0" smtClean="0">
              <a:solidFill>
                <a:srgbClr val="E67819"/>
              </a:solidFill>
              <a:latin typeface="微软雅黑" panose="020B0503020204020204" charset="-122"/>
              <a:ea typeface="微软雅黑" panose="020B0503020204020204" charset="-122"/>
            </a:rPr>
            <a:t>渐入佳境</a:t>
          </a:r>
          <a:endParaRPr lang="zh-CN" altLang="en-US" sz="1800" b="1" dirty="0">
            <a:solidFill>
              <a:srgbClr val="E67819"/>
            </a:solidFill>
            <a:latin typeface="微软雅黑" panose="020B0503020204020204" charset="-122"/>
            <a:ea typeface="微软雅黑" panose="020B0503020204020204" charset="-122"/>
          </a:endParaRPr>
        </a:p>
      </dgm:t>
    </dgm:pt>
    <dgm:pt modelId="{89121EE1-AC5A-4D67-9558-A737896E2D24}" cxnId="{7B8CD503-965A-4743-A2F9-B48219B7001D}" type="parTrans">
      <dgm:prSet/>
      <dgm:spPr/>
      <dgm:t>
        <a:bodyPr/>
        <a:lstStyle/>
        <a:p>
          <a:endParaRPr lang="zh-CN" altLang="en-US" sz="1600" b="1">
            <a:solidFill>
              <a:srgbClr val="5F5E5C"/>
            </a:solidFill>
            <a:latin typeface="微软雅黑" panose="020B0503020204020204" charset="-122"/>
            <a:ea typeface="微软雅黑" panose="020B0503020204020204" charset="-122"/>
          </a:endParaRPr>
        </a:p>
      </dgm:t>
    </dgm:pt>
    <dgm:pt modelId="{791955B8-B421-462E-9737-51B061ECA794}" cxnId="{7B8CD503-965A-4743-A2F9-B48219B7001D}" type="sibTrans">
      <dgm:prSet/>
      <dgm:spPr/>
      <dgm:t>
        <a:bodyPr/>
        <a:lstStyle/>
        <a:p>
          <a:endParaRPr lang="zh-CN" altLang="en-US" sz="1600" b="1">
            <a:solidFill>
              <a:srgbClr val="5F5E5C"/>
            </a:solidFill>
            <a:latin typeface="微软雅黑" panose="020B0503020204020204" charset="-122"/>
            <a:ea typeface="微软雅黑" panose="020B0503020204020204" charset="-122"/>
          </a:endParaRPr>
        </a:p>
      </dgm:t>
    </dgm:pt>
    <dgm:pt modelId="{D2637641-DAA3-45E3-824F-EECD0B9D06FE}">
      <dgm:prSet phldrT="[文本]" custT="1"/>
      <dgm:spPr/>
      <dgm:t>
        <a:bodyPr/>
        <a:lstStyle/>
        <a:p>
          <a:r>
            <a:rPr lang="zh-CN" altLang="en-US" sz="1600" b="1" dirty="0">
              <a:solidFill>
                <a:srgbClr val="5F5E5C"/>
              </a:solidFill>
              <a:latin typeface="微软雅黑" panose="020B0503020204020204" charset="-122"/>
              <a:ea typeface="微软雅黑" panose="020B0503020204020204" charset="-122"/>
            </a:rPr>
            <a:t>动机式</a:t>
          </a:r>
          <a:r>
            <a:rPr lang="zh-CN" altLang="en-US" sz="1600" b="1" dirty="0" smtClean="0">
              <a:solidFill>
                <a:srgbClr val="5F5E5C"/>
              </a:solidFill>
              <a:latin typeface="微软雅黑" panose="020B0503020204020204" charset="-122"/>
              <a:ea typeface="微软雅黑" panose="020B0503020204020204" charset="-122"/>
            </a:rPr>
            <a:t>问题</a:t>
          </a:r>
          <a:r>
            <a:rPr lang="zh-CN" altLang="en-US" sz="1800" b="1" dirty="0" smtClean="0">
              <a:solidFill>
                <a:srgbClr val="E67819"/>
              </a:solidFill>
              <a:latin typeface="微软雅黑" panose="020B0503020204020204" charset="-122"/>
              <a:ea typeface="微软雅黑" panose="020B0503020204020204" charset="-122"/>
            </a:rPr>
            <a:t>意欲</a:t>
          </a:r>
          <a:r>
            <a:rPr lang="zh-CN" altLang="en-US" sz="1800" b="1" dirty="0">
              <a:solidFill>
                <a:srgbClr val="E67819"/>
              </a:solidFill>
              <a:latin typeface="微软雅黑" panose="020B0503020204020204" charset="-122"/>
              <a:ea typeface="微软雅黑" panose="020B0503020204020204" charset="-122"/>
            </a:rPr>
            <a:t>何为</a:t>
          </a:r>
        </a:p>
      </dgm:t>
    </dgm:pt>
    <dgm:pt modelId="{626F6C0B-8E05-4C8E-880B-3F0C512B0A91}" cxnId="{3BF439F0-87EC-452A-9E08-C1EED90C47DC}" type="parTrans">
      <dgm:prSet/>
      <dgm:spPr/>
      <dgm:t>
        <a:bodyPr/>
        <a:lstStyle/>
        <a:p>
          <a:endParaRPr lang="zh-CN" altLang="en-US" sz="1600" b="1">
            <a:solidFill>
              <a:srgbClr val="5F5E5C"/>
            </a:solidFill>
            <a:latin typeface="微软雅黑" panose="020B0503020204020204" charset="-122"/>
            <a:ea typeface="微软雅黑" panose="020B0503020204020204" charset="-122"/>
          </a:endParaRPr>
        </a:p>
      </dgm:t>
    </dgm:pt>
    <dgm:pt modelId="{CE88A9B8-1169-4393-8D7D-56935EDA2184}" cxnId="{3BF439F0-87EC-452A-9E08-C1EED90C47DC}" type="sibTrans">
      <dgm:prSet/>
      <dgm:spPr/>
      <dgm:t>
        <a:bodyPr/>
        <a:lstStyle/>
        <a:p>
          <a:endParaRPr lang="zh-CN" altLang="en-US" sz="1600" b="1">
            <a:solidFill>
              <a:srgbClr val="5F5E5C"/>
            </a:solidFill>
            <a:latin typeface="微软雅黑" panose="020B0503020204020204" charset="-122"/>
            <a:ea typeface="微软雅黑" panose="020B0503020204020204" charset="-122"/>
          </a:endParaRPr>
        </a:p>
      </dgm:t>
    </dgm:pt>
    <dgm:pt modelId="{6D1D0E5D-8D97-4DFD-86B1-F2606E7AF4FF}">
      <dgm:prSet phldrT="[文本]" custT="1"/>
      <dgm:spPr/>
      <dgm:t>
        <a:bodyPr/>
        <a:lstStyle/>
        <a:p>
          <a:r>
            <a:rPr lang="zh-CN" altLang="en-US" sz="1600" b="1" dirty="0">
              <a:solidFill>
                <a:srgbClr val="5F5E5C"/>
              </a:solidFill>
              <a:latin typeface="微软雅黑" panose="020B0503020204020204" charset="-122"/>
              <a:ea typeface="微软雅黑" panose="020B0503020204020204" charset="-122"/>
            </a:rPr>
            <a:t>行为式</a:t>
          </a:r>
          <a:r>
            <a:rPr lang="zh-CN" altLang="en-US" sz="1600" b="1" dirty="0" smtClean="0">
              <a:solidFill>
                <a:srgbClr val="5F5E5C"/>
              </a:solidFill>
              <a:latin typeface="微软雅黑" panose="020B0503020204020204" charset="-122"/>
              <a:ea typeface="微软雅黑" panose="020B0503020204020204" charset="-122"/>
            </a:rPr>
            <a:t>问题</a:t>
          </a:r>
          <a:r>
            <a:rPr lang="zh-CN" altLang="en-US" sz="1800" b="1" dirty="0" smtClean="0">
              <a:solidFill>
                <a:srgbClr val="E67819"/>
              </a:solidFill>
              <a:latin typeface="微软雅黑" panose="020B0503020204020204" charset="-122"/>
              <a:ea typeface="微软雅黑" panose="020B0503020204020204" charset="-122"/>
            </a:rPr>
            <a:t>穷追猛打</a:t>
          </a:r>
          <a:endParaRPr lang="zh-CN" altLang="en-US" sz="1800" b="1" dirty="0">
            <a:solidFill>
              <a:srgbClr val="E67819"/>
            </a:solidFill>
            <a:latin typeface="微软雅黑" panose="020B0503020204020204" charset="-122"/>
            <a:ea typeface="微软雅黑" panose="020B0503020204020204" charset="-122"/>
          </a:endParaRPr>
        </a:p>
      </dgm:t>
    </dgm:pt>
    <dgm:pt modelId="{309BEC94-DC04-4682-8F7E-D0364CD37FE0}" cxnId="{8E4B709C-6D64-48E8-9586-FAC64BA5255D}" type="parTrans">
      <dgm:prSet/>
      <dgm:spPr/>
      <dgm:t>
        <a:bodyPr/>
        <a:lstStyle/>
        <a:p>
          <a:endParaRPr lang="zh-CN" altLang="en-US" sz="1600" b="1">
            <a:solidFill>
              <a:srgbClr val="5F5E5C"/>
            </a:solidFill>
            <a:latin typeface="微软雅黑" panose="020B0503020204020204" charset="-122"/>
            <a:ea typeface="微软雅黑" panose="020B0503020204020204" charset="-122"/>
          </a:endParaRPr>
        </a:p>
      </dgm:t>
    </dgm:pt>
    <dgm:pt modelId="{44698402-8310-4C5C-9177-24228511748B}" cxnId="{8E4B709C-6D64-48E8-9586-FAC64BA5255D}" type="sibTrans">
      <dgm:prSet/>
      <dgm:spPr/>
      <dgm:t>
        <a:bodyPr/>
        <a:lstStyle/>
        <a:p>
          <a:endParaRPr lang="zh-CN" altLang="en-US" sz="1600" b="1">
            <a:solidFill>
              <a:srgbClr val="5F5E5C"/>
            </a:solidFill>
            <a:latin typeface="微软雅黑" panose="020B0503020204020204" charset="-122"/>
            <a:ea typeface="微软雅黑" panose="020B0503020204020204" charset="-122"/>
          </a:endParaRPr>
        </a:p>
      </dgm:t>
    </dgm:pt>
    <dgm:pt modelId="{76C1FE94-8705-4438-A8FA-9F38898916C0}">
      <dgm:prSet phldrT="[文本]" custT="1"/>
      <dgm:spPr/>
      <dgm:t>
        <a:bodyPr/>
        <a:lstStyle/>
        <a:p>
          <a:r>
            <a:rPr lang="zh-CN" altLang="en-US" sz="1600" b="1" dirty="0">
              <a:solidFill>
                <a:srgbClr val="5F5E5C"/>
              </a:solidFill>
              <a:latin typeface="微软雅黑" panose="020B0503020204020204" charset="-122"/>
              <a:ea typeface="微软雅黑" panose="020B0503020204020204" charset="-122"/>
            </a:rPr>
            <a:t>应变式</a:t>
          </a:r>
          <a:r>
            <a:rPr lang="zh-CN" altLang="en-US" sz="1600" b="1" dirty="0" smtClean="0">
              <a:solidFill>
                <a:srgbClr val="5F5E5C"/>
              </a:solidFill>
              <a:latin typeface="微软雅黑" panose="020B0503020204020204" charset="-122"/>
              <a:ea typeface="微软雅黑" panose="020B0503020204020204" charset="-122"/>
            </a:rPr>
            <a:t>问题</a:t>
          </a:r>
          <a:r>
            <a:rPr lang="zh-CN" altLang="en-US" sz="1800" b="1" dirty="0" smtClean="0">
              <a:solidFill>
                <a:srgbClr val="E67819"/>
              </a:solidFill>
              <a:latin typeface="微软雅黑" panose="020B0503020204020204" charset="-122"/>
              <a:ea typeface="微软雅黑" panose="020B0503020204020204" charset="-122"/>
            </a:rPr>
            <a:t>暗藏</a:t>
          </a:r>
          <a:r>
            <a:rPr lang="zh-CN" altLang="en-US" sz="1800" b="1" dirty="0">
              <a:solidFill>
                <a:srgbClr val="E67819"/>
              </a:solidFill>
              <a:latin typeface="微软雅黑" panose="020B0503020204020204" charset="-122"/>
              <a:ea typeface="微软雅黑" panose="020B0503020204020204" charset="-122"/>
            </a:rPr>
            <a:t>玄机</a:t>
          </a:r>
        </a:p>
      </dgm:t>
    </dgm:pt>
    <dgm:pt modelId="{F71AE513-8357-457A-A969-B8403BE982CA}" cxnId="{C1BE918D-592A-4558-9E4E-D79CB9D4D933}" type="parTrans">
      <dgm:prSet/>
      <dgm:spPr/>
      <dgm:t>
        <a:bodyPr/>
        <a:lstStyle/>
        <a:p>
          <a:endParaRPr lang="zh-CN" altLang="en-US" sz="1600" b="1">
            <a:solidFill>
              <a:srgbClr val="5F5E5C"/>
            </a:solidFill>
            <a:latin typeface="微软雅黑" panose="020B0503020204020204" charset="-122"/>
            <a:ea typeface="微软雅黑" panose="020B0503020204020204" charset="-122"/>
          </a:endParaRPr>
        </a:p>
      </dgm:t>
    </dgm:pt>
    <dgm:pt modelId="{BC4B428D-8C18-4CAC-A493-47F409259960}" cxnId="{C1BE918D-592A-4558-9E4E-D79CB9D4D933}" type="sibTrans">
      <dgm:prSet/>
      <dgm:spPr/>
      <dgm:t>
        <a:bodyPr/>
        <a:lstStyle/>
        <a:p>
          <a:endParaRPr lang="zh-CN" altLang="en-US" sz="1600" b="1">
            <a:solidFill>
              <a:srgbClr val="5F5E5C"/>
            </a:solidFill>
            <a:latin typeface="微软雅黑" panose="020B0503020204020204" charset="-122"/>
            <a:ea typeface="微软雅黑" panose="020B0503020204020204" charset="-122"/>
          </a:endParaRPr>
        </a:p>
      </dgm:t>
    </dgm:pt>
    <dgm:pt modelId="{93AAB253-0185-452D-87E5-7FB1E751A39E}">
      <dgm:prSet phldrT="[文本]" custT="1"/>
      <dgm:spPr/>
      <dgm:t>
        <a:bodyPr/>
        <a:lstStyle/>
        <a:p>
          <a:r>
            <a:rPr lang="zh-CN" altLang="en-US" sz="1600" b="1" dirty="0">
              <a:solidFill>
                <a:srgbClr val="5F5E5C"/>
              </a:solidFill>
              <a:latin typeface="微软雅黑" panose="020B0503020204020204" charset="-122"/>
              <a:ea typeface="微软雅黑" panose="020B0503020204020204" charset="-122"/>
            </a:rPr>
            <a:t>情境式</a:t>
          </a:r>
          <a:r>
            <a:rPr lang="zh-CN" altLang="en-US" sz="1600" b="1" dirty="0" smtClean="0">
              <a:solidFill>
                <a:srgbClr val="5F5E5C"/>
              </a:solidFill>
              <a:latin typeface="微软雅黑" panose="020B0503020204020204" charset="-122"/>
              <a:ea typeface="微软雅黑" panose="020B0503020204020204" charset="-122"/>
            </a:rPr>
            <a:t>问题</a:t>
          </a:r>
          <a:r>
            <a:rPr lang="zh-CN" altLang="en-US" sz="1800" b="1" dirty="0" smtClean="0">
              <a:solidFill>
                <a:srgbClr val="E67819"/>
              </a:solidFill>
              <a:latin typeface="微软雅黑" panose="020B0503020204020204" charset="-122"/>
              <a:ea typeface="微软雅黑" panose="020B0503020204020204" charset="-122"/>
            </a:rPr>
            <a:t>身临其境</a:t>
          </a:r>
          <a:endParaRPr lang="zh-CN" altLang="en-US" sz="1800" b="1" dirty="0">
            <a:solidFill>
              <a:srgbClr val="E67819"/>
            </a:solidFill>
            <a:latin typeface="微软雅黑" panose="020B0503020204020204" charset="-122"/>
            <a:ea typeface="微软雅黑" panose="020B0503020204020204" charset="-122"/>
          </a:endParaRPr>
        </a:p>
      </dgm:t>
    </dgm:pt>
    <dgm:pt modelId="{21120485-5335-4BBA-BAC8-FFDC9B3AEE99}" cxnId="{8E132025-0773-4B37-A47C-6C43DB7F4056}" type="parTrans">
      <dgm:prSet/>
      <dgm:spPr/>
      <dgm:t>
        <a:bodyPr/>
        <a:lstStyle/>
        <a:p>
          <a:endParaRPr lang="zh-CN" altLang="en-US" sz="1600" b="1">
            <a:solidFill>
              <a:srgbClr val="5F5E5C"/>
            </a:solidFill>
            <a:latin typeface="微软雅黑" panose="020B0503020204020204" charset="-122"/>
            <a:ea typeface="微软雅黑" panose="020B0503020204020204" charset="-122"/>
          </a:endParaRPr>
        </a:p>
      </dgm:t>
    </dgm:pt>
    <dgm:pt modelId="{8B8E63BD-B19C-40E1-9245-D93D15EE16E0}" cxnId="{8E132025-0773-4B37-A47C-6C43DB7F4056}" type="sibTrans">
      <dgm:prSet/>
      <dgm:spPr/>
      <dgm:t>
        <a:bodyPr/>
        <a:lstStyle/>
        <a:p>
          <a:endParaRPr lang="zh-CN" altLang="en-US" sz="1600" b="1">
            <a:solidFill>
              <a:srgbClr val="5F5E5C"/>
            </a:solidFill>
            <a:latin typeface="微软雅黑" panose="020B0503020204020204" charset="-122"/>
            <a:ea typeface="微软雅黑" panose="020B0503020204020204" charset="-122"/>
          </a:endParaRPr>
        </a:p>
      </dgm:t>
    </dgm:pt>
    <dgm:pt modelId="{4C96A4E6-A039-449F-9F11-FD41AFC78206}">
      <dgm:prSet phldrT="[文本]" custT="1"/>
      <dgm:spPr/>
      <dgm:t>
        <a:bodyPr/>
        <a:lstStyle/>
        <a:p>
          <a:r>
            <a:rPr lang="zh-CN" altLang="en-US" sz="1600" b="1" dirty="0">
              <a:solidFill>
                <a:srgbClr val="5F5E5C"/>
              </a:solidFill>
              <a:latin typeface="微软雅黑" panose="020B0503020204020204" charset="-122"/>
              <a:ea typeface="微软雅黑" panose="020B0503020204020204" charset="-122"/>
            </a:rPr>
            <a:t>压迫式</a:t>
          </a:r>
          <a:r>
            <a:rPr lang="zh-CN" altLang="en-US" sz="1600" b="1" dirty="0" smtClean="0">
              <a:solidFill>
                <a:srgbClr val="5F5E5C"/>
              </a:solidFill>
              <a:latin typeface="微软雅黑" panose="020B0503020204020204" charset="-122"/>
              <a:ea typeface="微软雅黑" panose="020B0503020204020204" charset="-122"/>
            </a:rPr>
            <a:t>问题</a:t>
          </a:r>
          <a:r>
            <a:rPr lang="zh-CN" altLang="en-US" sz="1800" b="1" dirty="0" smtClean="0">
              <a:solidFill>
                <a:srgbClr val="E67819"/>
              </a:solidFill>
              <a:latin typeface="微软雅黑" panose="020B0503020204020204" charset="-122"/>
              <a:ea typeface="微软雅黑" panose="020B0503020204020204" charset="-122"/>
            </a:rPr>
            <a:t>兵不厌诈</a:t>
          </a:r>
          <a:endParaRPr lang="zh-CN" altLang="en-US" sz="1800" b="1" dirty="0">
            <a:solidFill>
              <a:srgbClr val="E67819"/>
            </a:solidFill>
            <a:latin typeface="微软雅黑" panose="020B0503020204020204" charset="-122"/>
            <a:ea typeface="微软雅黑" panose="020B0503020204020204" charset="-122"/>
          </a:endParaRPr>
        </a:p>
      </dgm:t>
    </dgm:pt>
    <dgm:pt modelId="{D7EAB1BD-6F59-4076-899D-62774DFE3766}" cxnId="{F1B55B9C-F2F3-4A96-A801-161191AA7239}" type="parTrans">
      <dgm:prSet/>
      <dgm:spPr/>
      <dgm:t>
        <a:bodyPr/>
        <a:lstStyle/>
        <a:p>
          <a:endParaRPr lang="zh-CN" altLang="en-US" sz="1600" b="1">
            <a:solidFill>
              <a:srgbClr val="5F5E5C"/>
            </a:solidFill>
            <a:latin typeface="微软雅黑" panose="020B0503020204020204" charset="-122"/>
            <a:ea typeface="微软雅黑" panose="020B0503020204020204" charset="-122"/>
          </a:endParaRPr>
        </a:p>
      </dgm:t>
    </dgm:pt>
    <dgm:pt modelId="{1D048D87-1EEE-4C92-8042-D0044C0C1B6F}" cxnId="{F1B55B9C-F2F3-4A96-A801-161191AA7239}" type="sibTrans">
      <dgm:prSet/>
      <dgm:spPr/>
      <dgm:t>
        <a:bodyPr/>
        <a:lstStyle/>
        <a:p>
          <a:endParaRPr lang="zh-CN" altLang="en-US" sz="1600" b="1">
            <a:solidFill>
              <a:srgbClr val="5F5E5C"/>
            </a:solidFill>
            <a:latin typeface="微软雅黑" panose="020B0503020204020204" charset="-122"/>
            <a:ea typeface="微软雅黑" panose="020B0503020204020204" charset="-122"/>
          </a:endParaRPr>
        </a:p>
      </dgm:t>
    </dgm:pt>
    <dgm:pt modelId="{586A7242-068C-4D6F-95FA-D09AE0F1E39C}" type="pres">
      <dgm:prSet presAssocID="{AC6853D0-BC2A-48A3-89AC-48D9F85AD4EB}" presName="Name0" presStyleCnt="0">
        <dgm:presLayoutVars>
          <dgm:chMax val="11"/>
          <dgm:chPref val="11"/>
          <dgm:dir/>
          <dgm:resizeHandles/>
        </dgm:presLayoutVars>
      </dgm:prSet>
      <dgm:spPr/>
    </dgm:pt>
    <dgm:pt modelId="{C5919166-38CD-4107-AA43-DA80AB346180}" type="pres">
      <dgm:prSet presAssocID="{4C96A4E6-A039-449F-9F11-FD41AFC78206}" presName="Accent6" presStyleCnt="0"/>
      <dgm:spPr/>
    </dgm:pt>
    <dgm:pt modelId="{C2FC75BC-F845-4AAB-8AFE-3D76CC28E6ED}" type="pres">
      <dgm:prSet presAssocID="{4C96A4E6-A039-449F-9F11-FD41AFC78206}" presName="Accent" presStyleLbl="node1" presStyleIdx="0" presStyleCnt="6"/>
      <dgm:spPr/>
    </dgm:pt>
    <dgm:pt modelId="{82989594-E4BD-4614-8C4A-20A168CC319F}" type="pres">
      <dgm:prSet presAssocID="{4C96A4E6-A039-449F-9F11-FD41AFC78206}" presName="ParentBackground6" presStyleCnt="0"/>
      <dgm:spPr/>
    </dgm:pt>
    <dgm:pt modelId="{050AF4B6-A75D-4F46-8CBE-E386FB4DB5CA}" type="pres">
      <dgm:prSet presAssocID="{4C96A4E6-A039-449F-9F11-FD41AFC78206}" presName="ParentBackground" presStyleLbl="fgAcc1" presStyleIdx="0" presStyleCnt="6"/>
      <dgm:spPr/>
      <dgm:t>
        <a:bodyPr/>
        <a:lstStyle/>
        <a:p>
          <a:endParaRPr lang="zh-CN" altLang="en-US"/>
        </a:p>
      </dgm:t>
    </dgm:pt>
    <dgm:pt modelId="{6D70EC58-58DE-4DE8-9381-E1460EB510B2}" type="pres">
      <dgm:prSet presAssocID="{4C96A4E6-A039-449F-9F11-FD41AFC78206}" presName="Parent6" presStyleLbl="revTx" presStyleIdx="0" presStyleCnt="0">
        <dgm:presLayoutVars>
          <dgm:chMax val="1"/>
          <dgm:chPref val="1"/>
          <dgm:bulletEnabled val="1"/>
        </dgm:presLayoutVars>
      </dgm:prSet>
      <dgm:spPr/>
      <dgm:t>
        <a:bodyPr/>
        <a:lstStyle/>
        <a:p>
          <a:endParaRPr lang="zh-CN" altLang="en-US"/>
        </a:p>
      </dgm:t>
    </dgm:pt>
    <dgm:pt modelId="{DFF7F8C6-F283-470C-8EA7-1F22FED9C099}" type="pres">
      <dgm:prSet presAssocID="{93AAB253-0185-452D-87E5-7FB1E751A39E}" presName="Accent5" presStyleCnt="0"/>
      <dgm:spPr/>
    </dgm:pt>
    <dgm:pt modelId="{699966F6-401B-42AF-B3B5-D25276A6CD65}" type="pres">
      <dgm:prSet presAssocID="{93AAB253-0185-452D-87E5-7FB1E751A39E}" presName="Accent" presStyleLbl="node1" presStyleIdx="1" presStyleCnt="6"/>
      <dgm:spPr/>
    </dgm:pt>
    <dgm:pt modelId="{6B7450DD-4A4C-4726-A5E7-E35D53A58A32}" type="pres">
      <dgm:prSet presAssocID="{93AAB253-0185-452D-87E5-7FB1E751A39E}" presName="ParentBackground5" presStyleCnt="0"/>
      <dgm:spPr/>
    </dgm:pt>
    <dgm:pt modelId="{3EA29797-37F3-4D3C-81C7-BFAD5B5CE414}" type="pres">
      <dgm:prSet presAssocID="{93AAB253-0185-452D-87E5-7FB1E751A39E}" presName="ParentBackground" presStyleLbl="fgAcc1" presStyleIdx="1" presStyleCnt="6"/>
      <dgm:spPr/>
      <dgm:t>
        <a:bodyPr/>
        <a:lstStyle/>
        <a:p>
          <a:endParaRPr lang="zh-CN" altLang="en-US"/>
        </a:p>
      </dgm:t>
    </dgm:pt>
    <dgm:pt modelId="{32744FDF-EC96-48E5-824F-22F286F92B40}" type="pres">
      <dgm:prSet presAssocID="{93AAB253-0185-452D-87E5-7FB1E751A39E}" presName="Parent5" presStyleLbl="revTx" presStyleIdx="0" presStyleCnt="0">
        <dgm:presLayoutVars>
          <dgm:chMax val="1"/>
          <dgm:chPref val="1"/>
          <dgm:bulletEnabled val="1"/>
        </dgm:presLayoutVars>
      </dgm:prSet>
      <dgm:spPr/>
      <dgm:t>
        <a:bodyPr/>
        <a:lstStyle/>
        <a:p>
          <a:endParaRPr lang="zh-CN" altLang="en-US"/>
        </a:p>
      </dgm:t>
    </dgm:pt>
    <dgm:pt modelId="{F068C8BA-4B5E-4959-B1D1-AEEBC0F20FBB}" type="pres">
      <dgm:prSet presAssocID="{76C1FE94-8705-4438-A8FA-9F38898916C0}" presName="Accent4" presStyleCnt="0"/>
      <dgm:spPr/>
    </dgm:pt>
    <dgm:pt modelId="{28B2EC14-916A-49F6-A375-7A2BAD61FC07}" type="pres">
      <dgm:prSet presAssocID="{76C1FE94-8705-4438-A8FA-9F38898916C0}" presName="Accent" presStyleLbl="node1" presStyleIdx="2" presStyleCnt="6"/>
      <dgm:spPr/>
    </dgm:pt>
    <dgm:pt modelId="{656D6E2E-E110-48E3-87F5-540BE091C39E}" type="pres">
      <dgm:prSet presAssocID="{76C1FE94-8705-4438-A8FA-9F38898916C0}" presName="ParentBackground4" presStyleCnt="0"/>
      <dgm:spPr/>
    </dgm:pt>
    <dgm:pt modelId="{90F7574F-2257-4C41-A244-D68FFF137FD7}" type="pres">
      <dgm:prSet presAssocID="{76C1FE94-8705-4438-A8FA-9F38898916C0}" presName="ParentBackground" presStyleLbl="fgAcc1" presStyleIdx="2" presStyleCnt="6"/>
      <dgm:spPr/>
      <dgm:t>
        <a:bodyPr/>
        <a:lstStyle/>
        <a:p>
          <a:endParaRPr lang="zh-CN" altLang="en-US"/>
        </a:p>
      </dgm:t>
    </dgm:pt>
    <dgm:pt modelId="{8D9732F4-ABFF-4051-B7AD-8F50EB47AED7}" type="pres">
      <dgm:prSet presAssocID="{76C1FE94-8705-4438-A8FA-9F38898916C0}" presName="Parent4" presStyleLbl="revTx" presStyleIdx="0" presStyleCnt="0">
        <dgm:presLayoutVars>
          <dgm:chMax val="1"/>
          <dgm:chPref val="1"/>
          <dgm:bulletEnabled val="1"/>
        </dgm:presLayoutVars>
      </dgm:prSet>
      <dgm:spPr/>
      <dgm:t>
        <a:bodyPr/>
        <a:lstStyle/>
        <a:p>
          <a:endParaRPr lang="zh-CN" altLang="en-US"/>
        </a:p>
      </dgm:t>
    </dgm:pt>
    <dgm:pt modelId="{5E74C22A-FD55-4AEC-8C6B-6BE57694F12B}" type="pres">
      <dgm:prSet presAssocID="{6D1D0E5D-8D97-4DFD-86B1-F2606E7AF4FF}" presName="Accent3" presStyleCnt="0"/>
      <dgm:spPr/>
    </dgm:pt>
    <dgm:pt modelId="{30E96193-7E19-438C-A71A-162621023C8B}" type="pres">
      <dgm:prSet presAssocID="{6D1D0E5D-8D97-4DFD-86B1-F2606E7AF4FF}" presName="Accent" presStyleLbl="node1" presStyleIdx="3" presStyleCnt="6"/>
      <dgm:spPr/>
    </dgm:pt>
    <dgm:pt modelId="{C67C55EF-DE29-42E6-A5D0-1243B3A645AF}" type="pres">
      <dgm:prSet presAssocID="{6D1D0E5D-8D97-4DFD-86B1-F2606E7AF4FF}" presName="ParentBackground3" presStyleCnt="0"/>
      <dgm:spPr/>
    </dgm:pt>
    <dgm:pt modelId="{606CC22B-6FF4-48AF-9D3B-E9636172B74B}" type="pres">
      <dgm:prSet presAssocID="{6D1D0E5D-8D97-4DFD-86B1-F2606E7AF4FF}" presName="ParentBackground" presStyleLbl="fgAcc1" presStyleIdx="3" presStyleCnt="6"/>
      <dgm:spPr/>
      <dgm:t>
        <a:bodyPr/>
        <a:lstStyle/>
        <a:p>
          <a:endParaRPr lang="zh-CN" altLang="en-US"/>
        </a:p>
      </dgm:t>
    </dgm:pt>
    <dgm:pt modelId="{0688B939-BF03-4B9A-B7A6-FD815150D600}" type="pres">
      <dgm:prSet presAssocID="{6D1D0E5D-8D97-4DFD-86B1-F2606E7AF4FF}" presName="Parent3" presStyleLbl="revTx" presStyleIdx="0" presStyleCnt="0">
        <dgm:presLayoutVars>
          <dgm:chMax val="1"/>
          <dgm:chPref val="1"/>
          <dgm:bulletEnabled val="1"/>
        </dgm:presLayoutVars>
      </dgm:prSet>
      <dgm:spPr/>
      <dgm:t>
        <a:bodyPr/>
        <a:lstStyle/>
        <a:p>
          <a:endParaRPr lang="zh-CN" altLang="en-US"/>
        </a:p>
      </dgm:t>
    </dgm:pt>
    <dgm:pt modelId="{4C9B8CBF-3EB9-4BE0-8F9E-1C91954A531A}" type="pres">
      <dgm:prSet presAssocID="{D2637641-DAA3-45E3-824F-EECD0B9D06FE}" presName="Accent2" presStyleCnt="0"/>
      <dgm:spPr/>
    </dgm:pt>
    <dgm:pt modelId="{715ED46C-F568-4A36-BCC3-FB6D2C54743F}" type="pres">
      <dgm:prSet presAssocID="{D2637641-DAA3-45E3-824F-EECD0B9D06FE}" presName="Accent" presStyleLbl="node1" presStyleIdx="4" presStyleCnt="6"/>
      <dgm:spPr/>
    </dgm:pt>
    <dgm:pt modelId="{920DC8CA-52BB-4CB7-9FE1-1CE467D6EDA3}" type="pres">
      <dgm:prSet presAssocID="{D2637641-DAA3-45E3-824F-EECD0B9D06FE}" presName="ParentBackground2" presStyleCnt="0"/>
      <dgm:spPr/>
    </dgm:pt>
    <dgm:pt modelId="{3C0D31BE-9AE4-4269-A0E8-5C75B0820061}" type="pres">
      <dgm:prSet presAssocID="{D2637641-DAA3-45E3-824F-EECD0B9D06FE}" presName="ParentBackground" presStyleLbl="fgAcc1" presStyleIdx="4" presStyleCnt="6"/>
      <dgm:spPr/>
      <dgm:t>
        <a:bodyPr/>
        <a:lstStyle/>
        <a:p>
          <a:endParaRPr lang="zh-CN" altLang="en-US"/>
        </a:p>
      </dgm:t>
    </dgm:pt>
    <dgm:pt modelId="{4D549624-BA5C-43E9-964C-C209C81E177D}" type="pres">
      <dgm:prSet presAssocID="{D2637641-DAA3-45E3-824F-EECD0B9D06FE}" presName="Parent2" presStyleLbl="revTx" presStyleIdx="0" presStyleCnt="0">
        <dgm:presLayoutVars>
          <dgm:chMax val="1"/>
          <dgm:chPref val="1"/>
          <dgm:bulletEnabled val="1"/>
        </dgm:presLayoutVars>
      </dgm:prSet>
      <dgm:spPr/>
      <dgm:t>
        <a:bodyPr/>
        <a:lstStyle/>
        <a:p>
          <a:endParaRPr lang="zh-CN" altLang="en-US"/>
        </a:p>
      </dgm:t>
    </dgm:pt>
    <dgm:pt modelId="{3DB829ED-6825-4A05-BEC1-C761E66E0E6D}" type="pres">
      <dgm:prSet presAssocID="{DCE71C0B-59B0-4830-AED2-FBC2B8BFB96C}" presName="Accent1" presStyleCnt="0"/>
      <dgm:spPr/>
    </dgm:pt>
    <dgm:pt modelId="{86F6B5C1-E364-4FAF-8693-76847590023A}" type="pres">
      <dgm:prSet presAssocID="{DCE71C0B-59B0-4830-AED2-FBC2B8BFB96C}" presName="Accent" presStyleLbl="node1" presStyleIdx="5" presStyleCnt="6"/>
      <dgm:spPr/>
    </dgm:pt>
    <dgm:pt modelId="{63F9BDCD-2BE1-46E2-9FE4-81CE8821E481}" type="pres">
      <dgm:prSet presAssocID="{DCE71C0B-59B0-4830-AED2-FBC2B8BFB96C}" presName="ParentBackground1" presStyleCnt="0"/>
      <dgm:spPr/>
    </dgm:pt>
    <dgm:pt modelId="{DD200DF2-1833-49A9-8270-771D06CBCB6C}" type="pres">
      <dgm:prSet presAssocID="{DCE71C0B-59B0-4830-AED2-FBC2B8BFB96C}" presName="ParentBackground" presStyleLbl="fgAcc1" presStyleIdx="5" presStyleCnt="6"/>
      <dgm:spPr/>
      <dgm:t>
        <a:bodyPr/>
        <a:lstStyle/>
        <a:p>
          <a:endParaRPr lang="zh-CN" altLang="en-US"/>
        </a:p>
      </dgm:t>
    </dgm:pt>
    <dgm:pt modelId="{05182D85-74D1-426B-AE8A-43CCA19B3339}" type="pres">
      <dgm:prSet presAssocID="{DCE71C0B-59B0-4830-AED2-FBC2B8BFB96C}" presName="Parent1" presStyleLbl="revTx" presStyleIdx="0" presStyleCnt="0">
        <dgm:presLayoutVars>
          <dgm:chMax val="1"/>
          <dgm:chPref val="1"/>
          <dgm:bulletEnabled val="1"/>
        </dgm:presLayoutVars>
      </dgm:prSet>
      <dgm:spPr/>
      <dgm:t>
        <a:bodyPr/>
        <a:lstStyle/>
        <a:p>
          <a:endParaRPr lang="zh-CN" altLang="en-US"/>
        </a:p>
      </dgm:t>
    </dgm:pt>
  </dgm:ptLst>
  <dgm:cxnLst>
    <dgm:cxn modelId="{9D44D5D7-1F4C-4C05-9985-1A3CDD4F7D67}" type="presOf" srcId="{D2637641-DAA3-45E3-824F-EECD0B9D06FE}" destId="{4D549624-BA5C-43E9-964C-C209C81E177D}" srcOrd="1" destOrd="0" presId="urn:microsoft.com/office/officeart/2011/layout/CircleProcess"/>
    <dgm:cxn modelId="{BD418F34-01D5-4F3C-BE0C-CB19B86639D0}" type="presOf" srcId="{4C96A4E6-A039-449F-9F11-FD41AFC78206}" destId="{050AF4B6-A75D-4F46-8CBE-E386FB4DB5CA}" srcOrd="0" destOrd="0" presId="urn:microsoft.com/office/officeart/2011/layout/CircleProcess"/>
    <dgm:cxn modelId="{275CDE78-A971-4EB3-BFFB-88DD8C5FF7CA}" type="presOf" srcId="{6D1D0E5D-8D97-4DFD-86B1-F2606E7AF4FF}" destId="{0688B939-BF03-4B9A-B7A6-FD815150D600}" srcOrd="1" destOrd="0" presId="urn:microsoft.com/office/officeart/2011/layout/CircleProcess"/>
    <dgm:cxn modelId="{C1BE918D-592A-4558-9E4E-D79CB9D4D933}" srcId="{AC6853D0-BC2A-48A3-89AC-48D9F85AD4EB}" destId="{76C1FE94-8705-4438-A8FA-9F38898916C0}" srcOrd="3" destOrd="0" parTransId="{F71AE513-8357-457A-A969-B8403BE982CA}" sibTransId="{BC4B428D-8C18-4CAC-A493-47F409259960}"/>
    <dgm:cxn modelId="{8E4B709C-6D64-48E8-9586-FAC64BA5255D}" srcId="{AC6853D0-BC2A-48A3-89AC-48D9F85AD4EB}" destId="{6D1D0E5D-8D97-4DFD-86B1-F2606E7AF4FF}" srcOrd="2" destOrd="0" parTransId="{309BEC94-DC04-4682-8F7E-D0364CD37FE0}" sibTransId="{44698402-8310-4C5C-9177-24228511748B}"/>
    <dgm:cxn modelId="{7B8CD503-965A-4743-A2F9-B48219B7001D}" srcId="{AC6853D0-BC2A-48A3-89AC-48D9F85AD4EB}" destId="{DCE71C0B-59B0-4830-AED2-FBC2B8BFB96C}" srcOrd="0" destOrd="0" parTransId="{89121EE1-AC5A-4D67-9558-A737896E2D24}" sibTransId="{791955B8-B421-462E-9737-51B061ECA794}"/>
    <dgm:cxn modelId="{B1C33902-C738-48AB-B96D-941218734201}" type="presOf" srcId="{76C1FE94-8705-4438-A8FA-9F38898916C0}" destId="{90F7574F-2257-4C41-A244-D68FFF137FD7}" srcOrd="0" destOrd="0" presId="urn:microsoft.com/office/officeart/2011/layout/CircleProcess"/>
    <dgm:cxn modelId="{772F91B5-E7D2-455F-B3E0-7BFAD46BC5C3}" type="presOf" srcId="{76C1FE94-8705-4438-A8FA-9F38898916C0}" destId="{8D9732F4-ABFF-4051-B7AD-8F50EB47AED7}" srcOrd="1" destOrd="0" presId="urn:microsoft.com/office/officeart/2011/layout/CircleProcess"/>
    <dgm:cxn modelId="{8E132025-0773-4B37-A47C-6C43DB7F4056}" srcId="{AC6853D0-BC2A-48A3-89AC-48D9F85AD4EB}" destId="{93AAB253-0185-452D-87E5-7FB1E751A39E}" srcOrd="4" destOrd="0" parTransId="{21120485-5335-4BBA-BAC8-FFDC9B3AEE99}" sibTransId="{8B8E63BD-B19C-40E1-9245-D93D15EE16E0}"/>
    <dgm:cxn modelId="{F1B55B9C-F2F3-4A96-A801-161191AA7239}" srcId="{AC6853D0-BC2A-48A3-89AC-48D9F85AD4EB}" destId="{4C96A4E6-A039-449F-9F11-FD41AFC78206}" srcOrd="5" destOrd="0" parTransId="{D7EAB1BD-6F59-4076-899D-62774DFE3766}" sibTransId="{1D048D87-1EEE-4C92-8042-D0044C0C1B6F}"/>
    <dgm:cxn modelId="{214EAAD2-4C8A-4F82-9072-34C5C2A896F5}" type="presOf" srcId="{DCE71C0B-59B0-4830-AED2-FBC2B8BFB96C}" destId="{05182D85-74D1-426B-AE8A-43CCA19B3339}" srcOrd="1" destOrd="0" presId="urn:microsoft.com/office/officeart/2011/layout/CircleProcess"/>
    <dgm:cxn modelId="{3BF439F0-87EC-452A-9E08-C1EED90C47DC}" srcId="{AC6853D0-BC2A-48A3-89AC-48D9F85AD4EB}" destId="{D2637641-DAA3-45E3-824F-EECD0B9D06FE}" srcOrd="1" destOrd="0" parTransId="{626F6C0B-8E05-4C8E-880B-3F0C512B0A91}" sibTransId="{CE88A9B8-1169-4393-8D7D-56935EDA2184}"/>
    <dgm:cxn modelId="{475557E5-9EA5-485F-B449-5FD97E01E377}" type="presOf" srcId="{4C96A4E6-A039-449F-9F11-FD41AFC78206}" destId="{6D70EC58-58DE-4DE8-9381-E1460EB510B2}" srcOrd="1" destOrd="0" presId="urn:microsoft.com/office/officeart/2011/layout/CircleProcess"/>
    <dgm:cxn modelId="{7825FB9E-0812-4F56-B796-84F5745F07B3}" type="presOf" srcId="{6D1D0E5D-8D97-4DFD-86B1-F2606E7AF4FF}" destId="{606CC22B-6FF4-48AF-9D3B-E9636172B74B}" srcOrd="0" destOrd="0" presId="urn:microsoft.com/office/officeart/2011/layout/CircleProcess"/>
    <dgm:cxn modelId="{A86580EC-8BD3-4E21-ACF9-9027F1E31069}" type="presOf" srcId="{D2637641-DAA3-45E3-824F-EECD0B9D06FE}" destId="{3C0D31BE-9AE4-4269-A0E8-5C75B0820061}" srcOrd="0" destOrd="0" presId="urn:microsoft.com/office/officeart/2011/layout/CircleProcess"/>
    <dgm:cxn modelId="{DE716833-B06A-4FE1-81B4-B7D8549B1F85}" type="presOf" srcId="{AC6853D0-BC2A-48A3-89AC-48D9F85AD4EB}" destId="{586A7242-068C-4D6F-95FA-D09AE0F1E39C}" srcOrd="0" destOrd="0" presId="urn:microsoft.com/office/officeart/2011/layout/CircleProcess"/>
    <dgm:cxn modelId="{2AFEB59C-D848-4F2D-ABDF-7D5A669782D1}" type="presOf" srcId="{93AAB253-0185-452D-87E5-7FB1E751A39E}" destId="{32744FDF-EC96-48E5-824F-22F286F92B40}" srcOrd="1" destOrd="0" presId="urn:microsoft.com/office/officeart/2011/layout/CircleProcess"/>
    <dgm:cxn modelId="{2A06560D-7E8B-4AA6-90DD-9880CBE144D8}" type="presOf" srcId="{93AAB253-0185-452D-87E5-7FB1E751A39E}" destId="{3EA29797-37F3-4D3C-81C7-BFAD5B5CE414}" srcOrd="0" destOrd="0" presId="urn:microsoft.com/office/officeart/2011/layout/CircleProcess"/>
    <dgm:cxn modelId="{1FF35128-AD4C-45C5-9EF4-B8E42E3CAB81}" type="presOf" srcId="{DCE71C0B-59B0-4830-AED2-FBC2B8BFB96C}" destId="{DD200DF2-1833-49A9-8270-771D06CBCB6C}" srcOrd="0" destOrd="0" presId="urn:microsoft.com/office/officeart/2011/layout/CircleProcess"/>
    <dgm:cxn modelId="{A5F28669-C21E-4759-8648-7E4CBF0E3864}" type="presParOf" srcId="{586A7242-068C-4D6F-95FA-D09AE0F1E39C}" destId="{C5919166-38CD-4107-AA43-DA80AB346180}" srcOrd="0" destOrd="0" presId="urn:microsoft.com/office/officeart/2011/layout/CircleProcess"/>
    <dgm:cxn modelId="{06B60AE7-7A42-40D0-A2D2-A4384F5C3EC4}" type="presParOf" srcId="{C5919166-38CD-4107-AA43-DA80AB346180}" destId="{C2FC75BC-F845-4AAB-8AFE-3D76CC28E6ED}" srcOrd="0" destOrd="0" presId="urn:microsoft.com/office/officeart/2011/layout/CircleProcess"/>
    <dgm:cxn modelId="{B0862E56-C2E2-402E-B200-E9EC46D30283}" type="presParOf" srcId="{586A7242-068C-4D6F-95FA-D09AE0F1E39C}" destId="{82989594-E4BD-4614-8C4A-20A168CC319F}" srcOrd="1" destOrd="0" presId="urn:microsoft.com/office/officeart/2011/layout/CircleProcess"/>
    <dgm:cxn modelId="{BA0D299D-770E-4C3F-98C5-6A0DB9CD65EB}" type="presParOf" srcId="{82989594-E4BD-4614-8C4A-20A168CC319F}" destId="{050AF4B6-A75D-4F46-8CBE-E386FB4DB5CA}" srcOrd="0" destOrd="0" presId="urn:microsoft.com/office/officeart/2011/layout/CircleProcess"/>
    <dgm:cxn modelId="{5C73C8BC-9376-4201-8C4A-0CF4D8C49047}" type="presParOf" srcId="{586A7242-068C-4D6F-95FA-D09AE0F1E39C}" destId="{6D70EC58-58DE-4DE8-9381-E1460EB510B2}" srcOrd="2" destOrd="0" presId="urn:microsoft.com/office/officeart/2011/layout/CircleProcess"/>
    <dgm:cxn modelId="{4F92BC8C-9447-4263-83DA-A63475D1FDA8}" type="presParOf" srcId="{586A7242-068C-4D6F-95FA-D09AE0F1E39C}" destId="{DFF7F8C6-F283-470C-8EA7-1F22FED9C099}" srcOrd="3" destOrd="0" presId="urn:microsoft.com/office/officeart/2011/layout/CircleProcess"/>
    <dgm:cxn modelId="{14D8498E-5807-4C97-A4E4-FC4ED2DF65AF}" type="presParOf" srcId="{DFF7F8C6-F283-470C-8EA7-1F22FED9C099}" destId="{699966F6-401B-42AF-B3B5-D25276A6CD65}" srcOrd="0" destOrd="0" presId="urn:microsoft.com/office/officeart/2011/layout/CircleProcess"/>
    <dgm:cxn modelId="{147C983B-2055-4C9C-837E-F7F04F128749}" type="presParOf" srcId="{586A7242-068C-4D6F-95FA-D09AE0F1E39C}" destId="{6B7450DD-4A4C-4726-A5E7-E35D53A58A32}" srcOrd="4" destOrd="0" presId="urn:microsoft.com/office/officeart/2011/layout/CircleProcess"/>
    <dgm:cxn modelId="{E42CC1E8-D86C-4437-97E9-4E78F553EB7F}" type="presParOf" srcId="{6B7450DD-4A4C-4726-A5E7-E35D53A58A32}" destId="{3EA29797-37F3-4D3C-81C7-BFAD5B5CE414}" srcOrd="0" destOrd="0" presId="urn:microsoft.com/office/officeart/2011/layout/CircleProcess"/>
    <dgm:cxn modelId="{F9253601-7434-4269-9653-3DC830BA1F09}" type="presParOf" srcId="{586A7242-068C-4D6F-95FA-D09AE0F1E39C}" destId="{32744FDF-EC96-48E5-824F-22F286F92B40}" srcOrd="5" destOrd="0" presId="urn:microsoft.com/office/officeart/2011/layout/CircleProcess"/>
    <dgm:cxn modelId="{6BE23E31-BD08-4061-9F8C-A45772432F1C}" type="presParOf" srcId="{586A7242-068C-4D6F-95FA-D09AE0F1E39C}" destId="{F068C8BA-4B5E-4959-B1D1-AEEBC0F20FBB}" srcOrd="6" destOrd="0" presId="urn:microsoft.com/office/officeart/2011/layout/CircleProcess"/>
    <dgm:cxn modelId="{F1F1C202-27CB-44F7-B870-A80BD7DD4312}" type="presParOf" srcId="{F068C8BA-4B5E-4959-B1D1-AEEBC0F20FBB}" destId="{28B2EC14-916A-49F6-A375-7A2BAD61FC07}" srcOrd="0" destOrd="0" presId="urn:microsoft.com/office/officeart/2011/layout/CircleProcess"/>
    <dgm:cxn modelId="{E657B6D7-CF31-4D65-A5F7-51F85DDEDE14}" type="presParOf" srcId="{586A7242-068C-4D6F-95FA-D09AE0F1E39C}" destId="{656D6E2E-E110-48E3-87F5-540BE091C39E}" srcOrd="7" destOrd="0" presId="urn:microsoft.com/office/officeart/2011/layout/CircleProcess"/>
    <dgm:cxn modelId="{345AC3B2-3A53-47E0-8D8C-A2855067CE97}" type="presParOf" srcId="{656D6E2E-E110-48E3-87F5-540BE091C39E}" destId="{90F7574F-2257-4C41-A244-D68FFF137FD7}" srcOrd="0" destOrd="0" presId="urn:microsoft.com/office/officeart/2011/layout/CircleProcess"/>
    <dgm:cxn modelId="{CBFB26A0-D31B-4F9D-BD2F-CE74793A35D7}" type="presParOf" srcId="{586A7242-068C-4D6F-95FA-D09AE0F1E39C}" destId="{8D9732F4-ABFF-4051-B7AD-8F50EB47AED7}" srcOrd="8" destOrd="0" presId="urn:microsoft.com/office/officeart/2011/layout/CircleProcess"/>
    <dgm:cxn modelId="{15E0145D-70E4-42CA-8C5A-0945AED0471F}" type="presParOf" srcId="{586A7242-068C-4D6F-95FA-D09AE0F1E39C}" destId="{5E74C22A-FD55-4AEC-8C6B-6BE57694F12B}" srcOrd="9" destOrd="0" presId="urn:microsoft.com/office/officeart/2011/layout/CircleProcess"/>
    <dgm:cxn modelId="{32F2309A-55A2-40D8-B9D8-A638F8FAF8A1}" type="presParOf" srcId="{5E74C22A-FD55-4AEC-8C6B-6BE57694F12B}" destId="{30E96193-7E19-438C-A71A-162621023C8B}" srcOrd="0" destOrd="0" presId="urn:microsoft.com/office/officeart/2011/layout/CircleProcess"/>
    <dgm:cxn modelId="{A0D2816C-A476-4B89-869F-B0344E4619D7}" type="presParOf" srcId="{586A7242-068C-4D6F-95FA-D09AE0F1E39C}" destId="{C67C55EF-DE29-42E6-A5D0-1243B3A645AF}" srcOrd="10" destOrd="0" presId="urn:microsoft.com/office/officeart/2011/layout/CircleProcess"/>
    <dgm:cxn modelId="{E06B83A6-C874-477A-868B-7F7E5B1CF3AE}" type="presParOf" srcId="{C67C55EF-DE29-42E6-A5D0-1243B3A645AF}" destId="{606CC22B-6FF4-48AF-9D3B-E9636172B74B}" srcOrd="0" destOrd="0" presId="urn:microsoft.com/office/officeart/2011/layout/CircleProcess"/>
    <dgm:cxn modelId="{6CB6FFC4-E6FF-4A79-8CD5-C12BF19A6B95}" type="presParOf" srcId="{586A7242-068C-4D6F-95FA-D09AE0F1E39C}" destId="{0688B939-BF03-4B9A-B7A6-FD815150D600}" srcOrd="11" destOrd="0" presId="urn:microsoft.com/office/officeart/2011/layout/CircleProcess"/>
    <dgm:cxn modelId="{5FDBC072-186C-4998-AFB3-9C75E0D5BCF1}" type="presParOf" srcId="{586A7242-068C-4D6F-95FA-D09AE0F1E39C}" destId="{4C9B8CBF-3EB9-4BE0-8F9E-1C91954A531A}" srcOrd="12" destOrd="0" presId="urn:microsoft.com/office/officeart/2011/layout/CircleProcess"/>
    <dgm:cxn modelId="{5AB1FF99-BC4A-446E-8786-8DA95E47595C}" type="presParOf" srcId="{4C9B8CBF-3EB9-4BE0-8F9E-1C91954A531A}" destId="{715ED46C-F568-4A36-BCC3-FB6D2C54743F}" srcOrd="0" destOrd="0" presId="urn:microsoft.com/office/officeart/2011/layout/CircleProcess"/>
    <dgm:cxn modelId="{0B8CFC17-0944-4EA7-BF39-FD7EAFEAC88C}" type="presParOf" srcId="{586A7242-068C-4D6F-95FA-D09AE0F1E39C}" destId="{920DC8CA-52BB-4CB7-9FE1-1CE467D6EDA3}" srcOrd="13" destOrd="0" presId="urn:microsoft.com/office/officeart/2011/layout/CircleProcess"/>
    <dgm:cxn modelId="{82C5940C-3FF0-4B02-B034-FD6566C1B4DB}" type="presParOf" srcId="{920DC8CA-52BB-4CB7-9FE1-1CE467D6EDA3}" destId="{3C0D31BE-9AE4-4269-A0E8-5C75B0820061}" srcOrd="0" destOrd="0" presId="urn:microsoft.com/office/officeart/2011/layout/CircleProcess"/>
    <dgm:cxn modelId="{46B85DB6-C868-4DC5-B37D-02072D5E67E7}" type="presParOf" srcId="{586A7242-068C-4D6F-95FA-D09AE0F1E39C}" destId="{4D549624-BA5C-43E9-964C-C209C81E177D}" srcOrd="14" destOrd="0" presId="urn:microsoft.com/office/officeart/2011/layout/CircleProcess"/>
    <dgm:cxn modelId="{78729786-9BCE-4532-AC56-2CDA637FF061}" type="presParOf" srcId="{586A7242-068C-4D6F-95FA-D09AE0F1E39C}" destId="{3DB829ED-6825-4A05-BEC1-C761E66E0E6D}" srcOrd="15" destOrd="0" presId="urn:microsoft.com/office/officeart/2011/layout/CircleProcess"/>
    <dgm:cxn modelId="{D01D5A83-DD12-4648-B255-1DF6F7A52B1A}" type="presParOf" srcId="{3DB829ED-6825-4A05-BEC1-C761E66E0E6D}" destId="{86F6B5C1-E364-4FAF-8693-76847590023A}" srcOrd="0" destOrd="0" presId="urn:microsoft.com/office/officeart/2011/layout/CircleProcess"/>
    <dgm:cxn modelId="{E50DC247-E343-4672-8E37-FEEAC7601CCF}" type="presParOf" srcId="{586A7242-068C-4D6F-95FA-D09AE0F1E39C}" destId="{63F9BDCD-2BE1-46E2-9FE4-81CE8821E481}" srcOrd="16" destOrd="0" presId="urn:microsoft.com/office/officeart/2011/layout/CircleProcess"/>
    <dgm:cxn modelId="{C6360633-84F1-42DF-BEAF-76F1C4B1D7A9}" type="presParOf" srcId="{63F9BDCD-2BE1-46E2-9FE4-81CE8821E481}" destId="{DD200DF2-1833-49A9-8270-771D06CBCB6C}" srcOrd="0" destOrd="0" presId="urn:microsoft.com/office/officeart/2011/layout/CircleProcess"/>
    <dgm:cxn modelId="{0965946C-6CD0-4A50-BD16-A1A612B12CC4}" type="presParOf" srcId="{586A7242-068C-4D6F-95FA-D09AE0F1E39C}" destId="{05182D85-74D1-426B-AE8A-43CCA19B3339}" srcOrd="17" destOrd="0" presId="urn:microsoft.com/office/officeart/2011/layout/CircleProcess"/>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3600450" cy="4332300"/>
        <a:chOff x="0" y="0"/>
        <a:chExt cx="3600450" cy="4332300"/>
      </a:xfrm>
    </dsp:grpSpPr>
    <dsp:sp modelId="{7A2C8FBB-356D-4A7D-A376-EF19919B74F1}">
      <dsp:nvSpPr>
        <dsp:cNvPr id="5" name="任意多边形 4"/>
        <dsp:cNvSpPr/>
      </dsp:nvSpPr>
      <dsp:spPr bwMode="white">
        <a:xfrm>
          <a:off x="272511" y="1278448"/>
          <a:ext cx="1294444" cy="46828"/>
        </a:xfrm>
        <a:custGeom>
          <a:avLst/>
          <a:gdLst/>
          <a:ahLst/>
          <a:cxnLst/>
          <a:pathLst>
            <a:path w="2038" h="74">
              <a:moveTo>
                <a:pt x="547" y="940"/>
              </a:moveTo>
              <a:lnTo>
                <a:pt x="1491" y="-867"/>
              </a:lnTo>
            </a:path>
          </a:pathLst>
        </a:custGeom>
        <a:ln>
          <a:solidFill>
            <a:srgbClr val="E67819"/>
          </a:solidFill>
        </a:ln>
      </dsp:spPr>
      <dsp:style>
        <a:lnRef idx="1">
          <a:schemeClr val="accent1">
            <a:shade val="60000"/>
          </a:schemeClr>
        </a:lnRef>
        <a:fillRef idx="0">
          <a:schemeClr val="accent1"/>
        </a:fillRef>
        <a:effectRef idx="0">
          <a:scrgbClr r="0" g="0" b="0"/>
        </a:effectRef>
        <a:fontRef idx="minor"/>
      </dsp:style>
      <dsp:txXfrm>
        <a:off x="272511" y="1278448"/>
        <a:ext cx="1294444" cy="46828"/>
      </dsp:txXfrm>
    </dsp:sp>
    <dsp:sp modelId="{9AECA3B8-46A0-42C9-9328-B911E77DBFA8}">
      <dsp:nvSpPr>
        <dsp:cNvPr id="8" name="任意多边形 7"/>
        <dsp:cNvSpPr/>
      </dsp:nvSpPr>
      <dsp:spPr bwMode="white">
        <a:xfrm>
          <a:off x="576089" y="1485535"/>
          <a:ext cx="1526818" cy="46828"/>
        </a:xfrm>
        <a:custGeom>
          <a:avLst/>
          <a:gdLst/>
          <a:ahLst/>
          <a:cxnLst/>
          <a:pathLst>
            <a:path w="2404" h="74">
              <a:moveTo>
                <a:pt x="242" y="761"/>
              </a:moveTo>
              <a:lnTo>
                <a:pt x="2162" y="-687"/>
              </a:lnTo>
            </a:path>
          </a:pathLst>
        </a:custGeom>
        <a:ln>
          <a:solidFill>
            <a:srgbClr val="E67819"/>
          </a:solidFill>
        </a:ln>
      </dsp:spPr>
      <dsp:style>
        <a:lnRef idx="1">
          <a:schemeClr val="accent1">
            <a:shade val="60000"/>
          </a:schemeClr>
        </a:lnRef>
        <a:fillRef idx="0">
          <a:schemeClr val="accent1"/>
        </a:fillRef>
        <a:effectRef idx="0">
          <a:scrgbClr r="0" g="0" b="0"/>
        </a:effectRef>
        <a:fontRef idx="minor"/>
      </dsp:style>
      <dsp:txXfrm>
        <a:off x="576089" y="1485535"/>
        <a:ext cx="1526818" cy="46828"/>
      </dsp:txXfrm>
    </dsp:sp>
    <dsp:sp modelId="{D9F2EF6D-E913-465D-A468-369DCED582AA}">
      <dsp:nvSpPr>
        <dsp:cNvPr id="11" name="任意多边形 10"/>
        <dsp:cNvSpPr/>
      </dsp:nvSpPr>
      <dsp:spPr bwMode="white">
        <a:xfrm>
          <a:off x="766916" y="1880777"/>
          <a:ext cx="1718261" cy="46828"/>
        </a:xfrm>
        <a:custGeom>
          <a:avLst/>
          <a:gdLst/>
          <a:ahLst/>
          <a:cxnLst/>
          <a:pathLst>
            <a:path w="2706" h="74">
              <a:moveTo>
                <a:pt x="33" y="335"/>
              </a:moveTo>
              <a:lnTo>
                <a:pt x="2673" y="-262"/>
              </a:lnTo>
            </a:path>
          </a:pathLst>
        </a:custGeom>
        <a:ln>
          <a:solidFill>
            <a:srgbClr val="E67819"/>
          </a:solidFill>
        </a:ln>
      </dsp:spPr>
      <dsp:style>
        <a:lnRef idx="1">
          <a:schemeClr val="accent1">
            <a:shade val="60000"/>
          </a:schemeClr>
        </a:lnRef>
        <a:fillRef idx="0">
          <a:schemeClr val="accent1"/>
        </a:fillRef>
        <a:effectRef idx="0">
          <a:scrgbClr r="0" g="0" b="0"/>
        </a:effectRef>
        <a:fontRef idx="minor"/>
      </dsp:style>
      <dsp:txXfrm>
        <a:off x="766916" y="1880777"/>
        <a:ext cx="1718261" cy="46828"/>
      </dsp:txXfrm>
    </dsp:sp>
    <dsp:sp modelId="{BB38875F-744B-4B21-BE14-AD637E31C17C}">
      <dsp:nvSpPr>
        <dsp:cNvPr id="14" name="任意多边形 13"/>
        <dsp:cNvSpPr/>
      </dsp:nvSpPr>
      <dsp:spPr bwMode="white">
        <a:xfrm>
          <a:off x="766486" y="2406636"/>
          <a:ext cx="1719105" cy="46828"/>
        </a:xfrm>
        <a:custGeom>
          <a:avLst/>
          <a:gdLst/>
          <a:ahLst/>
          <a:cxnLst/>
          <a:pathLst>
            <a:path w="2707" h="74">
              <a:moveTo>
                <a:pt x="34" y="-264"/>
              </a:moveTo>
              <a:lnTo>
                <a:pt x="2673" y="338"/>
              </a:lnTo>
            </a:path>
          </a:pathLst>
        </a:custGeom>
        <a:ln>
          <a:solidFill>
            <a:srgbClr val="E67819"/>
          </a:solidFill>
        </a:ln>
      </dsp:spPr>
      <dsp:style>
        <a:lnRef idx="1">
          <a:schemeClr val="accent1">
            <a:shade val="60000"/>
          </a:schemeClr>
        </a:lnRef>
        <a:fillRef idx="0">
          <a:schemeClr val="accent1"/>
        </a:fillRef>
        <a:effectRef idx="0">
          <a:scrgbClr r="0" g="0" b="0"/>
        </a:effectRef>
        <a:fontRef idx="minor"/>
      </dsp:style>
      <dsp:txXfrm>
        <a:off x="766486" y="2406636"/>
        <a:ext cx="1719105" cy="46828"/>
      </dsp:txXfrm>
    </dsp:sp>
    <dsp:sp modelId="{185D6007-FFB8-40E0-9824-20BCFF8D1672}">
      <dsp:nvSpPr>
        <dsp:cNvPr id="17" name="任意多边形 16"/>
        <dsp:cNvSpPr/>
      </dsp:nvSpPr>
      <dsp:spPr bwMode="white">
        <a:xfrm>
          <a:off x="573350" y="2804459"/>
          <a:ext cx="1532203" cy="46828"/>
        </a:xfrm>
        <a:custGeom>
          <a:avLst/>
          <a:gdLst/>
          <a:ahLst/>
          <a:cxnLst/>
          <a:pathLst>
            <a:path w="2413" h="74">
              <a:moveTo>
                <a:pt x="246" y="-693"/>
              </a:moveTo>
              <a:lnTo>
                <a:pt x="2167" y="767"/>
              </a:lnTo>
            </a:path>
          </a:pathLst>
        </a:custGeom>
        <a:ln>
          <a:solidFill>
            <a:srgbClr val="E67819"/>
          </a:solidFill>
        </a:ln>
      </dsp:spPr>
      <dsp:style>
        <a:lnRef idx="1">
          <a:schemeClr val="accent1">
            <a:shade val="60000"/>
          </a:schemeClr>
        </a:lnRef>
        <a:fillRef idx="0">
          <a:schemeClr val="accent1"/>
        </a:fillRef>
        <a:effectRef idx="0">
          <a:scrgbClr r="0" g="0" b="0"/>
        </a:effectRef>
        <a:fontRef idx="minor"/>
      </dsp:style>
      <dsp:txXfrm>
        <a:off x="573350" y="2804459"/>
        <a:ext cx="1532203" cy="46828"/>
      </dsp:txXfrm>
    </dsp:sp>
    <dsp:sp modelId="{144C515E-2551-4C2E-9BF5-D02B7968E090}">
      <dsp:nvSpPr>
        <dsp:cNvPr id="20" name="任意多边形 19"/>
        <dsp:cNvSpPr/>
      </dsp:nvSpPr>
      <dsp:spPr bwMode="white">
        <a:xfrm>
          <a:off x="272510" y="3007025"/>
          <a:ext cx="1294447" cy="46828"/>
        </a:xfrm>
        <a:custGeom>
          <a:avLst/>
          <a:gdLst/>
          <a:ahLst/>
          <a:cxnLst/>
          <a:pathLst>
            <a:path w="2038" h="74">
              <a:moveTo>
                <a:pt x="547" y="-867"/>
              </a:moveTo>
              <a:lnTo>
                <a:pt x="1491" y="940"/>
              </a:lnTo>
            </a:path>
          </a:pathLst>
        </a:custGeom>
        <a:ln>
          <a:solidFill>
            <a:srgbClr val="E67819"/>
          </a:solidFill>
        </a:ln>
      </dsp:spPr>
      <dsp:style>
        <a:lnRef idx="1">
          <a:schemeClr val="accent1">
            <a:shade val="60000"/>
          </a:schemeClr>
        </a:lnRef>
        <a:fillRef idx="0">
          <a:schemeClr val="accent1"/>
        </a:fillRef>
        <a:effectRef idx="0">
          <a:scrgbClr r="0" g="0" b="0"/>
        </a:effectRef>
        <a:fontRef idx="minor"/>
      </dsp:style>
      <dsp:txXfrm>
        <a:off x="272510" y="3007025"/>
        <a:ext cx="1294447" cy="46828"/>
      </dsp:txXfrm>
    </dsp:sp>
    <dsp:sp modelId="{C2015511-826A-4297-92BB-3EC0E36B6A82}">
      <dsp:nvSpPr>
        <dsp:cNvPr id="4" name="椭圆 3"/>
        <dsp:cNvSpPr/>
      </dsp:nvSpPr>
      <dsp:spPr bwMode="white">
        <a:xfrm>
          <a:off x="0" y="1697807"/>
          <a:ext cx="936686" cy="936686"/>
        </a:xfrm>
        <a:prstGeom prst="ellipse">
          <a:avLst/>
        </a:prstGeom>
        <a:blipFill rotWithShape="0">
          <a:blip r:embed="rId1"/>
          <a:stretch>
            <a:fillRect/>
          </a:stretch>
        </a:blipFill>
      </dsp:spPr>
      <dsp:style>
        <a:lnRef idx="0">
          <a:schemeClr val="lt1"/>
        </a:lnRef>
        <a:fillRef idx="3">
          <a:schemeClr val="accent1"/>
        </a:fillRef>
        <a:effectRef idx="2">
          <a:scrgbClr r="0" g="0" b="0"/>
        </a:effectRef>
        <a:fontRef idx="minor">
          <a:schemeClr val="lt1"/>
        </a:fontRef>
      </dsp:style>
      <dsp:txXfrm>
        <a:off x="0" y="1697807"/>
        <a:ext cx="936686" cy="936686"/>
      </dsp:txXfrm>
    </dsp:sp>
    <dsp:sp modelId="{9EB43D27-8C0B-419F-BCAD-9E9F99B4EA47}">
      <dsp:nvSpPr>
        <dsp:cNvPr id="6" name="椭圆 5"/>
        <dsp:cNvSpPr/>
      </dsp:nvSpPr>
      <dsp:spPr bwMode="white">
        <a:xfrm>
          <a:off x="1068437" y="198083"/>
          <a:ext cx="562012" cy="562012"/>
        </a:xfrm>
        <a:prstGeom prst="ellipse">
          <a:avLst/>
        </a:prstGeom>
        <a:solidFill>
          <a:srgbClr val="E67819"/>
        </a:solidFill>
      </dsp:spPr>
      <dsp:style>
        <a:lnRef idx="0">
          <a:schemeClr val="lt1"/>
        </a:lnRef>
        <a:fillRef idx="3">
          <a:schemeClr val="accent1"/>
        </a:fillRef>
        <a:effectRef idx="2">
          <a:scrgbClr r="0" g="0" b="0"/>
        </a:effectRef>
        <a:fontRef idx="minor">
          <a:schemeClr val="lt1"/>
        </a:fontRef>
      </dsp:style>
      <dsp:txBody>
        <a:bodyPr lIns="11430" tIns="11430" rIns="11430" bIns="1143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rtl="0">
            <a:lnSpc>
              <a:spcPct val="100000"/>
            </a:lnSpc>
            <a:spcBef>
              <a:spcPct val="0"/>
            </a:spcBef>
            <a:spcAft>
              <a:spcPct val="35000"/>
            </a:spcAft>
          </a:pPr>
          <a:r>
            <a:rPr lang="en-US" sz="1800" b="1" dirty="0" smtClean="0">
              <a:effectLst>
                <a:outerShdw blurRad="38100" dist="38100" dir="2700000" algn="tl">
                  <a:srgbClr val="000000">
                    <a:alpha val="43137"/>
                  </a:srgbClr>
                </a:outerShdw>
              </a:effectLst>
              <a:latin typeface="微软雅黑" panose="020B0503020204020204" charset="-122"/>
              <a:ea typeface="微软雅黑" panose="020B0503020204020204" charset="-122"/>
            </a:rPr>
            <a:t>K</a:t>
          </a:r>
          <a:endParaRPr lang="en-US" altLang="zh-CN" sz="1800" b="1" dirty="0" smtClean="0">
            <a:effectLst>
              <a:outerShdw blurRad="38100" dist="38100" dir="2700000" algn="tl">
                <a:srgbClr val="000000">
                  <a:alpha val="43137"/>
                </a:srgbClr>
              </a:outerShdw>
            </a:effectLst>
            <a:latin typeface="微软雅黑" panose="020B0503020204020204" charset="-122"/>
            <a:ea typeface="微软雅黑" panose="020B0503020204020204" charset="-122"/>
          </a:endParaRPr>
        </a:p>
        <a:p>
          <a:pPr lvl="0" rtl="0">
            <a:lnSpc>
              <a:spcPct val="100000"/>
            </a:lnSpc>
            <a:spcBef>
              <a:spcPct val="0"/>
            </a:spcBef>
            <a:spcAft>
              <a:spcPct val="35000"/>
            </a:spcAft>
          </a:pPr>
          <a:r>
            <a:rPr lang="zh-CN" sz="1400" b="1" dirty="0" smtClean="0">
              <a:effectLst>
                <a:outerShdw blurRad="38100" dist="38100" dir="2700000" algn="tl">
                  <a:srgbClr val="000000">
                    <a:alpha val="43137"/>
                  </a:srgbClr>
                </a:outerShdw>
              </a:effectLst>
              <a:latin typeface="微软雅黑" panose="020B0503020204020204" charset="-122"/>
              <a:ea typeface="微软雅黑" panose="020B0503020204020204" charset="-122"/>
            </a:rPr>
            <a:t>专业知识</a:t>
          </a:r>
          <a:endParaRPr lang="en-US" sz="1400" b="1" dirty="0">
            <a:effectLst>
              <a:outerShdw blurRad="38100" dist="38100" dir="2700000" algn="tl">
                <a:srgbClr val="000000">
                  <a:alpha val="43137"/>
                </a:srgbClr>
              </a:outerShdw>
            </a:effectLst>
            <a:latin typeface="微软雅黑" panose="020B0503020204020204" charset="-122"/>
            <a:ea typeface="微软雅黑" panose="020B0503020204020204" charset="-122"/>
          </a:endParaRPr>
        </a:p>
      </dsp:txBody>
      <dsp:txXfrm>
        <a:off x="1068437" y="198083"/>
        <a:ext cx="562012" cy="562012"/>
      </dsp:txXfrm>
    </dsp:sp>
    <dsp:sp modelId="{19004DFE-EA5C-4D7A-A1D1-C0461FF73BD7}">
      <dsp:nvSpPr>
        <dsp:cNvPr id="9" name="椭圆 8"/>
        <dsp:cNvSpPr/>
      </dsp:nvSpPr>
      <dsp:spPr bwMode="white">
        <a:xfrm>
          <a:off x="1892260" y="598949"/>
          <a:ext cx="562012" cy="562012"/>
        </a:xfrm>
        <a:prstGeom prst="ellipse">
          <a:avLst/>
        </a:prstGeom>
        <a:solidFill>
          <a:srgbClr val="E67819"/>
        </a:solidFill>
      </dsp:spPr>
      <dsp:style>
        <a:lnRef idx="0">
          <a:schemeClr val="lt1"/>
        </a:lnRef>
        <a:fillRef idx="3">
          <a:schemeClr val="accent1"/>
        </a:fillRef>
        <a:effectRef idx="2">
          <a:scrgbClr r="0" g="0" b="0"/>
        </a:effectRef>
        <a:fontRef idx="minor">
          <a:schemeClr val="lt1"/>
        </a:fontRef>
      </dsp:style>
      <dsp:txBody>
        <a:bodyPr lIns="11430" tIns="11430" rIns="11430" bIns="1143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rtl="0">
            <a:lnSpc>
              <a:spcPct val="100000"/>
            </a:lnSpc>
            <a:spcBef>
              <a:spcPct val="0"/>
            </a:spcBef>
            <a:spcAft>
              <a:spcPct val="35000"/>
            </a:spcAft>
          </a:pPr>
          <a:r>
            <a:rPr lang="en-US" sz="1800" b="1" dirty="0" smtClean="0">
              <a:effectLst>
                <a:outerShdw blurRad="38100" dist="38100" dir="2700000" algn="tl">
                  <a:srgbClr val="000000">
                    <a:alpha val="43137"/>
                  </a:srgbClr>
                </a:outerShdw>
              </a:effectLst>
              <a:latin typeface="微软雅黑" panose="020B0503020204020204" charset="-122"/>
              <a:ea typeface="微软雅黑" panose="020B0503020204020204" charset="-122"/>
            </a:rPr>
            <a:t>S</a:t>
          </a:r>
          <a:endParaRPr lang="en-US" altLang="zh-CN" sz="1800" b="1" dirty="0" smtClean="0">
            <a:effectLst>
              <a:outerShdw blurRad="38100" dist="38100" dir="2700000" algn="tl">
                <a:srgbClr val="000000">
                  <a:alpha val="43137"/>
                </a:srgbClr>
              </a:outerShdw>
            </a:effectLst>
            <a:latin typeface="微软雅黑" panose="020B0503020204020204" charset="-122"/>
            <a:ea typeface="微软雅黑" panose="020B0503020204020204" charset="-122"/>
          </a:endParaRPr>
        </a:p>
        <a:p>
          <a:pPr lvl="0" rtl="0">
            <a:lnSpc>
              <a:spcPct val="100000"/>
            </a:lnSpc>
            <a:spcBef>
              <a:spcPct val="0"/>
            </a:spcBef>
            <a:spcAft>
              <a:spcPct val="35000"/>
            </a:spcAft>
          </a:pPr>
          <a:r>
            <a:rPr lang="zh-CN" sz="1400" b="1" dirty="0" smtClean="0">
              <a:effectLst>
                <a:outerShdw blurRad="38100" dist="38100" dir="2700000" algn="tl">
                  <a:srgbClr val="000000">
                    <a:alpha val="43137"/>
                  </a:srgbClr>
                </a:outerShdw>
              </a:effectLst>
              <a:latin typeface="微软雅黑" panose="020B0503020204020204" charset="-122"/>
              <a:ea typeface="微软雅黑" panose="020B0503020204020204" charset="-122"/>
            </a:rPr>
            <a:t>专业技能</a:t>
          </a:r>
          <a:endParaRPr lang="en-US" sz="1400" b="1" dirty="0">
            <a:effectLst>
              <a:outerShdw blurRad="38100" dist="38100" dir="2700000" algn="tl">
                <a:srgbClr val="000000">
                  <a:alpha val="43137"/>
                </a:srgbClr>
              </a:outerShdw>
            </a:effectLst>
            <a:latin typeface="微软雅黑" panose="020B0503020204020204" charset="-122"/>
            <a:ea typeface="微软雅黑" panose="020B0503020204020204" charset="-122"/>
          </a:endParaRPr>
        </a:p>
      </dsp:txBody>
      <dsp:txXfrm>
        <a:off x="1892260" y="598949"/>
        <a:ext cx="562012" cy="562012"/>
      </dsp:txXfrm>
    </dsp:sp>
    <dsp:sp modelId="{73F007F3-0E27-42CB-84F3-7745604F0F69}">
      <dsp:nvSpPr>
        <dsp:cNvPr id="12" name="椭圆 11"/>
        <dsp:cNvSpPr/>
      </dsp:nvSpPr>
      <dsp:spPr bwMode="white">
        <a:xfrm>
          <a:off x="2457064" y="1371563"/>
          <a:ext cx="562012" cy="562012"/>
        </a:xfrm>
        <a:prstGeom prst="ellipse">
          <a:avLst/>
        </a:prstGeom>
        <a:solidFill>
          <a:srgbClr val="E67819"/>
        </a:solidFill>
      </dsp:spPr>
      <dsp:style>
        <a:lnRef idx="0">
          <a:schemeClr val="lt1"/>
        </a:lnRef>
        <a:fillRef idx="3">
          <a:schemeClr val="accent1"/>
        </a:fillRef>
        <a:effectRef idx="2">
          <a:scrgbClr r="0" g="0" b="0"/>
        </a:effectRef>
        <a:fontRef idx="minor">
          <a:schemeClr val="lt1"/>
        </a:fontRef>
      </dsp:style>
      <dsp:txBody>
        <a:bodyPr lIns="11430" tIns="11430" rIns="11430" bIns="1143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rtl="0">
            <a:lnSpc>
              <a:spcPct val="100000"/>
            </a:lnSpc>
            <a:spcBef>
              <a:spcPct val="0"/>
            </a:spcBef>
            <a:spcAft>
              <a:spcPts val="500"/>
            </a:spcAft>
          </a:pPr>
          <a:r>
            <a:rPr lang="en-US" sz="1800" b="1" dirty="0" smtClean="0">
              <a:effectLst>
                <a:outerShdw blurRad="38100" dist="38100" dir="2700000" algn="tl">
                  <a:srgbClr val="000000">
                    <a:alpha val="43137"/>
                  </a:srgbClr>
                </a:outerShdw>
              </a:effectLst>
              <a:latin typeface="微软雅黑" panose="020B0503020204020204" charset="-122"/>
              <a:ea typeface="微软雅黑" panose="020B0503020204020204" charset="-122"/>
            </a:rPr>
            <a:t>A</a:t>
          </a:r>
          <a:endParaRPr lang="en-US" altLang="zh-CN" sz="1800" b="1" dirty="0" smtClean="0">
            <a:effectLst>
              <a:outerShdw blurRad="38100" dist="38100" dir="2700000" algn="tl">
                <a:srgbClr val="000000">
                  <a:alpha val="43137"/>
                </a:srgbClr>
              </a:outerShdw>
            </a:effectLst>
            <a:latin typeface="微软雅黑" panose="020B0503020204020204" charset="-122"/>
            <a:ea typeface="微软雅黑" panose="020B0503020204020204" charset="-122"/>
          </a:endParaRPr>
        </a:p>
        <a:p>
          <a:pPr lvl="0" rtl="0">
            <a:lnSpc>
              <a:spcPct val="100000"/>
            </a:lnSpc>
            <a:spcBef>
              <a:spcPct val="0"/>
            </a:spcBef>
            <a:spcAft>
              <a:spcPts val="500"/>
            </a:spcAft>
          </a:pPr>
          <a:r>
            <a:rPr lang="zh-CN" sz="1400" b="1" dirty="0" smtClean="0">
              <a:effectLst>
                <a:outerShdw blurRad="38100" dist="38100" dir="2700000" algn="tl">
                  <a:srgbClr val="000000">
                    <a:alpha val="43137"/>
                  </a:srgbClr>
                </a:outerShdw>
              </a:effectLst>
              <a:latin typeface="微软雅黑" panose="020B0503020204020204" charset="-122"/>
              <a:ea typeface="微软雅黑" panose="020B0503020204020204" charset="-122"/>
            </a:rPr>
            <a:t>综合能力</a:t>
          </a:r>
          <a:r>
            <a:rPr lang="en-US" altLang="zh-CN" sz="1400" b="1" dirty="0" smtClean="0">
              <a:effectLst>
                <a:outerShdw blurRad="38100" dist="38100" dir="2700000" algn="tl">
                  <a:srgbClr val="000000">
                    <a:alpha val="43137"/>
                  </a:srgbClr>
                </a:outerShdw>
              </a:effectLst>
              <a:latin typeface="微软雅黑" panose="020B0503020204020204" charset="-122"/>
              <a:ea typeface="微软雅黑" panose="020B0503020204020204" charset="-122"/>
            </a:rPr>
            <a:t>/</a:t>
          </a:r>
          <a:r>
            <a:rPr lang="zh-CN" altLang="en-US" sz="1400" b="1" dirty="0" smtClean="0">
              <a:effectLst>
                <a:outerShdw blurRad="38100" dist="38100" dir="2700000" algn="tl">
                  <a:srgbClr val="000000">
                    <a:alpha val="43137"/>
                  </a:srgbClr>
                </a:outerShdw>
              </a:effectLst>
              <a:latin typeface="微软雅黑" panose="020B0503020204020204" charset="-122"/>
              <a:ea typeface="微软雅黑" panose="020B0503020204020204" charset="-122"/>
            </a:rPr>
            <a:t>通用能力</a:t>
          </a:r>
          <a:endParaRPr lang="en-US" sz="1400" b="1" dirty="0">
            <a:effectLst>
              <a:outerShdw blurRad="38100" dist="38100" dir="2700000" algn="tl">
                <a:srgbClr val="000000">
                  <a:alpha val="43137"/>
                </a:srgbClr>
              </a:outerShdw>
            </a:effectLst>
            <a:latin typeface="微软雅黑" panose="020B0503020204020204" charset="-122"/>
            <a:ea typeface="微软雅黑" panose="020B0503020204020204" charset="-122"/>
          </a:endParaRPr>
        </a:p>
      </dsp:txBody>
      <dsp:txXfrm>
        <a:off x="2457064" y="1371563"/>
        <a:ext cx="562012" cy="562012"/>
      </dsp:txXfrm>
    </dsp:sp>
    <dsp:sp modelId="{5DEBA422-CD5C-4C8E-98E7-CD4A770BE719}">
      <dsp:nvSpPr>
        <dsp:cNvPr id="15" name="椭圆 14"/>
        <dsp:cNvSpPr/>
      </dsp:nvSpPr>
      <dsp:spPr bwMode="white">
        <a:xfrm>
          <a:off x="2457064" y="2402535"/>
          <a:ext cx="562012" cy="562012"/>
        </a:xfrm>
        <a:prstGeom prst="ellipse">
          <a:avLst/>
        </a:prstGeom>
        <a:solidFill>
          <a:srgbClr val="E67819"/>
        </a:solidFill>
      </dsp:spPr>
      <dsp:style>
        <a:lnRef idx="0">
          <a:schemeClr val="lt1"/>
        </a:lnRef>
        <a:fillRef idx="3">
          <a:schemeClr val="accent1"/>
        </a:fillRef>
        <a:effectRef idx="2">
          <a:scrgbClr r="0" g="0" b="0"/>
        </a:effectRef>
        <a:fontRef idx="minor">
          <a:schemeClr val="lt1"/>
        </a:fontRef>
      </dsp:style>
      <dsp:txBody>
        <a:bodyPr lIns="11430" tIns="11430" rIns="11430" bIns="1143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rtl="0">
            <a:lnSpc>
              <a:spcPct val="100000"/>
            </a:lnSpc>
            <a:spcBef>
              <a:spcPct val="0"/>
            </a:spcBef>
            <a:spcAft>
              <a:spcPct val="35000"/>
            </a:spcAft>
          </a:pPr>
          <a:r>
            <a:rPr lang="en-US" sz="1800" b="1" dirty="0" smtClean="0">
              <a:effectLst>
                <a:outerShdw blurRad="38100" dist="38100" dir="2700000" algn="tl">
                  <a:srgbClr val="000000">
                    <a:alpha val="43137"/>
                  </a:srgbClr>
                </a:outerShdw>
              </a:effectLst>
              <a:latin typeface="微软雅黑" panose="020B0503020204020204" charset="-122"/>
              <a:ea typeface="微软雅黑" panose="020B0503020204020204" charset="-122"/>
            </a:rPr>
            <a:t>P</a:t>
          </a:r>
          <a:endParaRPr lang="en-US" altLang="zh-CN" sz="1800" b="1" dirty="0" smtClean="0">
            <a:effectLst>
              <a:outerShdw blurRad="38100" dist="38100" dir="2700000" algn="tl">
                <a:srgbClr val="000000">
                  <a:alpha val="43137"/>
                </a:srgbClr>
              </a:outerShdw>
            </a:effectLst>
            <a:latin typeface="微软雅黑" panose="020B0503020204020204" charset="-122"/>
            <a:ea typeface="微软雅黑" panose="020B0503020204020204" charset="-122"/>
          </a:endParaRPr>
        </a:p>
        <a:p>
          <a:pPr lvl="0" rtl="0">
            <a:lnSpc>
              <a:spcPct val="100000"/>
            </a:lnSpc>
            <a:spcBef>
              <a:spcPct val="0"/>
            </a:spcBef>
            <a:spcAft>
              <a:spcPct val="35000"/>
            </a:spcAft>
          </a:pPr>
          <a:r>
            <a:rPr lang="zh-CN" sz="1400" b="1" dirty="0" smtClean="0">
              <a:effectLst>
                <a:outerShdw blurRad="38100" dist="38100" dir="2700000" algn="tl">
                  <a:srgbClr val="000000">
                    <a:alpha val="43137"/>
                  </a:srgbClr>
                </a:outerShdw>
              </a:effectLst>
              <a:latin typeface="微软雅黑" panose="020B0503020204020204" charset="-122"/>
              <a:ea typeface="微软雅黑" panose="020B0503020204020204" charset="-122"/>
            </a:rPr>
            <a:t> 个性特征</a:t>
          </a:r>
          <a:endParaRPr lang="en-US" sz="1400" b="1" dirty="0">
            <a:effectLst>
              <a:outerShdw blurRad="38100" dist="38100" dir="2700000" algn="tl">
                <a:srgbClr val="000000">
                  <a:alpha val="43137"/>
                </a:srgbClr>
              </a:outerShdw>
            </a:effectLst>
            <a:latin typeface="微软雅黑" panose="020B0503020204020204" charset="-122"/>
            <a:ea typeface="微软雅黑" panose="020B0503020204020204" charset="-122"/>
          </a:endParaRPr>
        </a:p>
      </dsp:txBody>
      <dsp:txXfrm>
        <a:off x="2457064" y="2402535"/>
        <a:ext cx="562012" cy="562012"/>
      </dsp:txXfrm>
    </dsp:sp>
    <dsp:sp modelId="{D89AD390-43AE-4FB7-B0D7-868AEFF4B4EC}">
      <dsp:nvSpPr>
        <dsp:cNvPr id="18" name="椭圆 17"/>
        <dsp:cNvSpPr/>
      </dsp:nvSpPr>
      <dsp:spPr bwMode="white">
        <a:xfrm>
          <a:off x="1892260" y="3180261"/>
          <a:ext cx="562012" cy="562012"/>
        </a:xfrm>
        <a:prstGeom prst="ellipse">
          <a:avLst/>
        </a:prstGeom>
        <a:solidFill>
          <a:srgbClr val="E67819"/>
        </a:solidFill>
      </dsp:spPr>
      <dsp:style>
        <a:lnRef idx="0">
          <a:schemeClr val="lt1"/>
        </a:lnRef>
        <a:fillRef idx="3">
          <a:schemeClr val="accent1"/>
        </a:fillRef>
        <a:effectRef idx="2">
          <a:scrgbClr r="0" g="0" b="0"/>
        </a:effectRef>
        <a:fontRef idx="minor">
          <a:schemeClr val="lt1"/>
        </a:fontRef>
      </dsp:style>
      <dsp:txBody>
        <a:bodyPr lIns="11430" tIns="11430" rIns="11430" bIns="1143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rtl="0">
            <a:lnSpc>
              <a:spcPct val="100000"/>
            </a:lnSpc>
            <a:spcBef>
              <a:spcPct val="0"/>
            </a:spcBef>
            <a:spcAft>
              <a:spcPct val="35000"/>
            </a:spcAft>
          </a:pPr>
          <a:r>
            <a:rPr lang="en-US" sz="1800" b="1" dirty="0" smtClean="0">
              <a:effectLst>
                <a:outerShdw blurRad="38100" dist="38100" dir="2700000" algn="tl">
                  <a:srgbClr val="000000">
                    <a:alpha val="43137"/>
                  </a:srgbClr>
                </a:outerShdw>
              </a:effectLst>
              <a:latin typeface="微软雅黑" panose="020B0503020204020204" charset="-122"/>
              <a:ea typeface="微软雅黑" panose="020B0503020204020204" charset="-122"/>
            </a:rPr>
            <a:t>M</a:t>
          </a:r>
          <a:endParaRPr lang="en-US" altLang="zh-CN" sz="1800" b="1" dirty="0" smtClean="0">
            <a:effectLst>
              <a:outerShdw blurRad="38100" dist="38100" dir="2700000" algn="tl">
                <a:srgbClr val="000000">
                  <a:alpha val="43137"/>
                </a:srgbClr>
              </a:outerShdw>
            </a:effectLst>
            <a:latin typeface="微软雅黑" panose="020B0503020204020204" charset="-122"/>
            <a:ea typeface="微软雅黑" panose="020B0503020204020204" charset="-122"/>
          </a:endParaRPr>
        </a:p>
        <a:p>
          <a:pPr lvl="0" rtl="0">
            <a:lnSpc>
              <a:spcPct val="100000"/>
            </a:lnSpc>
            <a:spcBef>
              <a:spcPct val="0"/>
            </a:spcBef>
            <a:spcAft>
              <a:spcPct val="35000"/>
            </a:spcAft>
          </a:pPr>
          <a:r>
            <a:rPr lang="zh-CN" sz="1400" b="1" dirty="0" smtClean="0">
              <a:effectLst>
                <a:outerShdw blurRad="38100" dist="38100" dir="2700000" algn="tl">
                  <a:srgbClr val="000000">
                    <a:alpha val="43137"/>
                  </a:srgbClr>
                </a:outerShdw>
              </a:effectLst>
              <a:latin typeface="微软雅黑" panose="020B0503020204020204" charset="-122"/>
              <a:ea typeface="微软雅黑" panose="020B0503020204020204" charset="-122"/>
            </a:rPr>
            <a:t>求职动机</a:t>
          </a:r>
          <a:endParaRPr lang="en-US" sz="1400" b="1" dirty="0">
            <a:effectLst>
              <a:outerShdw blurRad="38100" dist="38100" dir="2700000" algn="tl">
                <a:srgbClr val="000000">
                  <a:alpha val="43137"/>
                </a:srgbClr>
              </a:outerShdw>
            </a:effectLst>
            <a:latin typeface="微软雅黑" panose="020B0503020204020204" charset="-122"/>
            <a:ea typeface="微软雅黑" panose="020B0503020204020204" charset="-122"/>
          </a:endParaRPr>
        </a:p>
      </dsp:txBody>
      <dsp:txXfrm>
        <a:off x="1892260" y="3180261"/>
        <a:ext cx="562012" cy="562012"/>
      </dsp:txXfrm>
    </dsp:sp>
    <dsp:sp modelId="{C22DE910-81BE-46EC-930D-561A32AED1C6}">
      <dsp:nvSpPr>
        <dsp:cNvPr id="21" name="椭圆 20"/>
        <dsp:cNvSpPr/>
      </dsp:nvSpPr>
      <dsp:spPr bwMode="white">
        <a:xfrm>
          <a:off x="1068437" y="3572209"/>
          <a:ext cx="562012" cy="562012"/>
        </a:xfrm>
        <a:prstGeom prst="ellipse">
          <a:avLst/>
        </a:prstGeom>
        <a:solidFill>
          <a:srgbClr val="E67819"/>
        </a:solidFill>
      </dsp:spPr>
      <dsp:style>
        <a:lnRef idx="0">
          <a:schemeClr val="lt1"/>
        </a:lnRef>
        <a:fillRef idx="3">
          <a:schemeClr val="accent1"/>
        </a:fillRef>
        <a:effectRef idx="2">
          <a:scrgbClr r="0" g="0" b="0"/>
        </a:effectRef>
        <a:fontRef idx="minor">
          <a:schemeClr val="lt1"/>
        </a:fontRef>
      </dsp:style>
      <dsp:txBody>
        <a:bodyPr lIns="11430" tIns="11430" rIns="11430" bIns="1143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rtl="0">
            <a:lnSpc>
              <a:spcPct val="100000"/>
            </a:lnSpc>
            <a:spcBef>
              <a:spcPct val="0"/>
            </a:spcBef>
            <a:spcAft>
              <a:spcPct val="35000"/>
            </a:spcAft>
          </a:pPr>
          <a:r>
            <a:rPr lang="en-US" sz="1800" b="1" dirty="0" smtClean="0">
              <a:effectLst>
                <a:outerShdw blurRad="38100" dist="38100" dir="2700000" algn="tl">
                  <a:srgbClr val="000000">
                    <a:alpha val="43137"/>
                  </a:srgbClr>
                </a:outerShdw>
              </a:effectLst>
              <a:latin typeface="微软雅黑" panose="020B0503020204020204" charset="-122"/>
              <a:ea typeface="微软雅黑" panose="020B0503020204020204" charset="-122"/>
            </a:rPr>
            <a:t>V</a:t>
          </a:r>
          <a:endParaRPr lang="en-US" altLang="zh-CN" sz="1800" b="1" dirty="0" smtClean="0">
            <a:effectLst>
              <a:outerShdw blurRad="38100" dist="38100" dir="2700000" algn="tl">
                <a:srgbClr val="000000">
                  <a:alpha val="43137"/>
                </a:srgbClr>
              </a:outerShdw>
            </a:effectLst>
            <a:latin typeface="微软雅黑" panose="020B0503020204020204" charset="-122"/>
            <a:ea typeface="微软雅黑" panose="020B0503020204020204" charset="-122"/>
          </a:endParaRPr>
        </a:p>
        <a:p>
          <a:pPr lvl="0" rtl="0">
            <a:lnSpc>
              <a:spcPct val="100000"/>
            </a:lnSpc>
            <a:spcBef>
              <a:spcPct val="0"/>
            </a:spcBef>
            <a:spcAft>
              <a:spcPct val="35000"/>
            </a:spcAft>
          </a:pPr>
          <a:r>
            <a:rPr lang="zh-CN" sz="1400" b="1" dirty="0" smtClean="0">
              <a:effectLst>
                <a:outerShdw blurRad="38100" dist="38100" dir="2700000" algn="tl">
                  <a:srgbClr val="000000">
                    <a:alpha val="43137"/>
                  </a:srgbClr>
                </a:outerShdw>
              </a:effectLst>
              <a:latin typeface="微软雅黑" panose="020B0503020204020204" charset="-122"/>
              <a:ea typeface="微软雅黑" panose="020B0503020204020204" charset="-122"/>
            </a:rPr>
            <a:t>价值观</a:t>
          </a:r>
          <a:endParaRPr lang="zh-CN" sz="1400" b="1" dirty="0">
            <a:effectLst>
              <a:outerShdw blurRad="38100" dist="38100" dir="2700000" algn="tl">
                <a:srgbClr val="000000">
                  <a:alpha val="43137"/>
                </a:srgbClr>
              </a:outerShdw>
            </a:effectLst>
            <a:latin typeface="微软雅黑" panose="020B0503020204020204" charset="-122"/>
            <a:ea typeface="微软雅黑" panose="020B0503020204020204" charset="-122"/>
          </a:endParaRPr>
        </a:p>
      </dsp:txBody>
      <dsp:txXfrm>
        <a:off x="1068437" y="3572209"/>
        <a:ext cx="562012" cy="562012"/>
      </dsp:txXfrm>
    </dsp:sp>
    <dsp:sp modelId="{0F9A5D77-3D6D-4854-A185-3C4A781B17EE}">
      <dsp:nvSpPr>
        <dsp:cNvPr id="3" name="椭圆 2" hidden="1"/>
        <dsp:cNvSpPr/>
      </dsp:nvSpPr>
      <dsp:spPr bwMode="white">
        <a:xfrm>
          <a:off x="140503" y="1838310"/>
          <a:ext cx="655680" cy="655680"/>
        </a:xfrm>
        <a:prstGeom prst="ellipse">
          <a:avLst/>
        </a:prstGeom>
      </dsp:spPr>
      <dsp:style>
        <a:lnRef idx="0">
          <a:schemeClr val="lt1"/>
        </a:lnRef>
        <a:fillRef idx="3">
          <a:schemeClr val="accent1"/>
        </a:fillRef>
        <a:effectRef idx="2">
          <a:scrgbClr r="0" g="0" b="0"/>
        </a:effectRef>
        <a:fontRef idx="minor">
          <a:schemeClr val="lt1"/>
        </a:fontRef>
      </dsp:style>
      <dsp:txXfrm>
        <a:off x="140503" y="1838310"/>
        <a:ext cx="655680" cy="655680"/>
      </dsp:txXfrm>
    </dsp:sp>
    <dsp:sp modelId="{1580DA40-6816-40E2-91AF-D2ED3FE626EC}">
      <dsp:nvSpPr>
        <dsp:cNvPr id="7" name="矩形 6"/>
        <dsp:cNvSpPr/>
      </dsp:nvSpPr>
      <dsp:spPr bwMode="white">
        <a:xfrm>
          <a:off x="1686649" y="198083"/>
          <a:ext cx="843017" cy="562012"/>
        </a:xfrm>
        <a:prstGeom prst="rect">
          <a:avLst/>
        </a:prstGeom>
        <a:noFill/>
        <a:ln>
          <a:noFill/>
        </a:ln>
      </dsp:spPr>
      <dsp:style>
        <a:lnRef idx="0">
          <a:schemeClr val="dk1">
            <a:alpha val="0"/>
          </a:schemeClr>
        </a:lnRef>
        <a:fillRef idx="0">
          <a:schemeClr val="lt1">
            <a:alpha val="0"/>
          </a:schemeClr>
        </a:fillRef>
        <a:effectRef idx="0">
          <a:scrgbClr r="0" g="0" b="0"/>
        </a:effectRef>
        <a:fontRef idx="minor"/>
      </dsp:style>
      <dsp:txBody>
        <a:bodyPr anchor="ctr"/>
        <a:lstStyle>
          <a:lvl1pPr algn="l"/>
          <a:lvl2pPr algn="l"/>
          <a:lvl3pPr algn="l"/>
          <a:lvl4pPr algn="l"/>
          <a:lvl5pPr algn="l"/>
          <a:lvl6pPr algn="l"/>
          <a:lvl7pPr algn="l"/>
          <a:lvl8pPr algn="l"/>
          <a:lvl9pPr algn="l"/>
        </a:lstStyle>
        <a:p>
          <a:endParaRPr>
            <a:solidFill>
              <a:schemeClr val="tx1"/>
            </a:solidFill>
          </a:endParaRPr>
        </a:p>
      </dsp:txBody>
      <dsp:txXfrm>
        <a:off x="1686649" y="198083"/>
        <a:ext cx="843017" cy="562012"/>
      </dsp:txXfrm>
    </dsp:sp>
    <dsp:sp modelId="{345885E4-AB31-4B01-8799-69AA464DB38B}">
      <dsp:nvSpPr>
        <dsp:cNvPr id="10" name="矩形 9"/>
        <dsp:cNvSpPr/>
      </dsp:nvSpPr>
      <dsp:spPr bwMode="white">
        <a:xfrm>
          <a:off x="2510473" y="598949"/>
          <a:ext cx="843017" cy="562012"/>
        </a:xfrm>
        <a:prstGeom prst="rect">
          <a:avLst/>
        </a:prstGeom>
        <a:noFill/>
        <a:ln>
          <a:noFill/>
        </a:ln>
      </dsp:spPr>
      <dsp:style>
        <a:lnRef idx="0">
          <a:schemeClr val="dk1">
            <a:alpha val="0"/>
          </a:schemeClr>
        </a:lnRef>
        <a:fillRef idx="0">
          <a:schemeClr val="lt1">
            <a:alpha val="0"/>
          </a:schemeClr>
        </a:fillRef>
        <a:effectRef idx="0">
          <a:scrgbClr r="0" g="0" b="0"/>
        </a:effectRef>
        <a:fontRef idx="minor"/>
      </dsp:style>
      <dsp:txBody>
        <a:bodyPr anchor="ctr"/>
        <a:lstStyle>
          <a:lvl1pPr algn="l"/>
          <a:lvl2pPr algn="l"/>
          <a:lvl3pPr algn="l"/>
          <a:lvl4pPr algn="l"/>
          <a:lvl5pPr algn="l"/>
          <a:lvl6pPr algn="l"/>
          <a:lvl7pPr algn="l"/>
          <a:lvl8pPr algn="l"/>
          <a:lvl9pPr algn="l"/>
        </a:lstStyle>
        <a:p>
          <a:endParaRPr>
            <a:solidFill>
              <a:schemeClr val="tx1"/>
            </a:solidFill>
          </a:endParaRPr>
        </a:p>
      </dsp:txBody>
      <dsp:txXfrm>
        <a:off x="2510473" y="598949"/>
        <a:ext cx="843017" cy="562012"/>
      </dsp:txXfrm>
    </dsp:sp>
    <dsp:sp modelId="{C8066A96-AD33-4801-9D3A-8E22C60F45F3}">
      <dsp:nvSpPr>
        <dsp:cNvPr id="13" name="矩形 12"/>
        <dsp:cNvSpPr/>
      </dsp:nvSpPr>
      <dsp:spPr bwMode="white">
        <a:xfrm>
          <a:off x="3075277" y="1371563"/>
          <a:ext cx="843017" cy="562012"/>
        </a:xfrm>
        <a:prstGeom prst="rect">
          <a:avLst/>
        </a:prstGeom>
        <a:noFill/>
        <a:ln>
          <a:noFill/>
        </a:ln>
      </dsp:spPr>
      <dsp:style>
        <a:lnRef idx="0">
          <a:schemeClr val="dk1">
            <a:alpha val="0"/>
          </a:schemeClr>
        </a:lnRef>
        <a:fillRef idx="0">
          <a:schemeClr val="lt1">
            <a:alpha val="0"/>
          </a:schemeClr>
        </a:fillRef>
        <a:effectRef idx="0">
          <a:scrgbClr r="0" g="0" b="0"/>
        </a:effectRef>
        <a:fontRef idx="minor"/>
      </dsp:style>
      <dsp:txBody>
        <a:bodyPr anchor="ctr"/>
        <a:lstStyle>
          <a:lvl1pPr algn="l"/>
          <a:lvl2pPr algn="l"/>
          <a:lvl3pPr algn="l"/>
          <a:lvl4pPr algn="l"/>
          <a:lvl5pPr algn="l"/>
          <a:lvl6pPr algn="l"/>
          <a:lvl7pPr algn="l"/>
          <a:lvl8pPr algn="l"/>
          <a:lvl9pPr algn="l"/>
        </a:lstStyle>
        <a:p>
          <a:endParaRPr>
            <a:solidFill>
              <a:schemeClr val="tx1"/>
            </a:solidFill>
          </a:endParaRPr>
        </a:p>
      </dsp:txBody>
      <dsp:txXfrm>
        <a:off x="3075277" y="1371563"/>
        <a:ext cx="843017" cy="562012"/>
      </dsp:txXfrm>
    </dsp:sp>
    <dsp:sp modelId="{730AB7EB-885D-4C53-93CE-D3C3F53F8AB3}">
      <dsp:nvSpPr>
        <dsp:cNvPr id="16" name="矩形 15"/>
        <dsp:cNvSpPr/>
      </dsp:nvSpPr>
      <dsp:spPr bwMode="white">
        <a:xfrm>
          <a:off x="3075277" y="2402535"/>
          <a:ext cx="843017" cy="562012"/>
        </a:xfrm>
        <a:prstGeom prst="rect">
          <a:avLst/>
        </a:prstGeom>
        <a:noFill/>
        <a:ln>
          <a:noFill/>
        </a:ln>
      </dsp:spPr>
      <dsp:style>
        <a:lnRef idx="0">
          <a:schemeClr val="dk1">
            <a:alpha val="0"/>
          </a:schemeClr>
        </a:lnRef>
        <a:fillRef idx="0">
          <a:schemeClr val="lt1">
            <a:alpha val="0"/>
          </a:schemeClr>
        </a:fillRef>
        <a:effectRef idx="0">
          <a:scrgbClr r="0" g="0" b="0"/>
        </a:effectRef>
        <a:fontRef idx="minor"/>
      </dsp:style>
      <dsp:txBody>
        <a:bodyPr anchor="ctr"/>
        <a:lstStyle>
          <a:lvl1pPr algn="l"/>
          <a:lvl2pPr algn="l"/>
          <a:lvl3pPr algn="l"/>
          <a:lvl4pPr algn="l"/>
          <a:lvl5pPr algn="l"/>
          <a:lvl6pPr algn="l"/>
          <a:lvl7pPr algn="l"/>
          <a:lvl8pPr algn="l"/>
          <a:lvl9pPr algn="l"/>
        </a:lstStyle>
        <a:p>
          <a:endParaRPr>
            <a:solidFill>
              <a:schemeClr val="tx1"/>
            </a:solidFill>
          </a:endParaRPr>
        </a:p>
      </dsp:txBody>
      <dsp:txXfrm>
        <a:off x="3075277" y="2402535"/>
        <a:ext cx="843017" cy="562012"/>
      </dsp:txXfrm>
    </dsp:sp>
    <dsp:sp modelId="{AAD2425D-5DC4-4B1A-8BE7-91BC0B56C695}">
      <dsp:nvSpPr>
        <dsp:cNvPr id="19" name="矩形 18"/>
        <dsp:cNvSpPr/>
      </dsp:nvSpPr>
      <dsp:spPr bwMode="white">
        <a:xfrm>
          <a:off x="2510473" y="3180261"/>
          <a:ext cx="843017" cy="562012"/>
        </a:xfrm>
        <a:prstGeom prst="rect">
          <a:avLst/>
        </a:prstGeom>
        <a:noFill/>
        <a:ln>
          <a:noFill/>
        </a:ln>
      </dsp:spPr>
      <dsp:style>
        <a:lnRef idx="0">
          <a:schemeClr val="dk1">
            <a:alpha val="0"/>
          </a:schemeClr>
        </a:lnRef>
        <a:fillRef idx="0">
          <a:schemeClr val="lt1">
            <a:alpha val="0"/>
          </a:schemeClr>
        </a:fillRef>
        <a:effectRef idx="0">
          <a:scrgbClr r="0" g="0" b="0"/>
        </a:effectRef>
        <a:fontRef idx="minor"/>
      </dsp:style>
      <dsp:txBody>
        <a:bodyPr anchor="ctr"/>
        <a:lstStyle>
          <a:lvl1pPr algn="l"/>
          <a:lvl2pPr algn="l"/>
          <a:lvl3pPr algn="l"/>
          <a:lvl4pPr algn="l"/>
          <a:lvl5pPr algn="l"/>
          <a:lvl6pPr algn="l"/>
          <a:lvl7pPr algn="l"/>
          <a:lvl8pPr algn="l"/>
          <a:lvl9pPr algn="l"/>
        </a:lstStyle>
        <a:p>
          <a:endParaRPr>
            <a:solidFill>
              <a:schemeClr val="tx1"/>
            </a:solidFill>
          </a:endParaRPr>
        </a:p>
      </dsp:txBody>
      <dsp:txXfrm>
        <a:off x="2510473" y="3180261"/>
        <a:ext cx="843017" cy="562012"/>
      </dsp:txXfrm>
    </dsp:sp>
    <dsp:sp modelId="{F5422983-9EB5-4DC6-86C0-C99243DA5D55}">
      <dsp:nvSpPr>
        <dsp:cNvPr id="22" name="矩形 21"/>
        <dsp:cNvSpPr/>
      </dsp:nvSpPr>
      <dsp:spPr bwMode="white">
        <a:xfrm>
          <a:off x="1686649" y="3572209"/>
          <a:ext cx="843017" cy="562012"/>
        </a:xfrm>
        <a:prstGeom prst="rect">
          <a:avLst/>
        </a:prstGeom>
        <a:noFill/>
        <a:ln>
          <a:noFill/>
        </a:ln>
      </dsp:spPr>
      <dsp:style>
        <a:lnRef idx="0">
          <a:schemeClr val="dk1">
            <a:alpha val="0"/>
          </a:schemeClr>
        </a:lnRef>
        <a:fillRef idx="0">
          <a:schemeClr val="lt1">
            <a:alpha val="0"/>
          </a:schemeClr>
        </a:fillRef>
        <a:effectRef idx="0">
          <a:scrgbClr r="0" g="0" b="0"/>
        </a:effectRef>
        <a:fontRef idx="minor"/>
      </dsp:style>
      <dsp:txBody>
        <a:bodyPr anchor="ctr"/>
        <a:lstStyle>
          <a:lvl1pPr algn="l"/>
          <a:lvl2pPr algn="l"/>
          <a:lvl3pPr algn="l"/>
          <a:lvl4pPr algn="l"/>
          <a:lvl5pPr algn="l"/>
          <a:lvl6pPr algn="l"/>
          <a:lvl7pPr algn="l"/>
          <a:lvl8pPr algn="l"/>
          <a:lvl9pPr algn="l"/>
        </a:lstStyle>
        <a:p>
          <a:endParaRPr>
            <a:solidFill>
              <a:schemeClr val="tx1"/>
            </a:solidFill>
          </a:endParaRPr>
        </a:p>
      </dsp:txBody>
      <dsp:txXfrm>
        <a:off x="1686649" y="3572209"/>
        <a:ext cx="843017" cy="562012"/>
      </dsp:txXfrm>
    </dsp:sp>
  </dsp:spTree>
</dsp:drawing>
</file>

<file path=ppt/diagrams/drawing2.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11881320" cy="3280864"/>
        <a:chOff x="0" y="0"/>
        <a:chExt cx="11881320" cy="3280864"/>
      </a:xfrm>
    </dsp:grpSpPr>
    <dsp:sp modelId="{C2FC75BC-F845-4AAB-8AFE-3D76CC28E6ED}">
      <dsp:nvSpPr>
        <dsp:cNvPr id="3" name="椭圆 2"/>
        <dsp:cNvSpPr/>
      </dsp:nvSpPr>
      <dsp:spPr bwMode="white">
        <a:xfrm>
          <a:off x="10029022" y="901486"/>
          <a:ext cx="1870120" cy="1869764"/>
        </a:xfrm>
        <a:prstGeom prst="ellipse">
          <a:avLst/>
        </a:prstGeom>
      </dsp:spPr>
      <dsp:style>
        <a:lnRef idx="0">
          <a:schemeClr val="lt1"/>
        </a:lnRef>
        <a:fillRef idx="3">
          <a:schemeClr val="accent2">
            <a:hueOff val="0"/>
            <a:satOff val="0"/>
            <a:lumOff val="0"/>
            <a:alpha val="100000"/>
          </a:schemeClr>
        </a:fillRef>
        <a:effectRef idx="2">
          <a:scrgbClr r="0" g="0" b="0"/>
        </a:effectRef>
        <a:fontRef idx="minor">
          <a:schemeClr val="lt1"/>
        </a:fontRef>
      </dsp:style>
      <dsp:txXfrm>
        <a:off x="10029022" y="901486"/>
        <a:ext cx="1870120" cy="1869764"/>
      </dsp:txXfrm>
    </dsp:sp>
    <dsp:sp modelId="{050AF4B6-A75D-4F46-8CBE-E386FB4DB5CA}">
      <dsp:nvSpPr>
        <dsp:cNvPr id="4" name="椭圆 3"/>
        <dsp:cNvSpPr/>
      </dsp:nvSpPr>
      <dsp:spPr bwMode="white">
        <a:xfrm>
          <a:off x="10091993" y="963822"/>
          <a:ext cx="1745366" cy="1745091"/>
        </a:xfrm>
        <a:prstGeom prst="ellipse">
          <a:avLst/>
        </a:prstGeom>
      </dsp:spPr>
      <dsp:style>
        <a:lnRef idx="1">
          <a:schemeClr val="accent2">
            <a:hueOff val="0"/>
            <a:satOff val="0"/>
            <a:lumOff val="0"/>
            <a:alpha val="100000"/>
          </a:schemeClr>
        </a:lnRef>
        <a:fillRef idx="1">
          <a:schemeClr val="lt1">
            <a:alpha val="90000"/>
          </a:schemeClr>
        </a:fillRef>
        <a:effectRef idx="0">
          <a:scrgbClr r="0" g="0" b="0"/>
        </a:effectRef>
        <a:fontRef idx="minor"/>
      </dsp:style>
      <dsp:txXfrm>
        <a:off x="10091993" y="963822"/>
        <a:ext cx="1745366" cy="1745091"/>
      </dsp:txXfrm>
    </dsp:sp>
    <dsp:sp modelId="{699966F6-401B-42AF-B3B5-D25276A6CD65}">
      <dsp:nvSpPr>
        <dsp:cNvPr id="6" name="泪滴形 5"/>
        <dsp:cNvSpPr/>
      </dsp:nvSpPr>
      <dsp:spPr bwMode="white">
        <a:xfrm rot="2700000">
          <a:off x="8097251" y="901276"/>
          <a:ext cx="1869856" cy="1869856"/>
        </a:xfrm>
        <a:prstGeom prst="teardrop">
          <a:avLst>
            <a:gd name="adj" fmla="val 100000"/>
          </a:avLst>
        </a:prstGeom>
      </dsp:spPr>
      <dsp:style>
        <a:lnRef idx="0">
          <a:schemeClr val="lt1"/>
        </a:lnRef>
        <a:fillRef idx="3">
          <a:schemeClr val="accent2">
            <a:hueOff val="936000"/>
            <a:satOff val="-1175"/>
            <a:lumOff val="235"/>
            <a:alpha val="100000"/>
          </a:schemeClr>
        </a:fillRef>
        <a:effectRef idx="2">
          <a:scrgbClr r="0" g="0" b="0"/>
        </a:effectRef>
        <a:fontRef idx="minor">
          <a:schemeClr val="lt1"/>
        </a:fontRef>
      </dsp:style>
      <dsp:txXfrm rot="2700000">
        <a:off x="8097251" y="901276"/>
        <a:ext cx="1869856" cy="1869856"/>
      </dsp:txXfrm>
    </dsp:sp>
    <dsp:sp modelId="{3EA29797-37F3-4D3C-81C7-BFAD5B5CE414}">
      <dsp:nvSpPr>
        <dsp:cNvPr id="7" name="椭圆 6"/>
        <dsp:cNvSpPr/>
      </dsp:nvSpPr>
      <dsp:spPr bwMode="white">
        <a:xfrm>
          <a:off x="8160091" y="963822"/>
          <a:ext cx="1745366" cy="1745091"/>
        </a:xfrm>
        <a:prstGeom prst="ellipse">
          <a:avLst/>
        </a:prstGeom>
      </dsp:spPr>
      <dsp:style>
        <a:lnRef idx="1">
          <a:schemeClr val="accent2">
            <a:hueOff val="936000"/>
            <a:satOff val="-1175"/>
            <a:lumOff val="235"/>
            <a:alpha val="100000"/>
          </a:schemeClr>
        </a:lnRef>
        <a:fillRef idx="1">
          <a:schemeClr val="lt1">
            <a:alpha val="90000"/>
          </a:schemeClr>
        </a:fillRef>
        <a:effectRef idx="0">
          <a:scrgbClr r="0" g="0" b="0"/>
        </a:effectRef>
        <a:fontRef idx="minor"/>
      </dsp:style>
      <dsp:txXfrm>
        <a:off x="8160091" y="963822"/>
        <a:ext cx="1745366" cy="1745091"/>
      </dsp:txXfrm>
    </dsp:sp>
    <dsp:sp modelId="{28B2EC14-916A-49F6-A375-7A2BAD61FC07}">
      <dsp:nvSpPr>
        <dsp:cNvPr id="9" name="泪滴形 8"/>
        <dsp:cNvSpPr/>
      </dsp:nvSpPr>
      <dsp:spPr bwMode="white">
        <a:xfrm rot="2700000">
          <a:off x="6165349" y="901276"/>
          <a:ext cx="1869856" cy="1869856"/>
        </a:xfrm>
        <a:prstGeom prst="teardrop">
          <a:avLst>
            <a:gd name="adj" fmla="val 100000"/>
          </a:avLst>
        </a:prstGeom>
      </dsp:spPr>
      <dsp:style>
        <a:lnRef idx="0">
          <a:schemeClr val="lt1"/>
        </a:lnRef>
        <a:fillRef idx="3">
          <a:schemeClr val="accent2">
            <a:hueOff val="1872000"/>
            <a:satOff val="-2352"/>
            <a:lumOff val="471"/>
            <a:alpha val="100000"/>
          </a:schemeClr>
        </a:fillRef>
        <a:effectRef idx="2">
          <a:scrgbClr r="0" g="0" b="0"/>
        </a:effectRef>
        <a:fontRef idx="minor">
          <a:schemeClr val="lt1"/>
        </a:fontRef>
      </dsp:style>
      <dsp:txXfrm rot="2700000">
        <a:off x="6165349" y="901276"/>
        <a:ext cx="1869856" cy="1869856"/>
      </dsp:txXfrm>
    </dsp:sp>
    <dsp:sp modelId="{90F7574F-2257-4C41-A244-D68FFF137FD7}">
      <dsp:nvSpPr>
        <dsp:cNvPr id="10" name="椭圆 9"/>
        <dsp:cNvSpPr/>
      </dsp:nvSpPr>
      <dsp:spPr bwMode="white">
        <a:xfrm>
          <a:off x="6228188" y="963822"/>
          <a:ext cx="1745366" cy="1745091"/>
        </a:xfrm>
        <a:prstGeom prst="ellipse">
          <a:avLst/>
        </a:prstGeom>
      </dsp:spPr>
      <dsp:style>
        <a:lnRef idx="1">
          <a:schemeClr val="accent2">
            <a:hueOff val="1872000"/>
            <a:satOff val="-2352"/>
            <a:lumOff val="471"/>
            <a:alpha val="100000"/>
          </a:schemeClr>
        </a:lnRef>
        <a:fillRef idx="1">
          <a:schemeClr val="lt1">
            <a:alpha val="90000"/>
          </a:schemeClr>
        </a:fillRef>
        <a:effectRef idx="0">
          <a:scrgbClr r="0" g="0" b="0"/>
        </a:effectRef>
        <a:fontRef idx="minor"/>
      </dsp:style>
      <dsp:txXfrm>
        <a:off x="6228188" y="963822"/>
        <a:ext cx="1745366" cy="1745091"/>
      </dsp:txXfrm>
    </dsp:sp>
    <dsp:sp modelId="{30E96193-7E19-438C-A71A-162621023C8B}">
      <dsp:nvSpPr>
        <dsp:cNvPr id="12" name="泪滴形 11"/>
        <dsp:cNvSpPr/>
      </dsp:nvSpPr>
      <dsp:spPr bwMode="white">
        <a:xfrm rot="2700000">
          <a:off x="4233446" y="901276"/>
          <a:ext cx="1869856" cy="1869856"/>
        </a:xfrm>
        <a:prstGeom prst="teardrop">
          <a:avLst>
            <a:gd name="adj" fmla="val 100000"/>
          </a:avLst>
        </a:prstGeom>
      </dsp:spPr>
      <dsp:style>
        <a:lnRef idx="0">
          <a:schemeClr val="lt1"/>
        </a:lnRef>
        <a:fillRef idx="3">
          <a:schemeClr val="accent2">
            <a:hueOff val="2808000"/>
            <a:satOff val="-3528"/>
            <a:lumOff val="706"/>
            <a:alpha val="100000"/>
          </a:schemeClr>
        </a:fillRef>
        <a:effectRef idx="2">
          <a:scrgbClr r="0" g="0" b="0"/>
        </a:effectRef>
        <a:fontRef idx="minor">
          <a:schemeClr val="lt1"/>
        </a:fontRef>
      </dsp:style>
      <dsp:txXfrm rot="2700000">
        <a:off x="4233446" y="901276"/>
        <a:ext cx="1869856" cy="1869856"/>
      </dsp:txXfrm>
    </dsp:sp>
    <dsp:sp modelId="{606CC22B-6FF4-48AF-9D3B-E9636172B74B}">
      <dsp:nvSpPr>
        <dsp:cNvPr id="13" name="椭圆 12"/>
        <dsp:cNvSpPr/>
      </dsp:nvSpPr>
      <dsp:spPr bwMode="white">
        <a:xfrm>
          <a:off x="4296285" y="963822"/>
          <a:ext cx="1745366" cy="1745091"/>
        </a:xfrm>
        <a:prstGeom prst="ellipse">
          <a:avLst/>
        </a:prstGeom>
      </dsp:spPr>
      <dsp:style>
        <a:lnRef idx="1">
          <a:schemeClr val="accent2">
            <a:hueOff val="2808000"/>
            <a:satOff val="-3528"/>
            <a:lumOff val="706"/>
            <a:alpha val="100000"/>
          </a:schemeClr>
        </a:lnRef>
        <a:fillRef idx="1">
          <a:schemeClr val="lt1">
            <a:alpha val="90000"/>
          </a:schemeClr>
        </a:fillRef>
        <a:effectRef idx="0">
          <a:scrgbClr r="0" g="0" b="0"/>
        </a:effectRef>
        <a:fontRef idx="minor"/>
      </dsp:style>
      <dsp:txXfrm>
        <a:off x="4296285" y="963822"/>
        <a:ext cx="1745366" cy="1745091"/>
      </dsp:txXfrm>
    </dsp:sp>
    <dsp:sp modelId="{715ED46C-F568-4A36-BCC3-FB6D2C54743F}">
      <dsp:nvSpPr>
        <dsp:cNvPr id="15" name="泪滴形 14"/>
        <dsp:cNvSpPr/>
      </dsp:nvSpPr>
      <dsp:spPr bwMode="white">
        <a:xfrm rot="2700000">
          <a:off x="2301543" y="901276"/>
          <a:ext cx="1869856" cy="1869856"/>
        </a:xfrm>
        <a:prstGeom prst="teardrop">
          <a:avLst>
            <a:gd name="adj" fmla="val 100000"/>
          </a:avLst>
        </a:prstGeom>
      </dsp:spPr>
      <dsp:style>
        <a:lnRef idx="0">
          <a:schemeClr val="lt1"/>
        </a:lnRef>
        <a:fillRef idx="3">
          <a:schemeClr val="accent2">
            <a:hueOff val="3744000"/>
            <a:satOff val="-4705"/>
            <a:lumOff val="941"/>
            <a:alpha val="100000"/>
          </a:schemeClr>
        </a:fillRef>
        <a:effectRef idx="2">
          <a:scrgbClr r="0" g="0" b="0"/>
        </a:effectRef>
        <a:fontRef idx="minor">
          <a:schemeClr val="lt1"/>
        </a:fontRef>
      </dsp:style>
      <dsp:txXfrm rot="2700000">
        <a:off x="2301543" y="901276"/>
        <a:ext cx="1869856" cy="1869856"/>
      </dsp:txXfrm>
    </dsp:sp>
    <dsp:sp modelId="{3C0D31BE-9AE4-4269-A0E8-5C75B0820061}">
      <dsp:nvSpPr>
        <dsp:cNvPr id="16" name="椭圆 15"/>
        <dsp:cNvSpPr/>
      </dsp:nvSpPr>
      <dsp:spPr bwMode="white">
        <a:xfrm>
          <a:off x="2364383" y="963822"/>
          <a:ext cx="1745366" cy="1745091"/>
        </a:xfrm>
        <a:prstGeom prst="ellipse">
          <a:avLst/>
        </a:prstGeom>
      </dsp:spPr>
      <dsp:style>
        <a:lnRef idx="1">
          <a:schemeClr val="accent2">
            <a:hueOff val="3744000"/>
            <a:satOff val="-4705"/>
            <a:lumOff val="941"/>
            <a:alpha val="100000"/>
          </a:schemeClr>
        </a:lnRef>
        <a:fillRef idx="1">
          <a:schemeClr val="lt1">
            <a:alpha val="90000"/>
          </a:schemeClr>
        </a:fillRef>
        <a:effectRef idx="0">
          <a:scrgbClr r="0" g="0" b="0"/>
        </a:effectRef>
        <a:fontRef idx="minor"/>
      </dsp:style>
      <dsp:txXfrm>
        <a:off x="2364383" y="963822"/>
        <a:ext cx="1745366" cy="1745091"/>
      </dsp:txXfrm>
    </dsp:sp>
    <dsp:sp modelId="{86F6B5C1-E364-4FAF-8693-76847590023A}">
      <dsp:nvSpPr>
        <dsp:cNvPr id="18" name="泪滴形 17"/>
        <dsp:cNvSpPr/>
      </dsp:nvSpPr>
      <dsp:spPr bwMode="white">
        <a:xfrm rot="2700000">
          <a:off x="369641" y="901276"/>
          <a:ext cx="1869856" cy="1869856"/>
        </a:xfrm>
        <a:prstGeom prst="teardrop">
          <a:avLst>
            <a:gd name="adj" fmla="val 100000"/>
          </a:avLst>
        </a:prstGeom>
      </dsp:spPr>
      <dsp:style>
        <a:lnRef idx="0">
          <a:schemeClr val="lt1"/>
        </a:lnRef>
        <a:fillRef idx="3">
          <a:schemeClr val="accent2">
            <a:hueOff val="4680000"/>
            <a:satOff val="-5881"/>
            <a:lumOff val="1176"/>
            <a:alpha val="100000"/>
          </a:schemeClr>
        </a:fillRef>
        <a:effectRef idx="2">
          <a:scrgbClr r="0" g="0" b="0"/>
        </a:effectRef>
        <a:fontRef idx="minor">
          <a:schemeClr val="lt1"/>
        </a:fontRef>
      </dsp:style>
      <dsp:txXfrm rot="2700000">
        <a:off x="369641" y="901276"/>
        <a:ext cx="1869856" cy="1869856"/>
      </dsp:txXfrm>
    </dsp:sp>
    <dsp:sp modelId="{DD200DF2-1833-49A9-8270-771D06CBCB6C}">
      <dsp:nvSpPr>
        <dsp:cNvPr id="19" name="椭圆 18"/>
        <dsp:cNvSpPr/>
      </dsp:nvSpPr>
      <dsp:spPr bwMode="white">
        <a:xfrm>
          <a:off x="431292" y="963822"/>
          <a:ext cx="1745366" cy="1745091"/>
        </a:xfrm>
        <a:prstGeom prst="ellipse">
          <a:avLst/>
        </a:prstGeom>
      </dsp:spPr>
      <dsp:style>
        <a:lnRef idx="1">
          <a:schemeClr val="accent2">
            <a:hueOff val="4680000"/>
            <a:satOff val="-5881"/>
            <a:lumOff val="1176"/>
            <a:alpha val="100000"/>
          </a:schemeClr>
        </a:lnRef>
        <a:fillRef idx="1">
          <a:schemeClr val="lt1">
            <a:alpha val="90000"/>
          </a:schemeClr>
        </a:fillRef>
        <a:effectRef idx="0">
          <a:scrgbClr r="0" g="0" b="0"/>
        </a:effectRef>
        <a:fontRef idx="minor"/>
      </dsp:style>
      <dsp:txXfrm>
        <a:off x="431292" y="963822"/>
        <a:ext cx="1745366" cy="1745091"/>
      </dsp:txXfrm>
    </dsp:sp>
    <dsp:sp modelId="{6D70EC58-58DE-4DE8-9381-E1460EB510B2}">
      <dsp:nvSpPr>
        <dsp:cNvPr id="5" name="矩形 4"/>
        <dsp:cNvSpPr/>
      </dsp:nvSpPr>
      <dsp:spPr bwMode="white">
        <a:xfrm>
          <a:off x="10341501" y="1213168"/>
          <a:ext cx="1246350" cy="1246400"/>
        </a:xfrm>
        <a:prstGeom prst="rect">
          <a:avLst/>
        </a:prstGeom>
        <a:noFill/>
        <a:ln>
          <a:noFill/>
        </a:ln>
      </dsp:spPr>
      <dsp:style>
        <a:lnRef idx="0">
          <a:schemeClr val="dk1">
            <a:alpha val="0"/>
          </a:schemeClr>
        </a:lnRef>
        <a:fillRef idx="0">
          <a:schemeClr val="lt1">
            <a:alpha val="0"/>
          </a:schemeClr>
        </a:fillRef>
        <a:effectRef idx="0">
          <a:scrgbClr r="0" g="0" b="0"/>
        </a:effectRef>
        <a:fontRef idx="minor"/>
      </dsp:style>
      <dsp:txBody>
        <a:bodyPr lIns="20320" tIns="20320" rIns="20320" bIns="2032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600" b="1" dirty="0">
              <a:solidFill>
                <a:srgbClr val="5F5E5C"/>
              </a:solidFill>
              <a:latin typeface="微软雅黑" panose="020B0503020204020204" charset="-122"/>
              <a:ea typeface="微软雅黑" panose="020B0503020204020204" charset="-122"/>
            </a:rPr>
            <a:t>压迫式</a:t>
          </a:r>
          <a:r>
            <a:rPr lang="zh-CN" altLang="en-US" sz="1600" b="1" dirty="0" smtClean="0">
              <a:solidFill>
                <a:srgbClr val="5F5E5C"/>
              </a:solidFill>
              <a:latin typeface="微软雅黑" panose="020B0503020204020204" charset="-122"/>
              <a:ea typeface="微软雅黑" panose="020B0503020204020204" charset="-122"/>
            </a:rPr>
            <a:t>问题</a:t>
          </a:r>
          <a:r>
            <a:rPr lang="zh-CN" altLang="en-US" sz="1800" b="1" dirty="0" smtClean="0">
              <a:solidFill>
                <a:srgbClr val="E67819"/>
              </a:solidFill>
              <a:latin typeface="微软雅黑" panose="020B0503020204020204" charset="-122"/>
              <a:ea typeface="微软雅黑" panose="020B0503020204020204" charset="-122"/>
            </a:rPr>
            <a:t>兵不厌诈</a:t>
          </a:r>
          <a:endParaRPr lang="zh-CN" altLang="en-US" sz="1800" b="1" dirty="0">
            <a:solidFill>
              <a:srgbClr val="E67819"/>
            </a:solidFill>
            <a:latin typeface="微软雅黑" panose="020B0503020204020204" charset="-122"/>
            <a:ea typeface="微软雅黑" panose="020B0503020204020204" charset="-122"/>
          </a:endParaRPr>
        </a:p>
      </dsp:txBody>
      <dsp:txXfrm>
        <a:off x="10341501" y="1213168"/>
        <a:ext cx="1246350" cy="1246400"/>
      </dsp:txXfrm>
    </dsp:sp>
    <dsp:sp modelId="{32744FDF-EC96-48E5-824F-22F286F92B40}">
      <dsp:nvSpPr>
        <dsp:cNvPr id="8" name="矩形 7"/>
        <dsp:cNvSpPr/>
      </dsp:nvSpPr>
      <dsp:spPr bwMode="white">
        <a:xfrm>
          <a:off x="8409598" y="1213168"/>
          <a:ext cx="1246350" cy="1246400"/>
        </a:xfrm>
        <a:prstGeom prst="rect">
          <a:avLst/>
        </a:prstGeom>
        <a:noFill/>
        <a:ln>
          <a:noFill/>
        </a:ln>
      </dsp:spPr>
      <dsp:style>
        <a:lnRef idx="0">
          <a:schemeClr val="dk1">
            <a:alpha val="0"/>
          </a:schemeClr>
        </a:lnRef>
        <a:fillRef idx="0">
          <a:schemeClr val="lt1">
            <a:alpha val="0"/>
          </a:schemeClr>
        </a:fillRef>
        <a:effectRef idx="0">
          <a:scrgbClr r="0" g="0" b="0"/>
        </a:effectRef>
        <a:fontRef idx="minor"/>
      </dsp:style>
      <dsp:txBody>
        <a:bodyPr lIns="20320" tIns="20320" rIns="20320" bIns="2032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600" b="1" dirty="0">
              <a:solidFill>
                <a:srgbClr val="5F5E5C"/>
              </a:solidFill>
              <a:latin typeface="微软雅黑" panose="020B0503020204020204" charset="-122"/>
              <a:ea typeface="微软雅黑" panose="020B0503020204020204" charset="-122"/>
            </a:rPr>
            <a:t>情境式</a:t>
          </a:r>
          <a:r>
            <a:rPr lang="zh-CN" altLang="en-US" sz="1600" b="1" dirty="0" smtClean="0">
              <a:solidFill>
                <a:srgbClr val="5F5E5C"/>
              </a:solidFill>
              <a:latin typeface="微软雅黑" panose="020B0503020204020204" charset="-122"/>
              <a:ea typeface="微软雅黑" panose="020B0503020204020204" charset="-122"/>
            </a:rPr>
            <a:t>问题</a:t>
          </a:r>
          <a:r>
            <a:rPr lang="zh-CN" altLang="en-US" sz="1800" b="1" dirty="0" smtClean="0">
              <a:solidFill>
                <a:srgbClr val="E67819"/>
              </a:solidFill>
              <a:latin typeface="微软雅黑" panose="020B0503020204020204" charset="-122"/>
              <a:ea typeface="微软雅黑" panose="020B0503020204020204" charset="-122"/>
            </a:rPr>
            <a:t>身临其境</a:t>
          </a:r>
          <a:endParaRPr lang="zh-CN" altLang="en-US" sz="1800" b="1" dirty="0">
            <a:solidFill>
              <a:srgbClr val="E67819"/>
            </a:solidFill>
            <a:latin typeface="微软雅黑" panose="020B0503020204020204" charset="-122"/>
            <a:ea typeface="微软雅黑" panose="020B0503020204020204" charset="-122"/>
          </a:endParaRPr>
        </a:p>
      </dsp:txBody>
      <dsp:txXfrm>
        <a:off x="8409598" y="1213168"/>
        <a:ext cx="1246350" cy="1246400"/>
      </dsp:txXfrm>
    </dsp:sp>
    <dsp:sp modelId="{8D9732F4-ABFF-4051-B7AD-8F50EB47AED7}">
      <dsp:nvSpPr>
        <dsp:cNvPr id="11" name="矩形 10"/>
        <dsp:cNvSpPr/>
      </dsp:nvSpPr>
      <dsp:spPr bwMode="white">
        <a:xfrm>
          <a:off x="6477696" y="1213168"/>
          <a:ext cx="1246350" cy="1246400"/>
        </a:xfrm>
        <a:prstGeom prst="rect">
          <a:avLst/>
        </a:prstGeom>
        <a:noFill/>
        <a:ln>
          <a:noFill/>
        </a:ln>
      </dsp:spPr>
      <dsp:style>
        <a:lnRef idx="0">
          <a:schemeClr val="dk1">
            <a:alpha val="0"/>
          </a:schemeClr>
        </a:lnRef>
        <a:fillRef idx="0">
          <a:schemeClr val="lt1">
            <a:alpha val="0"/>
          </a:schemeClr>
        </a:fillRef>
        <a:effectRef idx="0">
          <a:scrgbClr r="0" g="0" b="0"/>
        </a:effectRef>
        <a:fontRef idx="minor"/>
      </dsp:style>
      <dsp:txBody>
        <a:bodyPr lIns="20320" tIns="20320" rIns="20320" bIns="2032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600" b="1" dirty="0">
              <a:solidFill>
                <a:srgbClr val="5F5E5C"/>
              </a:solidFill>
              <a:latin typeface="微软雅黑" panose="020B0503020204020204" charset="-122"/>
              <a:ea typeface="微软雅黑" panose="020B0503020204020204" charset="-122"/>
            </a:rPr>
            <a:t>应变式</a:t>
          </a:r>
          <a:r>
            <a:rPr lang="zh-CN" altLang="en-US" sz="1600" b="1" dirty="0" smtClean="0">
              <a:solidFill>
                <a:srgbClr val="5F5E5C"/>
              </a:solidFill>
              <a:latin typeface="微软雅黑" panose="020B0503020204020204" charset="-122"/>
              <a:ea typeface="微软雅黑" panose="020B0503020204020204" charset="-122"/>
            </a:rPr>
            <a:t>问题</a:t>
          </a:r>
          <a:r>
            <a:rPr lang="zh-CN" altLang="en-US" sz="1800" b="1" dirty="0" smtClean="0">
              <a:solidFill>
                <a:srgbClr val="E67819"/>
              </a:solidFill>
              <a:latin typeface="微软雅黑" panose="020B0503020204020204" charset="-122"/>
              <a:ea typeface="微软雅黑" panose="020B0503020204020204" charset="-122"/>
            </a:rPr>
            <a:t>暗藏</a:t>
          </a:r>
          <a:r>
            <a:rPr lang="zh-CN" altLang="en-US" sz="1800" b="1" dirty="0">
              <a:solidFill>
                <a:srgbClr val="E67819"/>
              </a:solidFill>
              <a:latin typeface="微软雅黑" panose="020B0503020204020204" charset="-122"/>
              <a:ea typeface="微软雅黑" panose="020B0503020204020204" charset="-122"/>
            </a:rPr>
            <a:t>玄机</a:t>
          </a:r>
          <a:endParaRPr>
            <a:solidFill>
              <a:schemeClr val="tx1"/>
            </a:solidFill>
          </a:endParaRPr>
        </a:p>
      </dsp:txBody>
      <dsp:txXfrm>
        <a:off x="6477696" y="1213168"/>
        <a:ext cx="1246350" cy="1246400"/>
      </dsp:txXfrm>
    </dsp:sp>
    <dsp:sp modelId="{0688B939-BF03-4B9A-B7A6-FD815150D600}">
      <dsp:nvSpPr>
        <dsp:cNvPr id="14" name="矩形 13"/>
        <dsp:cNvSpPr/>
      </dsp:nvSpPr>
      <dsp:spPr bwMode="white">
        <a:xfrm>
          <a:off x="4544605" y="1213168"/>
          <a:ext cx="1246350" cy="1246400"/>
        </a:xfrm>
        <a:prstGeom prst="rect">
          <a:avLst/>
        </a:prstGeom>
        <a:noFill/>
        <a:ln>
          <a:noFill/>
        </a:ln>
      </dsp:spPr>
      <dsp:style>
        <a:lnRef idx="0">
          <a:schemeClr val="dk1">
            <a:alpha val="0"/>
          </a:schemeClr>
        </a:lnRef>
        <a:fillRef idx="0">
          <a:schemeClr val="lt1">
            <a:alpha val="0"/>
          </a:schemeClr>
        </a:fillRef>
        <a:effectRef idx="0">
          <a:scrgbClr r="0" g="0" b="0"/>
        </a:effectRef>
        <a:fontRef idx="minor"/>
      </dsp:style>
      <dsp:txBody>
        <a:bodyPr lIns="20320" tIns="20320" rIns="20320" bIns="2032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600" b="1" dirty="0">
              <a:solidFill>
                <a:srgbClr val="5F5E5C"/>
              </a:solidFill>
              <a:latin typeface="微软雅黑" panose="020B0503020204020204" charset="-122"/>
              <a:ea typeface="微软雅黑" panose="020B0503020204020204" charset="-122"/>
            </a:rPr>
            <a:t>行为式</a:t>
          </a:r>
          <a:r>
            <a:rPr lang="zh-CN" altLang="en-US" sz="1600" b="1" dirty="0" smtClean="0">
              <a:solidFill>
                <a:srgbClr val="5F5E5C"/>
              </a:solidFill>
              <a:latin typeface="微软雅黑" panose="020B0503020204020204" charset="-122"/>
              <a:ea typeface="微软雅黑" panose="020B0503020204020204" charset="-122"/>
            </a:rPr>
            <a:t>问题</a:t>
          </a:r>
          <a:r>
            <a:rPr lang="zh-CN" altLang="en-US" sz="1800" b="1" dirty="0" smtClean="0">
              <a:solidFill>
                <a:srgbClr val="E67819"/>
              </a:solidFill>
              <a:latin typeface="微软雅黑" panose="020B0503020204020204" charset="-122"/>
              <a:ea typeface="微软雅黑" panose="020B0503020204020204" charset="-122"/>
            </a:rPr>
            <a:t>穷追猛打</a:t>
          </a:r>
          <a:endParaRPr lang="zh-CN" altLang="en-US" sz="1800" b="1" dirty="0">
            <a:solidFill>
              <a:srgbClr val="E67819"/>
            </a:solidFill>
            <a:latin typeface="微软雅黑" panose="020B0503020204020204" charset="-122"/>
            <a:ea typeface="微软雅黑" panose="020B0503020204020204" charset="-122"/>
          </a:endParaRPr>
        </a:p>
      </dsp:txBody>
      <dsp:txXfrm>
        <a:off x="4544605" y="1213168"/>
        <a:ext cx="1246350" cy="1246400"/>
      </dsp:txXfrm>
    </dsp:sp>
    <dsp:sp modelId="{4D549624-BA5C-43E9-964C-C209C81E177D}">
      <dsp:nvSpPr>
        <dsp:cNvPr id="17" name="矩形 16"/>
        <dsp:cNvSpPr/>
      </dsp:nvSpPr>
      <dsp:spPr bwMode="white">
        <a:xfrm>
          <a:off x="2612702" y="1213168"/>
          <a:ext cx="1246350" cy="1246400"/>
        </a:xfrm>
        <a:prstGeom prst="rect">
          <a:avLst/>
        </a:prstGeom>
        <a:noFill/>
        <a:ln>
          <a:noFill/>
        </a:ln>
      </dsp:spPr>
      <dsp:style>
        <a:lnRef idx="0">
          <a:schemeClr val="dk1">
            <a:alpha val="0"/>
          </a:schemeClr>
        </a:lnRef>
        <a:fillRef idx="0">
          <a:schemeClr val="lt1">
            <a:alpha val="0"/>
          </a:schemeClr>
        </a:fillRef>
        <a:effectRef idx="0">
          <a:scrgbClr r="0" g="0" b="0"/>
        </a:effectRef>
        <a:fontRef idx="minor"/>
      </dsp:style>
      <dsp:txBody>
        <a:bodyPr lIns="20320" tIns="20320" rIns="20320" bIns="2032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600" b="1" dirty="0">
              <a:solidFill>
                <a:srgbClr val="5F5E5C"/>
              </a:solidFill>
              <a:latin typeface="微软雅黑" panose="020B0503020204020204" charset="-122"/>
              <a:ea typeface="微软雅黑" panose="020B0503020204020204" charset="-122"/>
            </a:rPr>
            <a:t>动机式</a:t>
          </a:r>
          <a:r>
            <a:rPr lang="zh-CN" altLang="en-US" sz="1600" b="1" dirty="0" smtClean="0">
              <a:solidFill>
                <a:srgbClr val="5F5E5C"/>
              </a:solidFill>
              <a:latin typeface="微软雅黑" panose="020B0503020204020204" charset="-122"/>
              <a:ea typeface="微软雅黑" panose="020B0503020204020204" charset="-122"/>
            </a:rPr>
            <a:t>问题</a:t>
          </a:r>
          <a:r>
            <a:rPr lang="zh-CN" altLang="en-US" sz="1800" b="1" dirty="0" smtClean="0">
              <a:solidFill>
                <a:srgbClr val="E67819"/>
              </a:solidFill>
              <a:latin typeface="微软雅黑" panose="020B0503020204020204" charset="-122"/>
              <a:ea typeface="微软雅黑" panose="020B0503020204020204" charset="-122"/>
            </a:rPr>
            <a:t>意欲</a:t>
          </a:r>
          <a:r>
            <a:rPr lang="zh-CN" altLang="en-US" sz="1800" b="1" dirty="0">
              <a:solidFill>
                <a:srgbClr val="E67819"/>
              </a:solidFill>
              <a:latin typeface="微软雅黑" panose="020B0503020204020204" charset="-122"/>
              <a:ea typeface="微软雅黑" panose="020B0503020204020204" charset="-122"/>
            </a:rPr>
            <a:t>何为</a:t>
          </a:r>
          <a:endParaRPr>
            <a:solidFill>
              <a:schemeClr val="tx1"/>
            </a:solidFill>
          </a:endParaRPr>
        </a:p>
      </dsp:txBody>
      <dsp:txXfrm>
        <a:off x="2612702" y="1213168"/>
        <a:ext cx="1246350" cy="1246400"/>
      </dsp:txXfrm>
    </dsp:sp>
    <dsp:sp modelId="{05182D85-74D1-426B-AE8A-43CCA19B3339}">
      <dsp:nvSpPr>
        <dsp:cNvPr id="20" name="矩形 19"/>
        <dsp:cNvSpPr/>
      </dsp:nvSpPr>
      <dsp:spPr bwMode="white">
        <a:xfrm>
          <a:off x="680800" y="1213168"/>
          <a:ext cx="1246350" cy="1246400"/>
        </a:xfrm>
        <a:prstGeom prst="rect">
          <a:avLst/>
        </a:prstGeom>
        <a:noFill/>
        <a:ln>
          <a:noFill/>
        </a:ln>
      </dsp:spPr>
      <dsp:style>
        <a:lnRef idx="0">
          <a:schemeClr val="dk1">
            <a:alpha val="0"/>
          </a:schemeClr>
        </a:lnRef>
        <a:fillRef idx="0">
          <a:schemeClr val="lt1">
            <a:alpha val="0"/>
          </a:schemeClr>
        </a:fillRef>
        <a:effectRef idx="0">
          <a:scrgbClr r="0" g="0" b="0"/>
        </a:effectRef>
        <a:fontRef idx="minor"/>
      </dsp:style>
      <dsp:txBody>
        <a:bodyPr lIns="20320" tIns="20320" rIns="20320" bIns="2032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600" b="1" dirty="0">
              <a:solidFill>
                <a:srgbClr val="5F5E5C"/>
              </a:solidFill>
              <a:latin typeface="微软雅黑" panose="020B0503020204020204" charset="-122"/>
              <a:ea typeface="微软雅黑" panose="020B0503020204020204" charset="-122"/>
            </a:rPr>
            <a:t>引入式</a:t>
          </a:r>
          <a:r>
            <a:rPr lang="zh-CN" altLang="en-US" sz="1600" b="1" dirty="0" smtClean="0">
              <a:solidFill>
                <a:srgbClr val="5F5E5C"/>
              </a:solidFill>
              <a:latin typeface="微软雅黑" panose="020B0503020204020204" charset="-122"/>
              <a:ea typeface="微软雅黑" panose="020B0503020204020204" charset="-122"/>
            </a:rPr>
            <a:t>问题</a:t>
          </a:r>
          <a:r>
            <a:rPr lang="zh-CN" altLang="en-US" sz="1800" b="1" dirty="0" smtClean="0">
              <a:solidFill>
                <a:srgbClr val="E67819"/>
              </a:solidFill>
              <a:latin typeface="微软雅黑" panose="020B0503020204020204" charset="-122"/>
              <a:ea typeface="微软雅黑" panose="020B0503020204020204" charset="-122"/>
            </a:rPr>
            <a:t>渐入佳境</a:t>
          </a:r>
          <a:endParaRPr lang="zh-CN" altLang="en-US" sz="1800" b="1" dirty="0">
            <a:solidFill>
              <a:srgbClr val="E67819"/>
            </a:solidFill>
            <a:latin typeface="微软雅黑" panose="020B0503020204020204" charset="-122"/>
            <a:ea typeface="微软雅黑" panose="020B0503020204020204" charset="-122"/>
          </a:endParaRPr>
        </a:p>
      </dsp:txBody>
      <dsp:txXfrm>
        <a:off x="680800" y="1213168"/>
        <a:ext cx="1246350" cy="1246400"/>
      </dsp:txXfrm>
    </dsp:sp>
  </dsp:spTree>
</dsp:drawing>
</file>

<file path=ppt/diagrams/layout1.xml><?xml version="1.0" encoding="utf-8"?>
<dgm:layoutDef xmlns:dgm="http://schemas.openxmlformats.org/drawingml/2006/diagram" xmlns:a="http://schemas.openxmlformats.org/drawingml/2006/main" uniqueId="urn:microsoft.com/office/officeart/2005/8/layout/radial2#1">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stBulletLvl" val="1"/>
                <dgm:param type="txAnchorVertCh" val="mid"/>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srcNode" val="connSite"/>
              <dgm:param type="dstNode" val="parentNode"/>
              <dgm:param type="dim" val="1D"/>
              <dgm:param type="endSty" val="noArr"/>
              <dgm:param type="begPts" val="auto"/>
              <dgm:param type="endPts" val="auto"/>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11/layout/CircleProcess">
  <dgm:title val="循环流程"/>
  <dgm:desc val="用于显示流程中的顺序步骤。限制为 11 个级别 1 形状，级别 2 形状数目不受限制。非常适合于少量文本。不使用的文本不出现，但是在切换版式后仍然可用。"/>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type="teardrop" r:blip="" rot="45">
                        <dgm:adjLst>
                          <dgm:adj idx="1" val="1"/>
                        </dgm:adjLst>
                      </dgm:shape>
                    </dgm:if>
                    <dgm:else name="Name36">
                      <dgm:shape xmlns:r="http://schemas.openxmlformats.org/officeDocument/2006/relationships" type="teardrop" r:blip="" rot="225">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parTxLTRAlign" val="l"/>
              <dgm:param type="stBulletLvl" val="1"/>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parTxLTRAlign" val="l"/>
              <dgm:param type="stBulletLvl" val="1"/>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parTxLTRAlign" val="l"/>
              <dgm:param type="stBulletLvl" val="1"/>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parTxLTRAlign" val="l"/>
              <dgm:param type="stBulletLvl" val="1"/>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parTxLTRAlign" val="l"/>
              <dgm:param type="stBulletLvl" val="1"/>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parTxLTRAlign" val="l"/>
              <dgm:param type="stBulletLvl" val="1"/>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parTxLTRAlign" val="l"/>
              <dgm:param type="stBulletLvl" val="1"/>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parTxLTRAlign" val="l"/>
              <dgm:param type="stBulletLvl" val="1"/>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parTxLTRAlign" val="l"/>
              <dgm:param type="stBulletLvl" val="1"/>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parTxLTRAlign" val="l"/>
              <dgm:param type="stBulletLvl" val="1"/>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parTxLTRAlign" val="l"/>
              <dgm:param type="stBulletLvl" val="1"/>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1">
  <dgm:title val=""/>
  <dgm:desc val=""/>
  <dgm:catLst>
    <dgm:cat type="simple" pri="10400"/>
  </dgm:catLst>
  <dgm:scene3d>
    <a:camera prst="orthographicFront"/>
    <a:lightRig rig="threePt" dir="t"/>
  </dgm:scene3d>
  <dgm:styleLbl name="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0">
        <a:scrgbClr r="0" g="0" b="0"/>
      </a:lnRef>
      <a:fillRef idx="1">
        <a:scrgbClr r="0" g="0" b="0"/>
      </a:fillRef>
      <a:effectRef idx="2">
        <a:scrgbClr r="0" g="0" b="0"/>
      </a:effectRef>
      <a:fontRef idx="minor"/>
    </dgm:style>
  </dgm:styleLbl>
  <dgm:styleLbl name="alignNode1">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asst0">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0">
        <a:scrgbClr r="0" g="0" b="0"/>
      </a:lnRef>
      <a:fillRef idx="1">
        <a:scrgbClr r="0" g="0" b="0"/>
      </a:fillRef>
      <a:effectRef idx="2">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1">
        <a:scrgbClr r="0" g="0" b="0"/>
      </a:effectRef>
      <a:fontRef idx="minor"/>
    </dgm:style>
  </dgm:styleLbl>
  <dgm:styleLbl name="con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0">
        <a:scrgbClr r="0" g="0" b="0"/>
      </a:lnRef>
      <a:fillRef idx="1">
        <a:scrgbClr r="0" g="0" b="0"/>
      </a:fillRef>
      <a:effectRef idx="2">
        <a:scrgbClr r="0" g="0" b="0"/>
      </a:effectRef>
      <a:fontRef idx="minor"/>
    </dgm:style>
  </dgm:styleLbl>
  <dgm:styleLbl name="fgShp">
    <dgm:scene3d>
      <a:camera prst="orthographicFront"/>
      <a:lightRig rig="threePt" dir="t"/>
    </dgm:scene3d>
    <dgm:txPr/>
    <dgm:style>
      <a:lnRef idx="0">
        <a:scrgbClr r="0" g="0" b="0"/>
      </a:lnRef>
      <a:fillRef idx="3">
        <a:scrgbClr r="0" g="0" b="0"/>
      </a:fillRef>
      <a:effectRef idx="2">
        <a:scrgbClr r="0" g="0" b="0"/>
      </a:effectRef>
      <a:fontRef idx="minor"/>
    </dgm:style>
  </dgm:styleLbl>
  <dgm:styleLbl name="fgSib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node0">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solid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0">
        <a:scrgbClr r="0" g="0" b="0"/>
      </a:lnRef>
      <a:fillRef idx="3">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2">
  <dgm:title val=""/>
  <dgm:desc val=""/>
  <dgm:catLst>
    <dgm:cat type="simple" pri="10400"/>
  </dgm:catLst>
  <dgm:scene3d>
    <a:camera prst="orthographicFront"/>
    <a:lightRig rig="threePt" dir="t"/>
  </dgm:scene3d>
  <dgm:styleLbl name="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0">
        <a:scrgbClr r="0" g="0" b="0"/>
      </a:lnRef>
      <a:fillRef idx="1">
        <a:scrgbClr r="0" g="0" b="0"/>
      </a:fillRef>
      <a:effectRef idx="2">
        <a:scrgbClr r="0" g="0" b="0"/>
      </a:effectRef>
      <a:fontRef idx="minor"/>
    </dgm:style>
  </dgm:styleLbl>
  <dgm:styleLbl name="alignNode1">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asst0">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0">
        <a:scrgbClr r="0" g="0" b="0"/>
      </a:lnRef>
      <a:fillRef idx="1">
        <a:scrgbClr r="0" g="0" b="0"/>
      </a:fillRef>
      <a:effectRef idx="2">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1">
        <a:scrgbClr r="0" g="0" b="0"/>
      </a:effectRef>
      <a:fontRef idx="minor"/>
    </dgm:style>
  </dgm:styleLbl>
  <dgm:styleLbl name="con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0">
        <a:scrgbClr r="0" g="0" b="0"/>
      </a:lnRef>
      <a:fillRef idx="1">
        <a:scrgbClr r="0" g="0" b="0"/>
      </a:fillRef>
      <a:effectRef idx="2">
        <a:scrgbClr r="0" g="0" b="0"/>
      </a:effectRef>
      <a:fontRef idx="minor"/>
    </dgm:style>
  </dgm:styleLbl>
  <dgm:styleLbl name="fgShp">
    <dgm:scene3d>
      <a:camera prst="orthographicFront"/>
      <a:lightRig rig="threePt" dir="t"/>
    </dgm:scene3d>
    <dgm:txPr/>
    <dgm:style>
      <a:lnRef idx="0">
        <a:scrgbClr r="0" g="0" b="0"/>
      </a:lnRef>
      <a:fillRef idx="3">
        <a:scrgbClr r="0" g="0" b="0"/>
      </a:fillRef>
      <a:effectRef idx="2">
        <a:scrgbClr r="0" g="0" b="0"/>
      </a:effectRef>
      <a:fontRef idx="minor"/>
    </dgm:style>
  </dgm:styleLbl>
  <dgm:styleLbl name="fgSib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node0">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solid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0">
        <a:scrgbClr r="0" g="0" b="0"/>
      </a:lnRef>
      <a:fillRef idx="3">
        <a:scrgbClr r="0" g="0" b="0"/>
      </a:fillRef>
      <a:effectRef idx="0">
        <a:scrgbClr r="0" g="0" b="0"/>
      </a:effectRef>
      <a:fontRef idx="minor">
        <a:schemeClr val="tx1"/>
      </a:fontRef>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DF6E4F5-AFD9-452D-978C-A65E37BD2A75}" type="datetimeFigureOut">
              <a:rPr lang="en-US" smtClean="0"/>
            </a:fld>
            <a:endParaRPr 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970C2A1-C45C-4D11-8087-34234E5428BA}" type="slidenum">
              <a:rPr lang="en-US" smtClean="0"/>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1779D53-1687-4629-A7C4-5F633C48289A}" type="datetimeFigureOut">
              <a:rPr lang="en-US" smtClean="0"/>
            </a:fld>
            <a:endParaRPr 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5F48F07-6AC5-47AF-9B36-9B4E83AB260F}"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首页">
    <p:spTree>
      <p:nvGrpSpPr>
        <p:cNvPr id="1" name=""/>
        <p:cNvGrpSpPr/>
        <p:nvPr/>
      </p:nvGrpSpPr>
      <p:grpSpPr>
        <a:xfrm>
          <a:off x="0" y="0"/>
          <a:ext cx="0" cy="0"/>
          <a:chOff x="0" y="0"/>
          <a:chExt cx="0" cy="0"/>
        </a:xfrm>
      </p:grpSpPr>
      <p:sp>
        <p:nvSpPr>
          <p:cNvPr id="2" name="矩形 1"/>
          <p:cNvSpPr/>
          <p:nvPr userDrawn="1"/>
        </p:nvSpPr>
        <p:spPr>
          <a:xfrm>
            <a:off x="0" y="0"/>
            <a:ext cx="12196800" cy="6858000"/>
          </a:xfrm>
          <a:prstGeom prst="rect">
            <a:avLst/>
          </a:prstGeom>
          <a:gradFill>
            <a:gsLst>
              <a:gs pos="0">
                <a:srgbClr val="E67819"/>
              </a:gs>
              <a:gs pos="74000">
                <a:srgbClr val="D66519"/>
              </a:gs>
              <a:gs pos="83000">
                <a:srgbClr val="D46219"/>
              </a:gs>
              <a:gs pos="100000">
                <a:srgbClr val="D25F1B"/>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两栏内容">
    <p:bg>
      <p:bgPr>
        <a:gradFill>
          <a:gsLst>
            <a:gs pos="0">
              <a:srgbClr val="F3F3F3"/>
            </a:gs>
            <a:gs pos="74000">
              <a:srgbClr val="F7F7F7"/>
            </a:gs>
            <a:gs pos="83000">
              <a:srgbClr val="F8F8F8"/>
            </a:gs>
            <a:gs pos="100000">
              <a:srgbClr val="F6F6F6"/>
            </a:gs>
          </a:gsLst>
          <a:lin ang="5400000" scaled="1"/>
        </a:gradFill>
        <a:effectLst/>
      </p:bgPr>
    </p:bg>
    <p:spTree>
      <p:nvGrpSpPr>
        <p:cNvPr id="1" name=""/>
        <p:cNvGrpSpPr/>
        <p:nvPr/>
      </p:nvGrpSpPr>
      <p:grpSpPr>
        <a:xfrm>
          <a:off x="0" y="0"/>
          <a:ext cx="0" cy="0"/>
          <a:chOff x="0" y="0"/>
          <a:chExt cx="0" cy="0"/>
        </a:xfrm>
      </p:grpSpPr>
      <p:sp>
        <p:nvSpPr>
          <p:cNvPr id="4" name="TextBox 4"/>
          <p:cNvSpPr txBox="1"/>
          <p:nvPr userDrawn="1"/>
        </p:nvSpPr>
        <p:spPr>
          <a:xfrm>
            <a:off x="10130035" y="476672"/>
            <a:ext cx="1625120" cy="1169551"/>
          </a:xfrm>
          <a:prstGeom prst="rect">
            <a:avLst/>
          </a:prstGeom>
          <a:noFill/>
        </p:spPr>
        <p:txBody>
          <a:bodyPr wrap="square">
            <a:spAutoFit/>
          </a:bodyPr>
          <a:lstStyle/>
          <a:p>
            <a:pPr algn="l">
              <a:spcBef>
                <a:spcPts val="400"/>
              </a:spcBef>
              <a:defRPr/>
            </a:pPr>
            <a:r>
              <a:rPr lang="zh-CN" altLang="en-US" sz="1600" b="0" dirty="0" smtClean="0">
                <a:solidFill>
                  <a:schemeClr val="bg1"/>
                </a:solidFill>
                <a:latin typeface="微软雅黑" panose="020B0503020204020204" charset="-122"/>
                <a:ea typeface="微软雅黑" panose="020B0503020204020204" charset="-122"/>
              </a:rPr>
              <a:t>第三章  </a:t>
            </a:r>
            <a:endParaRPr lang="en-US" altLang="zh-CN" sz="1600" b="0" dirty="0" smtClean="0">
              <a:solidFill>
                <a:schemeClr val="bg1"/>
              </a:solidFill>
              <a:latin typeface="微软雅黑" panose="020B0503020204020204" charset="-122"/>
              <a:ea typeface="微软雅黑" panose="020B0503020204020204" charset="-122"/>
            </a:endParaRPr>
          </a:p>
          <a:p>
            <a:pPr algn="l">
              <a:spcBef>
                <a:spcPts val="0"/>
              </a:spcBef>
              <a:defRPr/>
            </a:pPr>
            <a:r>
              <a:rPr lang="zh-CN" altLang="en-US" sz="2700" b="1" dirty="0" smtClean="0">
                <a:solidFill>
                  <a:schemeClr val="bg1"/>
                </a:solidFill>
                <a:latin typeface="微软雅黑" panose="020B0503020204020204" charset="-122"/>
                <a:ea typeface="微软雅黑" panose="020B0503020204020204" charset="-122"/>
              </a:rPr>
              <a:t>素质模型</a:t>
            </a:r>
            <a:endParaRPr lang="en-US" altLang="zh-CN" sz="2700" b="1" dirty="0" smtClean="0">
              <a:solidFill>
                <a:schemeClr val="bg1"/>
              </a:solidFill>
              <a:latin typeface="微软雅黑" panose="020B0503020204020204" charset="-122"/>
              <a:ea typeface="微软雅黑" panose="020B0503020204020204" charset="-122"/>
            </a:endParaRPr>
          </a:p>
          <a:p>
            <a:pPr algn="l">
              <a:spcBef>
                <a:spcPts val="0"/>
              </a:spcBef>
              <a:defRPr/>
            </a:pPr>
            <a:r>
              <a:rPr lang="zh-CN" altLang="en-US" sz="2700" b="1" dirty="0" smtClean="0">
                <a:solidFill>
                  <a:schemeClr val="bg1"/>
                </a:solidFill>
                <a:latin typeface="微软雅黑" panose="020B0503020204020204" charset="-122"/>
                <a:ea typeface="微软雅黑" panose="020B0503020204020204" charset="-122"/>
              </a:rPr>
              <a:t>面试问题</a:t>
            </a:r>
            <a:endParaRPr lang="zh-CN" altLang="en-US" sz="2700" b="1" dirty="0" smtClean="0">
              <a:solidFill>
                <a:schemeClr val="bg1"/>
              </a:solidFill>
              <a:latin typeface="微软雅黑" panose="020B0503020204020204" charset="-122"/>
              <a:ea typeface="微软雅黑" panose="020B0503020204020204" charset="-122"/>
            </a:endParaRPr>
          </a:p>
        </p:txBody>
      </p:sp>
      <p:sp>
        <p:nvSpPr>
          <p:cNvPr id="5" name="TextBox 8"/>
          <p:cNvSpPr txBox="1"/>
          <p:nvPr userDrawn="1"/>
        </p:nvSpPr>
        <p:spPr>
          <a:xfrm>
            <a:off x="336947" y="476672"/>
            <a:ext cx="4968552" cy="461665"/>
          </a:xfrm>
          <a:prstGeom prst="rect">
            <a:avLst/>
          </a:prstGeom>
          <a:noFill/>
        </p:spPr>
        <p:txBody>
          <a:bodyPr wrap="square" rtlCol="0">
            <a:spAutoFit/>
          </a:bodyPr>
          <a:lstStyle/>
          <a:p>
            <a:r>
              <a:rPr lang="zh-CN" altLang="en-US" sz="2400" b="1" dirty="0" smtClean="0">
                <a:solidFill>
                  <a:srgbClr val="5F5E5C"/>
                </a:solidFill>
                <a:latin typeface="Impact" panose="020B0806030902050204" pitchFamily="34" charset="0"/>
                <a:ea typeface="微软雅黑" panose="020B0503020204020204" charset="-122"/>
              </a:rPr>
              <a:t>第一节   </a:t>
            </a:r>
            <a:r>
              <a:rPr lang="zh-CN" altLang="en-US" sz="2400" b="1" dirty="0" smtClean="0">
                <a:solidFill>
                  <a:srgbClr val="5F5E5C"/>
                </a:solidFill>
                <a:latin typeface="微软雅黑" panose="020B0503020204020204" charset="-122"/>
                <a:ea typeface="微软雅黑" panose="020B0503020204020204" charset="-122"/>
              </a:rPr>
              <a:t>素质模型</a:t>
            </a:r>
            <a:endParaRPr lang="zh-CN" altLang="en-US" sz="2400" b="1" dirty="0">
              <a:solidFill>
                <a:srgbClr val="5F5E5C"/>
              </a:solidFill>
              <a:latin typeface="微软雅黑" panose="020B0503020204020204" charset="-122"/>
              <a:ea typeface="微软雅黑" panose="020B0503020204020204" charset="-122"/>
            </a:endParaRPr>
          </a:p>
        </p:txBody>
      </p:sp>
      <p:sp>
        <p:nvSpPr>
          <p:cNvPr id="6" name="文本框 5"/>
          <p:cNvSpPr txBox="1"/>
          <p:nvPr userDrawn="1"/>
        </p:nvSpPr>
        <p:spPr>
          <a:xfrm>
            <a:off x="336947" y="971625"/>
            <a:ext cx="4117114" cy="452432"/>
          </a:xfrm>
          <a:prstGeom prst="rect">
            <a:avLst/>
          </a:prstGeom>
          <a:noFill/>
        </p:spPr>
        <p:txBody>
          <a:bodyPr wrap="square" rtlCol="0">
            <a:spAutoFit/>
          </a:bodyPr>
          <a:lstStyle/>
          <a:p>
            <a:pPr>
              <a:lnSpc>
                <a:spcPct val="130000"/>
              </a:lnSpc>
            </a:pPr>
            <a:r>
              <a:rPr lang="en-US" altLang="zh-CN" b="1" dirty="0" smtClean="0">
                <a:solidFill>
                  <a:srgbClr val="5F5E5C"/>
                </a:solidFill>
                <a:latin typeface="微软雅黑" panose="020B0503020204020204" charset="-122"/>
                <a:ea typeface="微软雅黑" panose="020B0503020204020204" charset="-122"/>
              </a:rPr>
              <a:t>3.1.2 </a:t>
            </a:r>
            <a:r>
              <a:rPr lang="zh-CN" altLang="en-US" b="1" dirty="0" smtClean="0">
                <a:solidFill>
                  <a:srgbClr val="5F5E5C"/>
                </a:solidFill>
                <a:latin typeface="微软雅黑" panose="020B0503020204020204" charset="-122"/>
                <a:ea typeface="微软雅黑" panose="020B0503020204020204" charset="-122"/>
              </a:rPr>
              <a:t>素质</a:t>
            </a:r>
            <a:r>
              <a:rPr lang="zh-CN" altLang="en-US" b="1" dirty="0" smtClean="0">
                <a:solidFill>
                  <a:srgbClr val="E67819"/>
                </a:solidFill>
                <a:latin typeface="微软雅黑" panose="020B0503020204020204" charset="-122"/>
                <a:ea typeface="微软雅黑" panose="020B0503020204020204" charset="-122"/>
              </a:rPr>
              <a:t>（</a:t>
            </a:r>
            <a:r>
              <a:rPr lang="en-US" altLang="zh-CN" sz="1800" b="0" kern="1200" dirty="0" smtClean="0">
                <a:solidFill>
                  <a:srgbClr val="E67819"/>
                </a:solidFill>
                <a:latin typeface="Impact" panose="020B0806030902050204" pitchFamily="34" charset="0"/>
                <a:ea typeface="微软雅黑" panose="020B0503020204020204" charset="-122"/>
                <a:cs typeface="+mn-cs"/>
              </a:rPr>
              <a:t>Competency</a:t>
            </a:r>
            <a:r>
              <a:rPr lang="zh-CN" altLang="en-US" b="1" dirty="0" smtClean="0">
                <a:solidFill>
                  <a:srgbClr val="E67819"/>
                </a:solidFill>
                <a:latin typeface="微软雅黑" panose="020B0503020204020204" charset="-122"/>
                <a:ea typeface="微软雅黑" panose="020B0503020204020204" charset="-122"/>
              </a:rPr>
              <a:t>）</a:t>
            </a:r>
            <a:endParaRPr lang="zh-CN" altLang="en-US" b="1" dirty="0">
              <a:solidFill>
                <a:srgbClr val="E67819"/>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尾页">
    <p:bg>
      <p:bgPr>
        <a:gradFill>
          <a:gsLst>
            <a:gs pos="0">
              <a:srgbClr val="F3F3F3"/>
            </a:gs>
            <a:gs pos="74000">
              <a:srgbClr val="F7F7F7"/>
            </a:gs>
            <a:gs pos="83000">
              <a:srgbClr val="F8F8F8"/>
            </a:gs>
            <a:gs pos="100000">
              <a:srgbClr val="F6F6F6"/>
            </a:gs>
          </a:gsLst>
          <a:lin ang="5400000" scaled="1"/>
        </a:gradFill>
        <a:effectLst/>
      </p:bgPr>
    </p:bg>
    <p:spTree>
      <p:nvGrpSpPr>
        <p:cNvPr id="1" name=""/>
        <p:cNvGrpSpPr/>
        <p:nvPr/>
      </p:nvGrpSpPr>
      <p:grpSpPr>
        <a:xfrm>
          <a:off x="0" y="0"/>
          <a:ext cx="0" cy="0"/>
          <a:chOff x="0" y="0"/>
          <a:chExt cx="0" cy="0"/>
        </a:xfrm>
      </p:grpSpPr>
      <p:sp>
        <p:nvSpPr>
          <p:cNvPr id="2" name="TextBox 4"/>
          <p:cNvSpPr txBox="1"/>
          <p:nvPr userDrawn="1"/>
        </p:nvSpPr>
        <p:spPr>
          <a:xfrm>
            <a:off x="10130035" y="476672"/>
            <a:ext cx="1625120" cy="1169551"/>
          </a:xfrm>
          <a:prstGeom prst="rect">
            <a:avLst/>
          </a:prstGeom>
          <a:noFill/>
        </p:spPr>
        <p:txBody>
          <a:bodyPr wrap="square">
            <a:spAutoFit/>
          </a:bodyPr>
          <a:lstStyle/>
          <a:p>
            <a:pPr algn="l">
              <a:spcBef>
                <a:spcPts val="400"/>
              </a:spcBef>
              <a:defRPr/>
            </a:pPr>
            <a:r>
              <a:rPr lang="zh-CN" altLang="en-US" sz="1600" b="0" dirty="0" smtClean="0">
                <a:solidFill>
                  <a:schemeClr val="bg1"/>
                </a:solidFill>
                <a:latin typeface="微软雅黑" panose="020B0503020204020204" charset="-122"/>
                <a:ea typeface="微软雅黑" panose="020B0503020204020204" charset="-122"/>
              </a:rPr>
              <a:t>第三章  </a:t>
            </a:r>
            <a:endParaRPr lang="en-US" altLang="zh-CN" sz="1600" b="0" dirty="0" smtClean="0">
              <a:solidFill>
                <a:schemeClr val="bg1"/>
              </a:solidFill>
              <a:latin typeface="微软雅黑" panose="020B0503020204020204" charset="-122"/>
              <a:ea typeface="微软雅黑" panose="020B0503020204020204" charset="-122"/>
            </a:endParaRPr>
          </a:p>
          <a:p>
            <a:pPr algn="l">
              <a:spcBef>
                <a:spcPts val="0"/>
              </a:spcBef>
              <a:defRPr/>
            </a:pPr>
            <a:r>
              <a:rPr lang="zh-CN" altLang="en-US" sz="2700" b="1" dirty="0" smtClean="0">
                <a:solidFill>
                  <a:schemeClr val="bg1"/>
                </a:solidFill>
                <a:latin typeface="微软雅黑" panose="020B0503020204020204" charset="-122"/>
                <a:ea typeface="微软雅黑" panose="020B0503020204020204" charset="-122"/>
              </a:rPr>
              <a:t>素质模型</a:t>
            </a:r>
            <a:endParaRPr lang="en-US" altLang="zh-CN" sz="2700" b="1" dirty="0" smtClean="0">
              <a:solidFill>
                <a:schemeClr val="bg1"/>
              </a:solidFill>
              <a:latin typeface="微软雅黑" panose="020B0503020204020204" charset="-122"/>
              <a:ea typeface="微软雅黑" panose="020B0503020204020204" charset="-122"/>
            </a:endParaRPr>
          </a:p>
          <a:p>
            <a:pPr algn="l">
              <a:spcBef>
                <a:spcPts val="0"/>
              </a:spcBef>
              <a:defRPr/>
            </a:pPr>
            <a:r>
              <a:rPr lang="zh-CN" altLang="en-US" sz="2700" b="1" dirty="0" smtClean="0">
                <a:solidFill>
                  <a:schemeClr val="bg1"/>
                </a:solidFill>
                <a:latin typeface="微软雅黑" panose="020B0503020204020204" charset="-122"/>
                <a:ea typeface="微软雅黑" panose="020B0503020204020204" charset="-122"/>
              </a:rPr>
              <a:t>面试问题</a:t>
            </a:r>
            <a:endParaRPr lang="zh-CN" altLang="en-US" sz="2700" b="1" dirty="0" smtClean="0">
              <a:solidFill>
                <a:schemeClr val="bg1"/>
              </a:solidFill>
              <a:latin typeface="微软雅黑" panose="020B0503020204020204" charset="-122"/>
              <a:ea typeface="微软雅黑" panose="020B0503020204020204" charset="-122"/>
            </a:endParaRPr>
          </a:p>
        </p:txBody>
      </p:sp>
      <p:sp>
        <p:nvSpPr>
          <p:cNvPr id="3" name="TextBox 8"/>
          <p:cNvSpPr txBox="1"/>
          <p:nvPr userDrawn="1"/>
        </p:nvSpPr>
        <p:spPr>
          <a:xfrm>
            <a:off x="336947" y="476672"/>
            <a:ext cx="4968552" cy="461665"/>
          </a:xfrm>
          <a:prstGeom prst="rect">
            <a:avLst/>
          </a:prstGeom>
          <a:noFill/>
        </p:spPr>
        <p:txBody>
          <a:bodyPr wrap="square" rtlCol="0">
            <a:spAutoFit/>
          </a:bodyPr>
          <a:lstStyle/>
          <a:p>
            <a:r>
              <a:rPr lang="zh-CN" altLang="en-US" sz="2400" b="1" dirty="0" smtClean="0">
                <a:solidFill>
                  <a:srgbClr val="5F5E5C"/>
                </a:solidFill>
                <a:latin typeface="Impact" panose="020B0806030902050204" pitchFamily="34" charset="0"/>
                <a:ea typeface="微软雅黑" panose="020B0503020204020204" charset="-122"/>
              </a:rPr>
              <a:t>第一节   </a:t>
            </a:r>
            <a:r>
              <a:rPr lang="zh-CN" altLang="en-US" sz="2400" b="1" dirty="0" smtClean="0">
                <a:solidFill>
                  <a:srgbClr val="5F5E5C"/>
                </a:solidFill>
                <a:latin typeface="微软雅黑" panose="020B0503020204020204" charset="-122"/>
                <a:ea typeface="微软雅黑" panose="020B0503020204020204" charset="-122"/>
              </a:rPr>
              <a:t>素质模型</a:t>
            </a:r>
            <a:endParaRPr lang="zh-CN" altLang="en-US" sz="2400" b="1" dirty="0">
              <a:solidFill>
                <a:srgbClr val="5F5E5C"/>
              </a:solidFill>
              <a:latin typeface="微软雅黑" panose="020B0503020204020204" charset="-122"/>
              <a:ea typeface="微软雅黑" panose="020B0503020204020204" charset="-122"/>
            </a:endParaRPr>
          </a:p>
        </p:txBody>
      </p:sp>
      <p:sp>
        <p:nvSpPr>
          <p:cNvPr id="4" name="文本框 3"/>
          <p:cNvSpPr txBox="1"/>
          <p:nvPr userDrawn="1"/>
        </p:nvSpPr>
        <p:spPr>
          <a:xfrm>
            <a:off x="336947" y="971625"/>
            <a:ext cx="6120680" cy="452432"/>
          </a:xfrm>
          <a:prstGeom prst="rect">
            <a:avLst/>
          </a:prstGeom>
          <a:noFill/>
        </p:spPr>
        <p:txBody>
          <a:bodyPr wrap="square" rtlCol="0">
            <a:spAutoFit/>
          </a:bodyPr>
          <a:lstStyle/>
          <a:p>
            <a:pPr>
              <a:lnSpc>
                <a:spcPct val="130000"/>
              </a:lnSpc>
            </a:pPr>
            <a:r>
              <a:rPr lang="en-US" altLang="zh-CN" b="1" dirty="0" smtClean="0">
                <a:solidFill>
                  <a:srgbClr val="5F5E5C"/>
                </a:solidFill>
                <a:latin typeface="微软雅黑" panose="020B0503020204020204" charset="-122"/>
                <a:ea typeface="微软雅黑" panose="020B0503020204020204" charset="-122"/>
              </a:rPr>
              <a:t>3.1.3 </a:t>
            </a:r>
            <a:r>
              <a:rPr lang="zh-CN" altLang="en-US" b="1" dirty="0" smtClean="0">
                <a:solidFill>
                  <a:srgbClr val="5F5E5C"/>
                </a:solidFill>
                <a:latin typeface="微软雅黑" panose="020B0503020204020204" charset="-122"/>
                <a:ea typeface="微软雅黑" panose="020B0503020204020204" charset="-122"/>
              </a:rPr>
              <a:t>胜任素质模型</a:t>
            </a:r>
            <a:r>
              <a:rPr lang="zh-CN" altLang="en-US" b="1" dirty="0" smtClean="0">
                <a:solidFill>
                  <a:srgbClr val="E67819"/>
                </a:solidFill>
                <a:latin typeface="微软雅黑" panose="020B0503020204020204" charset="-122"/>
                <a:ea typeface="微软雅黑" panose="020B0503020204020204" charset="-122"/>
              </a:rPr>
              <a:t>（</a:t>
            </a:r>
            <a:r>
              <a:rPr lang="en-US" altLang="zh-CN" b="0" dirty="0" smtClean="0">
                <a:solidFill>
                  <a:srgbClr val="E67819"/>
                </a:solidFill>
                <a:latin typeface="Impact" panose="020B0806030902050204" pitchFamily="34" charset="0"/>
                <a:ea typeface="微软雅黑" panose="020B0503020204020204" charset="-122"/>
              </a:rPr>
              <a:t>Competency Model</a:t>
            </a:r>
            <a:r>
              <a:rPr lang="zh-CN" altLang="en-US" b="1" dirty="0" smtClean="0">
                <a:solidFill>
                  <a:srgbClr val="E67819"/>
                </a:solidFill>
                <a:latin typeface="微软雅黑" panose="020B0503020204020204" charset="-122"/>
                <a:ea typeface="微软雅黑" panose="020B0503020204020204" charset="-122"/>
              </a:rPr>
              <a:t>）</a:t>
            </a:r>
            <a:endParaRPr lang="zh-CN" altLang="en-US" b="1" dirty="0">
              <a:solidFill>
                <a:srgbClr val="E67819"/>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两栏内容">
    <p:bg>
      <p:bgPr>
        <a:gradFill>
          <a:gsLst>
            <a:gs pos="0">
              <a:srgbClr val="F3F3F3"/>
            </a:gs>
            <a:gs pos="74000">
              <a:srgbClr val="F7F7F7"/>
            </a:gs>
            <a:gs pos="83000">
              <a:srgbClr val="F8F8F8"/>
            </a:gs>
            <a:gs pos="100000">
              <a:srgbClr val="F6F6F6"/>
            </a:gs>
          </a:gsLst>
          <a:lin ang="5400000" scaled="1"/>
        </a:gradFill>
        <a:effectLst/>
      </p:bgPr>
    </p:bg>
    <p:spTree>
      <p:nvGrpSpPr>
        <p:cNvPr id="1" name=""/>
        <p:cNvGrpSpPr/>
        <p:nvPr/>
      </p:nvGrpSpPr>
      <p:grpSpPr>
        <a:xfrm>
          <a:off x="0" y="0"/>
          <a:ext cx="0" cy="0"/>
          <a:chOff x="0" y="0"/>
          <a:chExt cx="0" cy="0"/>
        </a:xfrm>
      </p:grpSpPr>
      <p:sp>
        <p:nvSpPr>
          <p:cNvPr id="2" name="矩形 1"/>
          <p:cNvSpPr/>
          <p:nvPr userDrawn="1"/>
        </p:nvSpPr>
        <p:spPr>
          <a:xfrm>
            <a:off x="480963" y="2014209"/>
            <a:ext cx="108000" cy="396000"/>
          </a:xfrm>
          <a:prstGeom prst="rect">
            <a:avLst/>
          </a:prstGeom>
          <a:solidFill>
            <a:srgbClr val="E678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userDrawn="1"/>
        </p:nvSpPr>
        <p:spPr>
          <a:xfrm>
            <a:off x="612321" y="2003530"/>
            <a:ext cx="3466369" cy="417358"/>
          </a:xfrm>
          <a:prstGeom prst="rect">
            <a:avLst/>
          </a:prstGeom>
          <a:noFill/>
        </p:spPr>
        <p:txBody>
          <a:bodyPr wrap="square" rtlCol="0">
            <a:spAutoFit/>
          </a:bodyPr>
          <a:lstStyle/>
          <a:p>
            <a:pPr>
              <a:lnSpc>
                <a:spcPct val="130000"/>
              </a:lnSpc>
            </a:pPr>
            <a:r>
              <a:rPr lang="en-US" altLang="zh-CN" dirty="0">
                <a:solidFill>
                  <a:srgbClr val="5F5E5C"/>
                </a:solidFill>
                <a:latin typeface="微软雅黑" panose="020B0503020204020204" charset="-122"/>
                <a:ea typeface="微软雅黑" panose="020B0503020204020204" charset="-122"/>
              </a:rPr>
              <a:t>2</a:t>
            </a:r>
            <a:r>
              <a:rPr lang="zh-CN" altLang="en-US" dirty="0">
                <a:solidFill>
                  <a:srgbClr val="5F5E5C"/>
                </a:solidFill>
                <a:latin typeface="微软雅黑" panose="020B0503020204020204" charset="-122"/>
                <a:ea typeface="微软雅黑" panose="020B0503020204020204" charset="-122"/>
              </a:rPr>
              <a:t>）选择什么类型的人</a:t>
            </a:r>
            <a:endParaRPr lang="zh-CN" altLang="en-US" dirty="0">
              <a:solidFill>
                <a:srgbClr val="5F5E5C"/>
              </a:solidFill>
              <a:latin typeface="微软雅黑" panose="020B0503020204020204" charset="-122"/>
              <a:ea typeface="微软雅黑" panose="020B0503020204020204" charset="-122"/>
            </a:endParaRPr>
          </a:p>
        </p:txBody>
      </p:sp>
      <p:sp>
        <p:nvSpPr>
          <p:cNvPr id="4" name="TextBox 4"/>
          <p:cNvSpPr txBox="1"/>
          <p:nvPr userDrawn="1"/>
        </p:nvSpPr>
        <p:spPr>
          <a:xfrm>
            <a:off x="10130035" y="476672"/>
            <a:ext cx="1625120" cy="1169551"/>
          </a:xfrm>
          <a:prstGeom prst="rect">
            <a:avLst/>
          </a:prstGeom>
          <a:noFill/>
        </p:spPr>
        <p:txBody>
          <a:bodyPr wrap="square">
            <a:spAutoFit/>
          </a:bodyPr>
          <a:lstStyle/>
          <a:p>
            <a:pPr algn="l">
              <a:spcBef>
                <a:spcPts val="400"/>
              </a:spcBef>
              <a:defRPr/>
            </a:pPr>
            <a:r>
              <a:rPr lang="zh-CN" altLang="en-US" sz="1600" b="0" dirty="0" smtClean="0">
                <a:solidFill>
                  <a:schemeClr val="bg1"/>
                </a:solidFill>
                <a:latin typeface="微软雅黑" panose="020B0503020204020204" charset="-122"/>
                <a:ea typeface="微软雅黑" panose="020B0503020204020204" charset="-122"/>
              </a:rPr>
              <a:t>第三章  </a:t>
            </a:r>
            <a:endParaRPr lang="en-US" altLang="zh-CN" sz="1600" b="0" dirty="0" smtClean="0">
              <a:solidFill>
                <a:schemeClr val="bg1"/>
              </a:solidFill>
              <a:latin typeface="微软雅黑" panose="020B0503020204020204" charset="-122"/>
              <a:ea typeface="微软雅黑" panose="020B0503020204020204" charset="-122"/>
            </a:endParaRPr>
          </a:p>
          <a:p>
            <a:pPr algn="l">
              <a:spcBef>
                <a:spcPts val="0"/>
              </a:spcBef>
              <a:defRPr/>
            </a:pPr>
            <a:r>
              <a:rPr lang="zh-CN" altLang="en-US" sz="2700" b="1" dirty="0" smtClean="0">
                <a:solidFill>
                  <a:schemeClr val="bg1"/>
                </a:solidFill>
                <a:latin typeface="微软雅黑" panose="020B0503020204020204" charset="-122"/>
                <a:ea typeface="微软雅黑" panose="020B0503020204020204" charset="-122"/>
              </a:rPr>
              <a:t>素质模型</a:t>
            </a:r>
            <a:endParaRPr lang="en-US" altLang="zh-CN" sz="2700" b="1" dirty="0" smtClean="0">
              <a:solidFill>
                <a:schemeClr val="bg1"/>
              </a:solidFill>
              <a:latin typeface="微软雅黑" panose="020B0503020204020204" charset="-122"/>
              <a:ea typeface="微软雅黑" panose="020B0503020204020204" charset="-122"/>
            </a:endParaRPr>
          </a:p>
          <a:p>
            <a:pPr algn="l">
              <a:spcBef>
                <a:spcPts val="0"/>
              </a:spcBef>
              <a:defRPr/>
            </a:pPr>
            <a:r>
              <a:rPr lang="zh-CN" altLang="en-US" sz="2700" b="1" dirty="0" smtClean="0">
                <a:solidFill>
                  <a:schemeClr val="bg1"/>
                </a:solidFill>
                <a:latin typeface="微软雅黑" panose="020B0503020204020204" charset="-122"/>
                <a:ea typeface="微软雅黑" panose="020B0503020204020204" charset="-122"/>
              </a:rPr>
              <a:t>面试问题</a:t>
            </a:r>
            <a:endParaRPr lang="zh-CN" altLang="en-US" sz="2700" b="1" dirty="0" smtClean="0">
              <a:solidFill>
                <a:schemeClr val="bg1"/>
              </a:solidFill>
              <a:latin typeface="微软雅黑" panose="020B0503020204020204" charset="-122"/>
              <a:ea typeface="微软雅黑" panose="020B0503020204020204" charset="-122"/>
            </a:endParaRPr>
          </a:p>
        </p:txBody>
      </p:sp>
      <p:sp>
        <p:nvSpPr>
          <p:cNvPr id="5" name="TextBox 8"/>
          <p:cNvSpPr txBox="1"/>
          <p:nvPr userDrawn="1"/>
        </p:nvSpPr>
        <p:spPr>
          <a:xfrm>
            <a:off x="336947" y="476672"/>
            <a:ext cx="4968552" cy="461665"/>
          </a:xfrm>
          <a:prstGeom prst="rect">
            <a:avLst/>
          </a:prstGeom>
          <a:noFill/>
        </p:spPr>
        <p:txBody>
          <a:bodyPr wrap="square" rtlCol="0">
            <a:spAutoFit/>
          </a:bodyPr>
          <a:lstStyle/>
          <a:p>
            <a:r>
              <a:rPr lang="zh-CN" altLang="en-US" sz="2400" b="1" dirty="0" smtClean="0">
                <a:solidFill>
                  <a:srgbClr val="5F5E5C"/>
                </a:solidFill>
                <a:latin typeface="Impact" panose="020B0806030902050204" pitchFamily="34" charset="0"/>
                <a:ea typeface="微软雅黑" panose="020B0503020204020204" charset="-122"/>
              </a:rPr>
              <a:t>第一节   </a:t>
            </a:r>
            <a:r>
              <a:rPr lang="zh-CN" altLang="en-US" sz="2400" b="1" dirty="0" smtClean="0">
                <a:solidFill>
                  <a:srgbClr val="5F5E5C"/>
                </a:solidFill>
                <a:latin typeface="微软雅黑" panose="020B0503020204020204" charset="-122"/>
                <a:ea typeface="微软雅黑" panose="020B0503020204020204" charset="-122"/>
              </a:rPr>
              <a:t>素质模型</a:t>
            </a:r>
            <a:endParaRPr lang="zh-CN" altLang="en-US" sz="2400" b="1" dirty="0">
              <a:solidFill>
                <a:srgbClr val="5F5E5C"/>
              </a:solidFill>
              <a:latin typeface="微软雅黑" panose="020B0503020204020204" charset="-122"/>
              <a:ea typeface="微软雅黑" panose="020B0503020204020204" charset="-122"/>
            </a:endParaRPr>
          </a:p>
        </p:txBody>
      </p:sp>
      <p:sp>
        <p:nvSpPr>
          <p:cNvPr id="6" name="文本框 5"/>
          <p:cNvSpPr txBox="1"/>
          <p:nvPr userDrawn="1"/>
        </p:nvSpPr>
        <p:spPr>
          <a:xfrm>
            <a:off x="336947" y="971625"/>
            <a:ext cx="6120680" cy="452432"/>
          </a:xfrm>
          <a:prstGeom prst="rect">
            <a:avLst/>
          </a:prstGeom>
          <a:noFill/>
        </p:spPr>
        <p:txBody>
          <a:bodyPr wrap="square" rtlCol="0">
            <a:spAutoFit/>
          </a:bodyPr>
          <a:lstStyle/>
          <a:p>
            <a:pPr>
              <a:lnSpc>
                <a:spcPct val="130000"/>
              </a:lnSpc>
            </a:pPr>
            <a:r>
              <a:rPr lang="en-US" altLang="zh-CN" b="1" dirty="0" smtClean="0">
                <a:solidFill>
                  <a:srgbClr val="5F5E5C"/>
                </a:solidFill>
                <a:latin typeface="微软雅黑" panose="020B0503020204020204" charset="-122"/>
                <a:ea typeface="微软雅黑" panose="020B0503020204020204" charset="-122"/>
              </a:rPr>
              <a:t>3.1.3 </a:t>
            </a:r>
            <a:r>
              <a:rPr lang="zh-CN" altLang="en-US" b="1" dirty="0" smtClean="0">
                <a:solidFill>
                  <a:srgbClr val="5F5E5C"/>
                </a:solidFill>
                <a:latin typeface="微软雅黑" panose="020B0503020204020204" charset="-122"/>
                <a:ea typeface="微软雅黑" panose="020B0503020204020204" charset="-122"/>
              </a:rPr>
              <a:t>胜任素质模型</a:t>
            </a:r>
            <a:r>
              <a:rPr lang="zh-CN" altLang="en-US" b="1" dirty="0" smtClean="0">
                <a:solidFill>
                  <a:srgbClr val="E67819"/>
                </a:solidFill>
                <a:latin typeface="微软雅黑" panose="020B0503020204020204" charset="-122"/>
                <a:ea typeface="微软雅黑" panose="020B0503020204020204" charset="-122"/>
              </a:rPr>
              <a:t>（</a:t>
            </a:r>
            <a:r>
              <a:rPr lang="en-US" altLang="zh-CN" b="0" dirty="0" smtClean="0">
                <a:solidFill>
                  <a:srgbClr val="E67819"/>
                </a:solidFill>
                <a:latin typeface="Impact" panose="020B0806030902050204" pitchFamily="34" charset="0"/>
                <a:ea typeface="微软雅黑" panose="020B0503020204020204" charset="-122"/>
              </a:rPr>
              <a:t>Competency Model</a:t>
            </a:r>
            <a:r>
              <a:rPr lang="zh-CN" altLang="en-US" b="1" dirty="0" smtClean="0">
                <a:solidFill>
                  <a:srgbClr val="E67819"/>
                </a:solidFill>
                <a:latin typeface="微软雅黑" panose="020B0503020204020204" charset="-122"/>
                <a:ea typeface="微软雅黑" panose="020B0503020204020204" charset="-122"/>
              </a:rPr>
              <a:t>）</a:t>
            </a:r>
            <a:endParaRPr lang="zh-CN" altLang="en-US" b="1" dirty="0">
              <a:solidFill>
                <a:srgbClr val="E67819"/>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两栏内容">
    <p:bg>
      <p:bgPr>
        <a:gradFill>
          <a:gsLst>
            <a:gs pos="0">
              <a:srgbClr val="F3F3F3"/>
            </a:gs>
            <a:gs pos="74000">
              <a:srgbClr val="F7F7F7"/>
            </a:gs>
            <a:gs pos="83000">
              <a:srgbClr val="F8F8F8"/>
            </a:gs>
            <a:gs pos="100000">
              <a:srgbClr val="F6F6F6"/>
            </a:gs>
          </a:gsLst>
          <a:lin ang="5400000" scaled="1"/>
        </a:gradFill>
        <a:effectLst/>
      </p:bgPr>
    </p:bg>
    <p:spTree>
      <p:nvGrpSpPr>
        <p:cNvPr id="1" name=""/>
        <p:cNvGrpSpPr/>
        <p:nvPr/>
      </p:nvGrpSpPr>
      <p:grpSpPr>
        <a:xfrm>
          <a:off x="0" y="0"/>
          <a:ext cx="0" cy="0"/>
          <a:chOff x="0" y="0"/>
          <a:chExt cx="0" cy="0"/>
        </a:xfrm>
      </p:grpSpPr>
      <p:sp>
        <p:nvSpPr>
          <p:cNvPr id="2" name="TextBox 4"/>
          <p:cNvSpPr txBox="1"/>
          <p:nvPr userDrawn="1"/>
        </p:nvSpPr>
        <p:spPr>
          <a:xfrm>
            <a:off x="10130035" y="476672"/>
            <a:ext cx="1625120" cy="1169551"/>
          </a:xfrm>
          <a:prstGeom prst="rect">
            <a:avLst/>
          </a:prstGeom>
          <a:noFill/>
        </p:spPr>
        <p:txBody>
          <a:bodyPr wrap="square">
            <a:spAutoFit/>
          </a:bodyPr>
          <a:lstStyle/>
          <a:p>
            <a:pPr algn="l">
              <a:spcBef>
                <a:spcPts val="400"/>
              </a:spcBef>
              <a:defRPr/>
            </a:pPr>
            <a:r>
              <a:rPr lang="zh-CN" altLang="en-US" sz="1600" b="0" dirty="0" smtClean="0">
                <a:solidFill>
                  <a:schemeClr val="bg1"/>
                </a:solidFill>
                <a:latin typeface="微软雅黑" panose="020B0503020204020204" charset="-122"/>
                <a:ea typeface="微软雅黑" panose="020B0503020204020204" charset="-122"/>
              </a:rPr>
              <a:t>第三章  </a:t>
            </a:r>
            <a:endParaRPr lang="en-US" altLang="zh-CN" sz="1600" b="0" dirty="0" smtClean="0">
              <a:solidFill>
                <a:schemeClr val="bg1"/>
              </a:solidFill>
              <a:latin typeface="微软雅黑" panose="020B0503020204020204" charset="-122"/>
              <a:ea typeface="微软雅黑" panose="020B0503020204020204" charset="-122"/>
            </a:endParaRPr>
          </a:p>
          <a:p>
            <a:pPr algn="l">
              <a:spcBef>
                <a:spcPts val="0"/>
              </a:spcBef>
              <a:defRPr/>
            </a:pPr>
            <a:r>
              <a:rPr lang="zh-CN" altLang="en-US" sz="2700" b="1" dirty="0" smtClean="0">
                <a:solidFill>
                  <a:schemeClr val="bg1"/>
                </a:solidFill>
                <a:latin typeface="微软雅黑" panose="020B0503020204020204" charset="-122"/>
                <a:ea typeface="微软雅黑" panose="020B0503020204020204" charset="-122"/>
              </a:rPr>
              <a:t>素质模型</a:t>
            </a:r>
            <a:endParaRPr lang="en-US" altLang="zh-CN" sz="2700" b="1" dirty="0" smtClean="0">
              <a:solidFill>
                <a:schemeClr val="bg1"/>
              </a:solidFill>
              <a:latin typeface="微软雅黑" panose="020B0503020204020204" charset="-122"/>
              <a:ea typeface="微软雅黑" panose="020B0503020204020204" charset="-122"/>
            </a:endParaRPr>
          </a:p>
          <a:p>
            <a:pPr algn="l">
              <a:spcBef>
                <a:spcPts val="0"/>
              </a:spcBef>
              <a:defRPr/>
            </a:pPr>
            <a:r>
              <a:rPr lang="zh-CN" altLang="en-US" sz="2700" b="1" dirty="0" smtClean="0">
                <a:solidFill>
                  <a:schemeClr val="bg1"/>
                </a:solidFill>
                <a:latin typeface="微软雅黑" panose="020B0503020204020204" charset="-122"/>
                <a:ea typeface="微软雅黑" panose="020B0503020204020204" charset="-122"/>
              </a:rPr>
              <a:t>面试问题</a:t>
            </a:r>
            <a:endParaRPr lang="zh-CN" altLang="en-US" sz="2700" b="1" dirty="0" smtClean="0">
              <a:solidFill>
                <a:schemeClr val="bg1"/>
              </a:solidFill>
              <a:latin typeface="微软雅黑" panose="020B0503020204020204" charset="-122"/>
              <a:ea typeface="微软雅黑" panose="020B0503020204020204" charset="-122"/>
            </a:endParaRPr>
          </a:p>
        </p:txBody>
      </p:sp>
      <p:sp>
        <p:nvSpPr>
          <p:cNvPr id="3" name="TextBox 8"/>
          <p:cNvSpPr txBox="1"/>
          <p:nvPr userDrawn="1"/>
        </p:nvSpPr>
        <p:spPr>
          <a:xfrm>
            <a:off x="336947" y="476672"/>
            <a:ext cx="4968552" cy="461665"/>
          </a:xfrm>
          <a:prstGeom prst="rect">
            <a:avLst/>
          </a:prstGeom>
          <a:noFill/>
        </p:spPr>
        <p:txBody>
          <a:bodyPr wrap="square" rtlCol="0">
            <a:spAutoFit/>
          </a:bodyPr>
          <a:lstStyle/>
          <a:p>
            <a:r>
              <a:rPr lang="zh-CN" altLang="en-US" sz="2400" b="1" dirty="0" smtClean="0">
                <a:solidFill>
                  <a:srgbClr val="5F5E5C"/>
                </a:solidFill>
                <a:latin typeface="Impact" panose="020B0806030902050204" pitchFamily="34" charset="0"/>
                <a:ea typeface="微软雅黑" panose="020B0503020204020204" charset="-122"/>
              </a:rPr>
              <a:t>第二节   </a:t>
            </a:r>
            <a:r>
              <a:rPr lang="zh-CN" altLang="en-US" sz="2400" b="1" dirty="0" smtClean="0">
                <a:solidFill>
                  <a:srgbClr val="5F5E5C"/>
                </a:solidFill>
                <a:latin typeface="微软雅黑" panose="020B0503020204020204" charset="-122"/>
                <a:ea typeface="微软雅黑" panose="020B0503020204020204" charset="-122"/>
              </a:rPr>
              <a:t>面试问题</a:t>
            </a:r>
            <a:endParaRPr lang="zh-CN" altLang="en-US" sz="2400" b="1" dirty="0">
              <a:solidFill>
                <a:srgbClr val="5F5E5C"/>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两栏内容">
    <p:bg>
      <p:bgPr>
        <a:gradFill>
          <a:gsLst>
            <a:gs pos="0">
              <a:srgbClr val="F3F3F3"/>
            </a:gs>
            <a:gs pos="74000">
              <a:srgbClr val="F7F7F7"/>
            </a:gs>
            <a:gs pos="83000">
              <a:srgbClr val="F8F8F8"/>
            </a:gs>
            <a:gs pos="100000">
              <a:srgbClr val="F6F6F6"/>
            </a:gs>
          </a:gsLst>
          <a:lin ang="5400000" scaled="1"/>
        </a:gradFill>
        <a:effectLst/>
      </p:bgPr>
    </p:bg>
    <p:spTree>
      <p:nvGrpSpPr>
        <p:cNvPr id="1" name=""/>
        <p:cNvGrpSpPr/>
        <p:nvPr/>
      </p:nvGrpSpPr>
      <p:grpSpPr>
        <a:xfrm>
          <a:off x="0" y="0"/>
          <a:ext cx="0" cy="0"/>
          <a:chOff x="0" y="0"/>
          <a:chExt cx="0" cy="0"/>
        </a:xfrm>
      </p:grpSpPr>
      <p:sp>
        <p:nvSpPr>
          <p:cNvPr id="2" name="TextBox 4"/>
          <p:cNvSpPr txBox="1"/>
          <p:nvPr userDrawn="1"/>
        </p:nvSpPr>
        <p:spPr>
          <a:xfrm>
            <a:off x="10130035" y="476672"/>
            <a:ext cx="1625120" cy="1169551"/>
          </a:xfrm>
          <a:prstGeom prst="rect">
            <a:avLst/>
          </a:prstGeom>
          <a:noFill/>
        </p:spPr>
        <p:txBody>
          <a:bodyPr wrap="square">
            <a:spAutoFit/>
          </a:bodyPr>
          <a:lstStyle/>
          <a:p>
            <a:pPr algn="l">
              <a:spcBef>
                <a:spcPts val="400"/>
              </a:spcBef>
              <a:defRPr/>
            </a:pPr>
            <a:r>
              <a:rPr lang="zh-CN" altLang="en-US" sz="1600" b="0" dirty="0" smtClean="0">
                <a:solidFill>
                  <a:schemeClr val="bg1"/>
                </a:solidFill>
                <a:latin typeface="微软雅黑" panose="020B0503020204020204" charset="-122"/>
                <a:ea typeface="微软雅黑" panose="020B0503020204020204" charset="-122"/>
              </a:rPr>
              <a:t>第三章  </a:t>
            </a:r>
            <a:endParaRPr lang="en-US" altLang="zh-CN" sz="1600" b="0" dirty="0" smtClean="0">
              <a:solidFill>
                <a:schemeClr val="bg1"/>
              </a:solidFill>
              <a:latin typeface="微软雅黑" panose="020B0503020204020204" charset="-122"/>
              <a:ea typeface="微软雅黑" panose="020B0503020204020204" charset="-122"/>
            </a:endParaRPr>
          </a:p>
          <a:p>
            <a:pPr algn="l">
              <a:spcBef>
                <a:spcPts val="0"/>
              </a:spcBef>
              <a:defRPr/>
            </a:pPr>
            <a:r>
              <a:rPr lang="zh-CN" altLang="en-US" sz="2700" b="1" dirty="0" smtClean="0">
                <a:solidFill>
                  <a:schemeClr val="bg1"/>
                </a:solidFill>
                <a:latin typeface="微软雅黑" panose="020B0503020204020204" charset="-122"/>
                <a:ea typeface="微软雅黑" panose="020B0503020204020204" charset="-122"/>
              </a:rPr>
              <a:t>素质模型</a:t>
            </a:r>
            <a:endParaRPr lang="en-US" altLang="zh-CN" sz="2700" b="1" dirty="0" smtClean="0">
              <a:solidFill>
                <a:schemeClr val="bg1"/>
              </a:solidFill>
              <a:latin typeface="微软雅黑" panose="020B0503020204020204" charset="-122"/>
              <a:ea typeface="微软雅黑" panose="020B0503020204020204" charset="-122"/>
            </a:endParaRPr>
          </a:p>
          <a:p>
            <a:pPr algn="l">
              <a:spcBef>
                <a:spcPts val="0"/>
              </a:spcBef>
              <a:defRPr/>
            </a:pPr>
            <a:r>
              <a:rPr lang="zh-CN" altLang="en-US" sz="2700" b="1" dirty="0" smtClean="0">
                <a:solidFill>
                  <a:schemeClr val="bg1"/>
                </a:solidFill>
                <a:latin typeface="微软雅黑" panose="020B0503020204020204" charset="-122"/>
                <a:ea typeface="微软雅黑" panose="020B0503020204020204" charset="-122"/>
              </a:rPr>
              <a:t>面试问题</a:t>
            </a:r>
            <a:endParaRPr lang="zh-CN" altLang="en-US" sz="2700" b="1" dirty="0" smtClean="0">
              <a:solidFill>
                <a:schemeClr val="bg1"/>
              </a:solidFill>
              <a:latin typeface="微软雅黑" panose="020B0503020204020204" charset="-122"/>
              <a:ea typeface="微软雅黑" panose="020B0503020204020204" charset="-122"/>
            </a:endParaRPr>
          </a:p>
        </p:txBody>
      </p:sp>
      <p:sp>
        <p:nvSpPr>
          <p:cNvPr id="3" name="TextBox 8"/>
          <p:cNvSpPr txBox="1"/>
          <p:nvPr userDrawn="1"/>
        </p:nvSpPr>
        <p:spPr>
          <a:xfrm>
            <a:off x="336947" y="476672"/>
            <a:ext cx="4968552" cy="461665"/>
          </a:xfrm>
          <a:prstGeom prst="rect">
            <a:avLst/>
          </a:prstGeom>
          <a:noFill/>
        </p:spPr>
        <p:txBody>
          <a:bodyPr wrap="square" rtlCol="0">
            <a:spAutoFit/>
          </a:bodyPr>
          <a:lstStyle/>
          <a:p>
            <a:r>
              <a:rPr lang="zh-CN" altLang="en-US" sz="2400" b="1" dirty="0" smtClean="0">
                <a:solidFill>
                  <a:srgbClr val="5F5E5C"/>
                </a:solidFill>
                <a:latin typeface="Impact" panose="020B0806030902050204" pitchFamily="34" charset="0"/>
                <a:ea typeface="微软雅黑" panose="020B0503020204020204" charset="-122"/>
              </a:rPr>
              <a:t>第二节   </a:t>
            </a:r>
            <a:r>
              <a:rPr lang="zh-CN" altLang="en-US" sz="2400" b="1" dirty="0" smtClean="0">
                <a:solidFill>
                  <a:srgbClr val="5F5E5C"/>
                </a:solidFill>
                <a:latin typeface="微软雅黑" panose="020B0503020204020204" charset="-122"/>
                <a:ea typeface="微软雅黑" panose="020B0503020204020204" charset="-122"/>
              </a:rPr>
              <a:t>面试问题</a:t>
            </a:r>
            <a:endParaRPr lang="zh-CN" altLang="en-US" sz="2400" b="1" dirty="0">
              <a:solidFill>
                <a:srgbClr val="5F5E5C"/>
              </a:solidFill>
              <a:latin typeface="微软雅黑" panose="020B0503020204020204" charset="-122"/>
              <a:ea typeface="微软雅黑" panose="020B0503020204020204" charset="-122"/>
            </a:endParaRPr>
          </a:p>
        </p:txBody>
      </p:sp>
      <p:sp>
        <p:nvSpPr>
          <p:cNvPr id="4" name="文本框 3"/>
          <p:cNvSpPr txBox="1"/>
          <p:nvPr userDrawn="1"/>
        </p:nvSpPr>
        <p:spPr>
          <a:xfrm>
            <a:off x="370325" y="899679"/>
            <a:ext cx="5256584" cy="435440"/>
          </a:xfrm>
          <a:prstGeom prst="rect">
            <a:avLst/>
          </a:prstGeom>
          <a:noFill/>
        </p:spPr>
        <p:txBody>
          <a:bodyPr wrap="square" rtlCol="0" anchor="ctr">
            <a:spAutoFit/>
          </a:bodyPr>
          <a:lstStyle/>
          <a:p>
            <a:pPr>
              <a:lnSpc>
                <a:spcPct val="130000"/>
              </a:lnSpc>
            </a:pPr>
            <a:r>
              <a:rPr lang="zh-CN" altLang="en-US" sz="1900" b="1" dirty="0" smtClean="0">
                <a:solidFill>
                  <a:srgbClr val="E67819"/>
                </a:solidFill>
                <a:latin typeface="微软雅黑" panose="020B0503020204020204" charset="-122"/>
                <a:ea typeface="微软雅黑" panose="020B0503020204020204" charset="-122"/>
              </a:rPr>
              <a:t>面试经典六问</a:t>
            </a:r>
            <a:endParaRPr lang="zh-CN" altLang="en-US" sz="1900" b="1" dirty="0">
              <a:solidFill>
                <a:srgbClr val="E67819"/>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9_两栏内容">
    <p:bg>
      <p:bgPr>
        <a:gradFill>
          <a:gsLst>
            <a:gs pos="0">
              <a:srgbClr val="F3F3F3"/>
            </a:gs>
            <a:gs pos="74000">
              <a:srgbClr val="F7F7F7"/>
            </a:gs>
            <a:gs pos="83000">
              <a:srgbClr val="F8F8F8"/>
            </a:gs>
            <a:gs pos="100000">
              <a:srgbClr val="F6F6F6"/>
            </a:gs>
          </a:gsLst>
          <a:lin ang="5400000" scaled="1"/>
        </a:gradFill>
        <a:effectLst/>
      </p:bgPr>
    </p:bg>
    <p:spTree>
      <p:nvGrpSpPr>
        <p:cNvPr id="1" name=""/>
        <p:cNvGrpSpPr/>
        <p:nvPr/>
      </p:nvGrpSpPr>
      <p:grpSpPr>
        <a:xfrm>
          <a:off x="0" y="0"/>
          <a:ext cx="0" cy="0"/>
          <a:chOff x="0" y="0"/>
          <a:chExt cx="0" cy="0"/>
        </a:xfrm>
      </p:grpSpPr>
      <p:sp>
        <p:nvSpPr>
          <p:cNvPr id="2" name="TextBox 1"/>
          <p:cNvSpPr txBox="1"/>
          <p:nvPr userDrawn="1"/>
        </p:nvSpPr>
        <p:spPr>
          <a:xfrm>
            <a:off x="10130035" y="476672"/>
            <a:ext cx="1625120" cy="1169551"/>
          </a:xfrm>
          <a:prstGeom prst="rect">
            <a:avLst/>
          </a:prstGeom>
          <a:noFill/>
        </p:spPr>
        <p:txBody>
          <a:bodyPr wrap="square">
            <a:spAutoFit/>
          </a:bodyPr>
          <a:lstStyle/>
          <a:p>
            <a:pPr algn="l">
              <a:spcBef>
                <a:spcPts val="400"/>
              </a:spcBef>
              <a:defRPr/>
            </a:pPr>
            <a:r>
              <a:rPr lang="zh-CN" altLang="en-US" sz="1600" b="0" dirty="0" smtClean="0">
                <a:solidFill>
                  <a:schemeClr val="bg1"/>
                </a:solidFill>
                <a:latin typeface="微软雅黑" panose="020B0503020204020204" charset="-122"/>
                <a:ea typeface="微软雅黑" panose="020B0503020204020204" charset="-122"/>
              </a:rPr>
              <a:t>第四章  </a:t>
            </a:r>
            <a:endParaRPr lang="en-US" altLang="zh-CN" sz="1600" b="0" dirty="0" smtClean="0">
              <a:solidFill>
                <a:schemeClr val="bg1"/>
              </a:solidFill>
              <a:latin typeface="微软雅黑" panose="020B0503020204020204" charset="-122"/>
              <a:ea typeface="微软雅黑" panose="020B0503020204020204" charset="-122"/>
            </a:endParaRPr>
          </a:p>
          <a:p>
            <a:pPr algn="l">
              <a:spcBef>
                <a:spcPts val="0"/>
              </a:spcBef>
              <a:defRPr/>
            </a:pPr>
            <a:r>
              <a:rPr lang="zh-CN" altLang="en-US" sz="2700" b="1" dirty="0" smtClean="0">
                <a:solidFill>
                  <a:schemeClr val="bg1"/>
                </a:solidFill>
                <a:latin typeface="微软雅黑" panose="020B0503020204020204" charset="-122"/>
                <a:ea typeface="微软雅黑" panose="020B0503020204020204" charset="-122"/>
              </a:rPr>
              <a:t>面试的过程及技巧</a:t>
            </a:r>
            <a:endParaRPr lang="zh-CN" altLang="en-US" sz="2700" b="1" dirty="0" smtClean="0">
              <a:solidFill>
                <a:schemeClr val="bg1"/>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0_两栏内容">
    <p:bg>
      <p:bgPr>
        <a:gradFill>
          <a:gsLst>
            <a:gs pos="0">
              <a:srgbClr val="F3F3F3"/>
            </a:gs>
            <a:gs pos="74000">
              <a:srgbClr val="F7F7F7"/>
            </a:gs>
            <a:gs pos="83000">
              <a:srgbClr val="F8F8F8"/>
            </a:gs>
            <a:gs pos="100000">
              <a:srgbClr val="F6F6F6"/>
            </a:gs>
          </a:gsLst>
          <a:lin ang="5400000" scaled="1"/>
        </a:gradFill>
        <a:effectLst/>
      </p:bgPr>
    </p:bg>
    <p:spTree>
      <p:nvGrpSpPr>
        <p:cNvPr id="1" name=""/>
        <p:cNvGrpSpPr/>
        <p:nvPr/>
      </p:nvGrpSpPr>
      <p:grpSpPr>
        <a:xfrm>
          <a:off x="0" y="0"/>
          <a:ext cx="0" cy="0"/>
          <a:chOff x="0" y="0"/>
          <a:chExt cx="0" cy="0"/>
        </a:xfrm>
      </p:grpSpPr>
      <p:sp>
        <p:nvSpPr>
          <p:cNvPr id="2" name="TextBox 1"/>
          <p:cNvSpPr txBox="1"/>
          <p:nvPr userDrawn="1"/>
        </p:nvSpPr>
        <p:spPr>
          <a:xfrm>
            <a:off x="10130035" y="476672"/>
            <a:ext cx="1625120" cy="1169551"/>
          </a:xfrm>
          <a:prstGeom prst="rect">
            <a:avLst/>
          </a:prstGeom>
          <a:noFill/>
        </p:spPr>
        <p:txBody>
          <a:bodyPr wrap="square">
            <a:spAutoFit/>
          </a:bodyPr>
          <a:lstStyle/>
          <a:p>
            <a:pPr algn="l">
              <a:spcBef>
                <a:spcPts val="400"/>
              </a:spcBef>
              <a:defRPr/>
            </a:pPr>
            <a:r>
              <a:rPr lang="zh-CN" altLang="en-US" sz="1600" b="0" dirty="0" smtClean="0">
                <a:solidFill>
                  <a:schemeClr val="bg1"/>
                </a:solidFill>
                <a:latin typeface="微软雅黑" panose="020B0503020204020204" charset="-122"/>
                <a:ea typeface="微软雅黑" panose="020B0503020204020204" charset="-122"/>
              </a:rPr>
              <a:t>第四章  </a:t>
            </a:r>
            <a:endParaRPr lang="en-US" altLang="zh-CN" sz="1600" b="0" dirty="0" smtClean="0">
              <a:solidFill>
                <a:schemeClr val="bg1"/>
              </a:solidFill>
              <a:latin typeface="微软雅黑" panose="020B0503020204020204" charset="-122"/>
              <a:ea typeface="微软雅黑" panose="020B0503020204020204" charset="-122"/>
            </a:endParaRPr>
          </a:p>
          <a:p>
            <a:pPr algn="l">
              <a:spcBef>
                <a:spcPts val="0"/>
              </a:spcBef>
              <a:defRPr/>
            </a:pPr>
            <a:r>
              <a:rPr lang="zh-CN" altLang="en-US" sz="2700" b="1" dirty="0" smtClean="0">
                <a:solidFill>
                  <a:schemeClr val="bg1"/>
                </a:solidFill>
                <a:latin typeface="微软雅黑" panose="020B0503020204020204" charset="-122"/>
                <a:ea typeface="微软雅黑" panose="020B0503020204020204" charset="-122"/>
              </a:rPr>
              <a:t>面试的过程及技巧</a:t>
            </a:r>
            <a:endParaRPr lang="zh-CN" altLang="en-US" sz="2700" b="1" dirty="0" smtClean="0">
              <a:solidFill>
                <a:schemeClr val="bg1"/>
              </a:solidFill>
              <a:latin typeface="微软雅黑" panose="020B0503020204020204" charset="-122"/>
              <a:ea typeface="微软雅黑" panose="020B0503020204020204" charset="-122"/>
            </a:endParaRPr>
          </a:p>
        </p:txBody>
      </p:sp>
      <p:sp>
        <p:nvSpPr>
          <p:cNvPr id="3" name="TextBox 8"/>
          <p:cNvSpPr txBox="1"/>
          <p:nvPr userDrawn="1"/>
        </p:nvSpPr>
        <p:spPr>
          <a:xfrm>
            <a:off x="336947" y="476672"/>
            <a:ext cx="4968552" cy="461665"/>
          </a:xfrm>
          <a:prstGeom prst="rect">
            <a:avLst/>
          </a:prstGeom>
          <a:noFill/>
        </p:spPr>
        <p:txBody>
          <a:bodyPr wrap="square" rtlCol="0">
            <a:spAutoFit/>
          </a:bodyPr>
          <a:lstStyle/>
          <a:p>
            <a:r>
              <a:rPr lang="zh-CN" altLang="en-US" sz="2400" b="1" dirty="0" smtClean="0">
                <a:solidFill>
                  <a:srgbClr val="5F5E5C"/>
                </a:solidFill>
                <a:latin typeface="Impact" panose="020B0806030902050204" pitchFamily="34" charset="0"/>
                <a:ea typeface="微软雅黑" panose="020B0503020204020204" charset="-122"/>
              </a:rPr>
              <a:t>第一节   </a:t>
            </a:r>
            <a:r>
              <a:rPr lang="zh-CN" altLang="en-US" sz="2400" b="1" dirty="0" smtClean="0">
                <a:solidFill>
                  <a:srgbClr val="5F5E5C"/>
                </a:solidFill>
                <a:latin typeface="微软雅黑" panose="020B0503020204020204" charset="-122"/>
                <a:ea typeface="微软雅黑" panose="020B0503020204020204" charset="-122"/>
              </a:rPr>
              <a:t>面试前</a:t>
            </a:r>
            <a:endParaRPr lang="zh-CN" altLang="en-US" sz="2400" b="1" dirty="0">
              <a:solidFill>
                <a:srgbClr val="5F5E5C"/>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1_两栏内容">
    <p:bg>
      <p:bgPr>
        <a:gradFill>
          <a:gsLst>
            <a:gs pos="0">
              <a:srgbClr val="F3F3F3"/>
            </a:gs>
            <a:gs pos="74000">
              <a:srgbClr val="F7F7F7"/>
            </a:gs>
            <a:gs pos="83000">
              <a:srgbClr val="F8F8F8"/>
            </a:gs>
            <a:gs pos="100000">
              <a:srgbClr val="F6F6F6"/>
            </a:gs>
          </a:gsLst>
          <a:lin ang="5400000" scaled="1"/>
        </a:gradFill>
        <a:effectLst/>
      </p:bgPr>
    </p:bg>
    <p:spTree>
      <p:nvGrpSpPr>
        <p:cNvPr id="1" name=""/>
        <p:cNvGrpSpPr/>
        <p:nvPr/>
      </p:nvGrpSpPr>
      <p:grpSpPr>
        <a:xfrm>
          <a:off x="0" y="0"/>
          <a:ext cx="0" cy="0"/>
          <a:chOff x="0" y="0"/>
          <a:chExt cx="0" cy="0"/>
        </a:xfrm>
      </p:grpSpPr>
      <p:sp>
        <p:nvSpPr>
          <p:cNvPr id="2" name="TextBox 1"/>
          <p:cNvSpPr txBox="1"/>
          <p:nvPr userDrawn="1"/>
        </p:nvSpPr>
        <p:spPr>
          <a:xfrm>
            <a:off x="10130035" y="476672"/>
            <a:ext cx="1625120" cy="1169551"/>
          </a:xfrm>
          <a:prstGeom prst="rect">
            <a:avLst/>
          </a:prstGeom>
          <a:noFill/>
        </p:spPr>
        <p:txBody>
          <a:bodyPr wrap="square">
            <a:spAutoFit/>
          </a:bodyPr>
          <a:lstStyle/>
          <a:p>
            <a:pPr algn="l">
              <a:spcBef>
                <a:spcPts val="400"/>
              </a:spcBef>
              <a:defRPr/>
            </a:pPr>
            <a:r>
              <a:rPr lang="zh-CN" altLang="en-US" sz="1600" b="0" dirty="0" smtClean="0">
                <a:solidFill>
                  <a:schemeClr val="bg1"/>
                </a:solidFill>
                <a:latin typeface="微软雅黑" panose="020B0503020204020204" charset="-122"/>
                <a:ea typeface="微软雅黑" panose="020B0503020204020204" charset="-122"/>
              </a:rPr>
              <a:t>第四章  </a:t>
            </a:r>
            <a:endParaRPr lang="en-US" altLang="zh-CN" sz="1600" b="0" dirty="0" smtClean="0">
              <a:solidFill>
                <a:schemeClr val="bg1"/>
              </a:solidFill>
              <a:latin typeface="微软雅黑" panose="020B0503020204020204" charset="-122"/>
              <a:ea typeface="微软雅黑" panose="020B0503020204020204" charset="-122"/>
            </a:endParaRPr>
          </a:p>
          <a:p>
            <a:pPr algn="l">
              <a:spcBef>
                <a:spcPts val="0"/>
              </a:spcBef>
              <a:defRPr/>
            </a:pPr>
            <a:r>
              <a:rPr lang="zh-CN" altLang="en-US" sz="2700" b="1" dirty="0" smtClean="0">
                <a:solidFill>
                  <a:schemeClr val="bg1"/>
                </a:solidFill>
                <a:latin typeface="微软雅黑" panose="020B0503020204020204" charset="-122"/>
                <a:ea typeface="微软雅黑" panose="020B0503020204020204" charset="-122"/>
              </a:rPr>
              <a:t>面试的过程及技巧</a:t>
            </a:r>
            <a:endParaRPr lang="zh-CN" altLang="en-US" sz="2700" b="1" dirty="0" smtClean="0">
              <a:solidFill>
                <a:schemeClr val="bg1"/>
              </a:solidFill>
              <a:latin typeface="微软雅黑" panose="020B0503020204020204" charset="-122"/>
              <a:ea typeface="微软雅黑" panose="020B0503020204020204" charset="-122"/>
            </a:endParaRPr>
          </a:p>
        </p:txBody>
      </p:sp>
      <p:sp>
        <p:nvSpPr>
          <p:cNvPr id="3" name="TextBox 8"/>
          <p:cNvSpPr txBox="1"/>
          <p:nvPr userDrawn="1"/>
        </p:nvSpPr>
        <p:spPr>
          <a:xfrm>
            <a:off x="336947" y="476672"/>
            <a:ext cx="4968552" cy="461665"/>
          </a:xfrm>
          <a:prstGeom prst="rect">
            <a:avLst/>
          </a:prstGeom>
          <a:noFill/>
        </p:spPr>
        <p:txBody>
          <a:bodyPr wrap="square" rtlCol="0">
            <a:spAutoFit/>
          </a:bodyPr>
          <a:lstStyle/>
          <a:p>
            <a:r>
              <a:rPr lang="zh-CN" altLang="en-US" sz="2400" b="1" dirty="0" smtClean="0">
                <a:solidFill>
                  <a:srgbClr val="5F5E5C"/>
                </a:solidFill>
                <a:latin typeface="Impact" panose="020B0806030902050204" pitchFamily="34" charset="0"/>
                <a:ea typeface="微软雅黑" panose="020B0503020204020204" charset="-122"/>
              </a:rPr>
              <a:t>第二节   </a:t>
            </a:r>
            <a:r>
              <a:rPr lang="zh-CN" altLang="en-US" sz="2400" b="1" dirty="0" smtClean="0">
                <a:solidFill>
                  <a:srgbClr val="5F5E5C"/>
                </a:solidFill>
                <a:latin typeface="微软雅黑" panose="020B0503020204020204" charset="-122"/>
                <a:ea typeface="微软雅黑" panose="020B0503020204020204" charset="-122"/>
              </a:rPr>
              <a:t>面试中</a:t>
            </a:r>
            <a:endParaRPr lang="zh-CN" altLang="en-US" sz="2400" b="1" dirty="0">
              <a:solidFill>
                <a:srgbClr val="5F5E5C"/>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3_两栏内容">
    <p:bg>
      <p:bgPr>
        <a:gradFill>
          <a:gsLst>
            <a:gs pos="0">
              <a:srgbClr val="F3F3F3"/>
            </a:gs>
            <a:gs pos="74000">
              <a:srgbClr val="F7F7F7"/>
            </a:gs>
            <a:gs pos="83000">
              <a:srgbClr val="F8F8F8"/>
            </a:gs>
            <a:gs pos="100000">
              <a:srgbClr val="F6F6F6"/>
            </a:gs>
          </a:gsLst>
          <a:lin ang="5400000" scaled="1"/>
        </a:gradFill>
        <a:effectLst/>
      </p:bgPr>
    </p:bg>
    <p:spTree>
      <p:nvGrpSpPr>
        <p:cNvPr id="1" name=""/>
        <p:cNvGrpSpPr/>
        <p:nvPr/>
      </p:nvGrpSpPr>
      <p:grpSpPr>
        <a:xfrm>
          <a:off x="0" y="0"/>
          <a:ext cx="0" cy="0"/>
          <a:chOff x="0" y="0"/>
          <a:chExt cx="0" cy="0"/>
        </a:xfrm>
      </p:grpSpPr>
      <p:sp>
        <p:nvSpPr>
          <p:cNvPr id="2" name="TextBox 1"/>
          <p:cNvSpPr txBox="1"/>
          <p:nvPr userDrawn="1"/>
        </p:nvSpPr>
        <p:spPr>
          <a:xfrm>
            <a:off x="10130035" y="476672"/>
            <a:ext cx="1625120" cy="1169551"/>
          </a:xfrm>
          <a:prstGeom prst="rect">
            <a:avLst/>
          </a:prstGeom>
          <a:noFill/>
        </p:spPr>
        <p:txBody>
          <a:bodyPr wrap="square">
            <a:spAutoFit/>
          </a:bodyPr>
          <a:lstStyle/>
          <a:p>
            <a:pPr algn="l">
              <a:spcBef>
                <a:spcPts val="400"/>
              </a:spcBef>
              <a:defRPr/>
            </a:pPr>
            <a:r>
              <a:rPr lang="zh-CN" altLang="en-US" sz="1600" b="0" dirty="0" smtClean="0">
                <a:solidFill>
                  <a:schemeClr val="bg1"/>
                </a:solidFill>
                <a:latin typeface="微软雅黑" panose="020B0503020204020204" charset="-122"/>
                <a:ea typeface="微软雅黑" panose="020B0503020204020204" charset="-122"/>
              </a:rPr>
              <a:t>第四章  </a:t>
            </a:r>
            <a:endParaRPr lang="en-US" altLang="zh-CN" sz="1600" b="0" dirty="0" smtClean="0">
              <a:solidFill>
                <a:schemeClr val="bg1"/>
              </a:solidFill>
              <a:latin typeface="微软雅黑" panose="020B0503020204020204" charset="-122"/>
              <a:ea typeface="微软雅黑" panose="020B0503020204020204" charset="-122"/>
            </a:endParaRPr>
          </a:p>
          <a:p>
            <a:pPr algn="l">
              <a:spcBef>
                <a:spcPts val="0"/>
              </a:spcBef>
              <a:defRPr/>
            </a:pPr>
            <a:r>
              <a:rPr lang="zh-CN" altLang="en-US" sz="2700" b="1" dirty="0" smtClean="0">
                <a:solidFill>
                  <a:schemeClr val="bg1"/>
                </a:solidFill>
                <a:latin typeface="微软雅黑" panose="020B0503020204020204" charset="-122"/>
                <a:ea typeface="微软雅黑" panose="020B0503020204020204" charset="-122"/>
              </a:rPr>
              <a:t>面试的过程及技巧</a:t>
            </a:r>
            <a:endParaRPr lang="zh-CN" altLang="en-US" sz="2700" b="1" dirty="0" smtClean="0">
              <a:solidFill>
                <a:schemeClr val="bg1"/>
              </a:solidFill>
              <a:latin typeface="微软雅黑" panose="020B0503020204020204" charset="-122"/>
              <a:ea typeface="微软雅黑" panose="020B0503020204020204" charset="-122"/>
            </a:endParaRPr>
          </a:p>
        </p:txBody>
      </p:sp>
      <p:sp>
        <p:nvSpPr>
          <p:cNvPr id="3" name="TextBox 8"/>
          <p:cNvSpPr txBox="1"/>
          <p:nvPr userDrawn="1"/>
        </p:nvSpPr>
        <p:spPr>
          <a:xfrm>
            <a:off x="336947" y="476672"/>
            <a:ext cx="4968552" cy="461665"/>
          </a:xfrm>
          <a:prstGeom prst="rect">
            <a:avLst/>
          </a:prstGeom>
          <a:noFill/>
        </p:spPr>
        <p:txBody>
          <a:bodyPr wrap="square" rtlCol="0">
            <a:spAutoFit/>
          </a:bodyPr>
          <a:lstStyle/>
          <a:p>
            <a:r>
              <a:rPr lang="zh-CN" altLang="en-US" sz="2400" b="1" dirty="0" smtClean="0">
                <a:solidFill>
                  <a:srgbClr val="5F5E5C"/>
                </a:solidFill>
                <a:latin typeface="Impact" panose="020B0806030902050204" pitchFamily="34" charset="0"/>
                <a:ea typeface="微软雅黑" panose="020B0503020204020204" charset="-122"/>
              </a:rPr>
              <a:t>第二节   </a:t>
            </a:r>
            <a:r>
              <a:rPr lang="zh-CN" altLang="en-US" sz="2400" b="1" dirty="0" smtClean="0">
                <a:solidFill>
                  <a:srgbClr val="5F5E5C"/>
                </a:solidFill>
                <a:latin typeface="微软雅黑" panose="020B0503020204020204" charset="-122"/>
                <a:ea typeface="微软雅黑" panose="020B0503020204020204" charset="-122"/>
              </a:rPr>
              <a:t>面试中</a:t>
            </a:r>
            <a:endParaRPr lang="zh-CN" altLang="en-US" sz="2400" b="1" dirty="0">
              <a:solidFill>
                <a:srgbClr val="5F5E5C"/>
              </a:solidFill>
              <a:latin typeface="微软雅黑" panose="020B0503020204020204" charset="-122"/>
              <a:ea typeface="微软雅黑" panose="020B0503020204020204" charset="-122"/>
            </a:endParaRPr>
          </a:p>
        </p:txBody>
      </p:sp>
      <p:sp>
        <p:nvSpPr>
          <p:cNvPr id="4" name="文本框 5"/>
          <p:cNvSpPr txBox="1"/>
          <p:nvPr userDrawn="1"/>
        </p:nvSpPr>
        <p:spPr>
          <a:xfrm>
            <a:off x="336947" y="971625"/>
            <a:ext cx="4117114" cy="452432"/>
          </a:xfrm>
          <a:prstGeom prst="rect">
            <a:avLst/>
          </a:prstGeom>
          <a:noFill/>
        </p:spPr>
        <p:txBody>
          <a:bodyPr wrap="square" rtlCol="0">
            <a:spAutoFit/>
          </a:bodyPr>
          <a:lstStyle/>
          <a:p>
            <a:pPr>
              <a:lnSpc>
                <a:spcPct val="130000"/>
              </a:lnSpc>
            </a:pPr>
            <a:r>
              <a:rPr lang="en-US" altLang="zh-CN" b="1" dirty="0" smtClean="0">
                <a:solidFill>
                  <a:srgbClr val="5F5E5C"/>
                </a:solidFill>
                <a:latin typeface="微软雅黑" panose="020B0503020204020204" charset="-122"/>
                <a:ea typeface="微软雅黑" panose="020B0503020204020204" charset="-122"/>
              </a:rPr>
              <a:t>4.2.2 </a:t>
            </a:r>
            <a:r>
              <a:rPr lang="zh-CN" altLang="en-US" b="1" dirty="0" smtClean="0">
                <a:solidFill>
                  <a:srgbClr val="5F5E5C"/>
                </a:solidFill>
                <a:latin typeface="微软雅黑" panose="020B0503020204020204" charset="-122"/>
                <a:ea typeface="微软雅黑" panose="020B0503020204020204" charset="-122"/>
              </a:rPr>
              <a:t>面试进行的技巧</a:t>
            </a:r>
            <a:endParaRPr lang="zh-CN" altLang="en-US" b="1" dirty="0">
              <a:solidFill>
                <a:srgbClr val="E67819"/>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2_两栏内容">
    <p:bg>
      <p:bgPr>
        <a:gradFill>
          <a:gsLst>
            <a:gs pos="0">
              <a:srgbClr val="F3F3F3"/>
            </a:gs>
            <a:gs pos="74000">
              <a:srgbClr val="F7F7F7"/>
            </a:gs>
            <a:gs pos="83000">
              <a:srgbClr val="F8F8F8"/>
            </a:gs>
            <a:gs pos="100000">
              <a:srgbClr val="F6F6F6"/>
            </a:gs>
          </a:gsLst>
          <a:lin ang="5400000" scaled="1"/>
        </a:gradFill>
        <a:effectLst/>
      </p:bgPr>
    </p:bg>
    <p:spTree>
      <p:nvGrpSpPr>
        <p:cNvPr id="1" name=""/>
        <p:cNvGrpSpPr/>
        <p:nvPr/>
      </p:nvGrpSpPr>
      <p:grpSpPr>
        <a:xfrm>
          <a:off x="0" y="0"/>
          <a:ext cx="0" cy="0"/>
          <a:chOff x="0" y="0"/>
          <a:chExt cx="0" cy="0"/>
        </a:xfrm>
      </p:grpSpPr>
      <p:sp>
        <p:nvSpPr>
          <p:cNvPr id="2" name="TextBox 1"/>
          <p:cNvSpPr txBox="1"/>
          <p:nvPr userDrawn="1"/>
        </p:nvSpPr>
        <p:spPr>
          <a:xfrm>
            <a:off x="10130035" y="476672"/>
            <a:ext cx="1625120" cy="1169551"/>
          </a:xfrm>
          <a:prstGeom prst="rect">
            <a:avLst/>
          </a:prstGeom>
          <a:noFill/>
        </p:spPr>
        <p:txBody>
          <a:bodyPr wrap="square">
            <a:spAutoFit/>
          </a:bodyPr>
          <a:lstStyle/>
          <a:p>
            <a:pPr algn="l">
              <a:spcBef>
                <a:spcPts val="400"/>
              </a:spcBef>
              <a:defRPr/>
            </a:pPr>
            <a:r>
              <a:rPr lang="zh-CN" altLang="en-US" sz="1600" b="0" dirty="0" smtClean="0">
                <a:solidFill>
                  <a:schemeClr val="bg1"/>
                </a:solidFill>
                <a:latin typeface="微软雅黑" panose="020B0503020204020204" charset="-122"/>
                <a:ea typeface="微软雅黑" panose="020B0503020204020204" charset="-122"/>
              </a:rPr>
              <a:t>第四章  </a:t>
            </a:r>
            <a:endParaRPr lang="en-US" altLang="zh-CN" sz="1600" b="0" dirty="0" smtClean="0">
              <a:solidFill>
                <a:schemeClr val="bg1"/>
              </a:solidFill>
              <a:latin typeface="微软雅黑" panose="020B0503020204020204" charset="-122"/>
              <a:ea typeface="微软雅黑" panose="020B0503020204020204" charset="-122"/>
            </a:endParaRPr>
          </a:p>
          <a:p>
            <a:pPr algn="l">
              <a:spcBef>
                <a:spcPts val="0"/>
              </a:spcBef>
              <a:defRPr/>
            </a:pPr>
            <a:r>
              <a:rPr lang="zh-CN" altLang="en-US" sz="2700" b="1" dirty="0" smtClean="0">
                <a:solidFill>
                  <a:schemeClr val="bg1"/>
                </a:solidFill>
                <a:latin typeface="微软雅黑" panose="020B0503020204020204" charset="-122"/>
                <a:ea typeface="微软雅黑" panose="020B0503020204020204" charset="-122"/>
              </a:rPr>
              <a:t>面试的过程及技巧</a:t>
            </a:r>
            <a:endParaRPr lang="zh-CN" altLang="en-US" sz="2700" b="1" dirty="0" smtClean="0">
              <a:solidFill>
                <a:schemeClr val="bg1"/>
              </a:solidFill>
              <a:latin typeface="微软雅黑" panose="020B0503020204020204" charset="-122"/>
              <a:ea typeface="微软雅黑" panose="020B0503020204020204" charset="-122"/>
            </a:endParaRPr>
          </a:p>
        </p:txBody>
      </p:sp>
      <p:sp>
        <p:nvSpPr>
          <p:cNvPr id="3" name="TextBox 8"/>
          <p:cNvSpPr txBox="1"/>
          <p:nvPr userDrawn="1"/>
        </p:nvSpPr>
        <p:spPr>
          <a:xfrm>
            <a:off x="336947" y="476672"/>
            <a:ext cx="4968552" cy="461665"/>
          </a:xfrm>
          <a:prstGeom prst="rect">
            <a:avLst/>
          </a:prstGeom>
          <a:noFill/>
        </p:spPr>
        <p:txBody>
          <a:bodyPr wrap="square" rtlCol="0">
            <a:spAutoFit/>
          </a:bodyPr>
          <a:lstStyle/>
          <a:p>
            <a:r>
              <a:rPr lang="zh-CN" altLang="en-US" sz="2400" b="1" dirty="0" smtClean="0">
                <a:solidFill>
                  <a:srgbClr val="5F5E5C"/>
                </a:solidFill>
                <a:latin typeface="Impact" panose="020B0806030902050204" pitchFamily="34" charset="0"/>
                <a:ea typeface="微软雅黑" panose="020B0503020204020204" charset="-122"/>
              </a:rPr>
              <a:t>第三节   </a:t>
            </a:r>
            <a:r>
              <a:rPr lang="zh-CN" altLang="en-US" sz="2400" b="1" dirty="0" smtClean="0">
                <a:solidFill>
                  <a:srgbClr val="5F5E5C"/>
                </a:solidFill>
                <a:latin typeface="微软雅黑" panose="020B0503020204020204" charset="-122"/>
                <a:ea typeface="微软雅黑" panose="020B0503020204020204" charset="-122"/>
              </a:rPr>
              <a:t>面试后</a:t>
            </a:r>
            <a:endParaRPr lang="zh-CN" altLang="en-US" sz="2400" b="1" dirty="0">
              <a:solidFill>
                <a:srgbClr val="5F5E5C"/>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目录页">
    <p:bg>
      <p:bgPr>
        <a:solidFill>
          <a:schemeClr val="bg1"/>
        </a:solidFill>
        <a:effectLst/>
      </p:bgPr>
    </p:bg>
    <p:spTree>
      <p:nvGrpSpPr>
        <p:cNvPr id="1" name=""/>
        <p:cNvGrpSpPr/>
        <p:nvPr/>
      </p:nvGrpSpPr>
      <p:grpSpPr>
        <a:xfrm>
          <a:off x="0" y="0"/>
          <a:ext cx="0" cy="0"/>
          <a:chOff x="0" y="0"/>
          <a:chExt cx="0" cy="0"/>
        </a:xfrm>
      </p:grpSpPr>
      <p:sp>
        <p:nvSpPr>
          <p:cNvPr id="17" name="矩形 16"/>
          <p:cNvSpPr/>
          <p:nvPr userDrawn="1"/>
        </p:nvSpPr>
        <p:spPr>
          <a:xfrm>
            <a:off x="0" y="0"/>
            <a:ext cx="12196800" cy="6858000"/>
          </a:xfrm>
          <a:prstGeom prst="rect">
            <a:avLst/>
          </a:prstGeom>
          <a:gradFill>
            <a:gsLst>
              <a:gs pos="0">
                <a:srgbClr val="E67819"/>
              </a:gs>
              <a:gs pos="74000">
                <a:srgbClr val="D66519"/>
              </a:gs>
              <a:gs pos="83000">
                <a:srgbClr val="D46219"/>
              </a:gs>
              <a:gs pos="100000">
                <a:srgbClr val="D25F1B"/>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Rectangle 3"/>
          <p:cNvSpPr/>
          <p:nvPr userDrawn="1"/>
        </p:nvSpPr>
        <p:spPr bwMode="auto">
          <a:xfrm>
            <a:off x="1057027" y="51460"/>
            <a:ext cx="1506961" cy="360040"/>
          </a:xfrm>
          <a:prstGeom prst="roundRect">
            <a:avLst/>
          </a:prstGeom>
          <a:solidFill>
            <a:srgbClr val="F8F8F8"/>
          </a:solidFill>
          <a:ln w="9525" cap="flat" cmpd="sng" algn="ctr">
            <a:noFill/>
            <a:prstDash val="solid"/>
            <a:headEnd type="none" w="med" len="med"/>
            <a:tailEnd type="none" w="med" len="med"/>
          </a:ln>
          <a:effectLst/>
        </p:spPr>
        <p:txBody>
          <a:bodyPr rot="0" spcFirstLastPara="0" vertOverflow="overflow" horzOverflow="overflow" vert="horz" wrap="square" lIns="76109" tIns="38049" rIns="38049" bIns="76109" numCol="1" spcCol="0" rtlCol="0" fromWordArt="0" anchor="t" anchorCtr="0" forceAA="0" compatLnSpc="1">
            <a:noAutofit/>
          </a:bodyPr>
          <a:lstStyle/>
          <a:p>
            <a:pPr marL="0" marR="0" lvl="0" indent="0" defTabSz="913130" eaLnBrk="1" fontAlgn="auto" latinLnBrk="0" hangingPunct="1">
              <a:lnSpc>
                <a:spcPct val="100000"/>
              </a:lnSpc>
              <a:spcBef>
                <a:spcPts val="0"/>
              </a:spcBef>
              <a:spcAft>
                <a:spcPts val="0"/>
              </a:spcAft>
              <a:buClrTx/>
              <a:buSzTx/>
              <a:buFontTx/>
              <a:buNone/>
              <a:defRPr/>
            </a:pPr>
            <a:endParaRPr kumimoji="0" lang="en-US" sz="1500" b="0" i="0" u="none" strike="noStrike" kern="0" cap="none" spc="-40" normalizeH="0" baseline="0" noProof="0" dirty="0">
              <a:ln>
                <a:noFill/>
              </a:ln>
              <a:gradFill>
                <a:gsLst>
                  <a:gs pos="0">
                    <a:srgbClr val="FFFFFF"/>
                  </a:gs>
                  <a:gs pos="100000">
                    <a:srgbClr val="FFFFFF"/>
                  </a:gs>
                </a:gsLst>
                <a:lin ang="5400000" scaled="0"/>
              </a:gradFill>
              <a:effectLst/>
              <a:uLnTx/>
              <a:uFillTx/>
              <a:latin typeface="Segoe UI" panose="020B0502040204020203"/>
              <a:ea typeface="Segoe UI" panose="020B0502040204020203" pitchFamily="34" charset="0"/>
              <a:cs typeface="Segoe UI" panose="020B0502040204020203" pitchFamily="34" charset="0"/>
            </a:endParaRPr>
          </a:p>
        </p:txBody>
      </p:sp>
      <p:sp>
        <p:nvSpPr>
          <p:cNvPr id="15" name="Rectangle 3"/>
          <p:cNvSpPr/>
          <p:nvPr userDrawn="1"/>
        </p:nvSpPr>
        <p:spPr bwMode="auto">
          <a:xfrm>
            <a:off x="1051820" y="1"/>
            <a:ext cx="1512168" cy="260647"/>
          </a:xfrm>
          <a:prstGeom prst="roundRect">
            <a:avLst>
              <a:gd name="adj" fmla="val 0"/>
            </a:avLst>
          </a:prstGeom>
          <a:solidFill>
            <a:srgbClr val="F8F8F8"/>
          </a:solidFill>
          <a:ln w="9525" cap="flat" cmpd="sng" algn="ctr">
            <a:noFill/>
            <a:prstDash val="solid"/>
            <a:headEnd type="none" w="med" len="med"/>
            <a:tailEnd type="none" w="med" len="med"/>
          </a:ln>
          <a:effectLst/>
        </p:spPr>
        <p:txBody>
          <a:bodyPr rot="0" spcFirstLastPara="0" vertOverflow="overflow" horzOverflow="overflow" vert="horz" wrap="square" lIns="76109" tIns="38049" rIns="38049" bIns="76109" numCol="1" spcCol="0" rtlCol="0" fromWordArt="0" anchor="t" anchorCtr="0" forceAA="0" compatLnSpc="1">
            <a:noAutofit/>
          </a:bodyPr>
          <a:lstStyle/>
          <a:p>
            <a:pPr marL="0" marR="0" lvl="0" indent="0" defTabSz="913130" eaLnBrk="1" fontAlgn="auto" latinLnBrk="0" hangingPunct="1">
              <a:lnSpc>
                <a:spcPct val="100000"/>
              </a:lnSpc>
              <a:spcBef>
                <a:spcPts val="0"/>
              </a:spcBef>
              <a:spcAft>
                <a:spcPts val="0"/>
              </a:spcAft>
              <a:buClrTx/>
              <a:buSzTx/>
              <a:buFontTx/>
              <a:buNone/>
              <a:defRPr/>
            </a:pPr>
            <a:endParaRPr kumimoji="0" lang="en-US" sz="1500" b="0" i="0" u="none" strike="noStrike" kern="0" cap="none" spc="-40" normalizeH="0" baseline="0" noProof="0" dirty="0">
              <a:ln>
                <a:noFill/>
              </a:ln>
              <a:gradFill>
                <a:gsLst>
                  <a:gs pos="0">
                    <a:srgbClr val="FFFFFF"/>
                  </a:gs>
                  <a:gs pos="100000">
                    <a:srgbClr val="FFFFFF"/>
                  </a:gs>
                </a:gsLst>
                <a:lin ang="5400000" scaled="0"/>
              </a:gradFill>
              <a:effectLst/>
              <a:uLnTx/>
              <a:uFillTx/>
              <a:latin typeface="Segoe UI" panose="020B0502040204020203"/>
              <a:ea typeface="Segoe UI" panose="020B0502040204020203" pitchFamily="34" charset="0"/>
              <a:cs typeface="Segoe UI" panose="020B0502040204020203" pitchFamily="34" charset="0"/>
            </a:endParaRPr>
          </a:p>
        </p:txBody>
      </p:sp>
      <p:sp>
        <p:nvSpPr>
          <p:cNvPr id="16" name="Rectangle 3"/>
          <p:cNvSpPr/>
          <p:nvPr userDrawn="1"/>
        </p:nvSpPr>
        <p:spPr bwMode="auto">
          <a:xfrm>
            <a:off x="1051820" y="462959"/>
            <a:ext cx="1512168" cy="856390"/>
          </a:xfrm>
          <a:prstGeom prst="roundRect">
            <a:avLst>
              <a:gd name="adj" fmla="val 6940"/>
            </a:avLst>
          </a:prstGeom>
          <a:solidFill>
            <a:srgbClr val="F8F8F8"/>
          </a:solidFill>
          <a:ln w="9525" cap="flat" cmpd="sng" algn="ctr">
            <a:noFill/>
            <a:prstDash val="solid"/>
            <a:headEnd type="none" w="med" len="med"/>
            <a:tailEnd type="none" w="med" len="med"/>
          </a:ln>
          <a:effectLst/>
        </p:spPr>
        <p:txBody>
          <a:bodyPr rot="0" spcFirstLastPara="0" vertOverflow="overflow" horzOverflow="overflow" vert="horz" wrap="square" lIns="76109" tIns="38049" rIns="38049" bIns="76109" numCol="1" spcCol="0" rtlCol="0" fromWordArt="0" anchor="t" anchorCtr="0" forceAA="0" compatLnSpc="1">
            <a:noAutofit/>
          </a:bodyPr>
          <a:lstStyle/>
          <a:p>
            <a:pPr marL="0" marR="0" lvl="0" indent="0" defTabSz="913130" eaLnBrk="1" fontAlgn="auto" latinLnBrk="0" hangingPunct="1">
              <a:lnSpc>
                <a:spcPct val="100000"/>
              </a:lnSpc>
              <a:spcBef>
                <a:spcPts val="0"/>
              </a:spcBef>
              <a:spcAft>
                <a:spcPts val="0"/>
              </a:spcAft>
              <a:buClrTx/>
              <a:buSzTx/>
              <a:buFontTx/>
              <a:buNone/>
              <a:defRPr/>
            </a:pPr>
            <a:endParaRPr kumimoji="0" lang="en-US" sz="1500" b="0" i="0" u="none" strike="noStrike" kern="0" cap="none" spc="-40" normalizeH="0" baseline="0" noProof="0" dirty="0">
              <a:ln>
                <a:noFill/>
              </a:ln>
              <a:gradFill>
                <a:gsLst>
                  <a:gs pos="0">
                    <a:srgbClr val="FFFFFF"/>
                  </a:gs>
                  <a:gs pos="100000">
                    <a:srgbClr val="FFFFFF"/>
                  </a:gs>
                </a:gsLst>
                <a:lin ang="5400000" scaled="0"/>
              </a:gradFill>
              <a:effectLst/>
              <a:uLnTx/>
              <a:uFillTx/>
              <a:latin typeface="Segoe UI" panose="020B0502040204020203"/>
              <a:ea typeface="Segoe UI" panose="020B0502040204020203" pitchFamily="34" charset="0"/>
              <a:cs typeface="Segoe UI" panose="020B0502040204020203" pitchFamily="34" charset="0"/>
            </a:endParaRPr>
          </a:p>
        </p:txBody>
      </p:sp>
      <p:sp>
        <p:nvSpPr>
          <p:cNvPr id="63" name="TextBox 15"/>
          <p:cNvSpPr txBox="1"/>
          <p:nvPr userDrawn="1"/>
        </p:nvSpPr>
        <p:spPr>
          <a:xfrm>
            <a:off x="1051820" y="953248"/>
            <a:ext cx="1512167" cy="338554"/>
          </a:xfrm>
          <a:prstGeom prst="rect">
            <a:avLst/>
          </a:prstGeom>
          <a:noFill/>
        </p:spPr>
        <p:txBody>
          <a:bodyPr wrap="square" rtlCol="0">
            <a:spAutoFit/>
          </a:bodyPr>
          <a:lstStyle/>
          <a:p>
            <a:pPr algn="ctr"/>
            <a:r>
              <a:rPr lang="en-US" altLang="zh-CN" sz="1600" dirty="0" smtClean="0">
                <a:solidFill>
                  <a:srgbClr val="E67819"/>
                </a:solidFill>
                <a:latin typeface="Agency FB" panose="020B0503020202020204" pitchFamily="34" charset="0"/>
                <a:ea typeface="Adobe 宋体 Std L" panose="02020300000000000000" pitchFamily="18" charset="-122"/>
              </a:rPr>
              <a:t>Contents Page</a:t>
            </a:r>
            <a:endParaRPr lang="zh-CN" altLang="en-US" sz="1600" dirty="0">
              <a:solidFill>
                <a:srgbClr val="E67819"/>
              </a:solidFill>
              <a:latin typeface="Agency FB" panose="020B0503020202020204" pitchFamily="34" charset="0"/>
              <a:ea typeface="Adobe 宋体 Std L" panose="02020300000000000000" pitchFamily="18" charset="-122"/>
            </a:endParaRPr>
          </a:p>
        </p:txBody>
      </p:sp>
      <p:sp>
        <p:nvSpPr>
          <p:cNvPr id="64" name="文本框 63"/>
          <p:cNvSpPr txBox="1"/>
          <p:nvPr userDrawn="1"/>
        </p:nvSpPr>
        <p:spPr>
          <a:xfrm>
            <a:off x="1051820" y="512714"/>
            <a:ext cx="1512167" cy="461665"/>
          </a:xfrm>
          <a:prstGeom prst="rect">
            <a:avLst/>
          </a:prstGeom>
          <a:noFill/>
        </p:spPr>
        <p:txBody>
          <a:bodyPr wrap="square" rtlCol="0">
            <a:spAutoFit/>
          </a:bodyPr>
          <a:lstStyle/>
          <a:p>
            <a:pPr algn="ctr"/>
            <a:r>
              <a:rPr lang="zh-CN" altLang="en-US" sz="2400" b="1" dirty="0" smtClean="0">
                <a:solidFill>
                  <a:srgbClr val="E67819"/>
                </a:solidFill>
                <a:ea typeface="微软雅黑" panose="020B0503020204020204" charset="-122"/>
              </a:rPr>
              <a:t>目录页</a:t>
            </a:r>
            <a:endParaRPr lang="zh-CN" altLang="en-US" sz="2400" b="1" dirty="0">
              <a:solidFill>
                <a:srgbClr val="E67819"/>
              </a:solidFill>
              <a:ea typeface="微软雅黑" panose="020B0503020204020204" charset="-122"/>
            </a:endParaRPr>
          </a:p>
        </p:txBody>
      </p:sp>
      <p:grpSp>
        <p:nvGrpSpPr>
          <p:cNvPr id="3" name="组合 2"/>
          <p:cNvGrpSpPr/>
          <p:nvPr userDrawn="1"/>
        </p:nvGrpSpPr>
        <p:grpSpPr>
          <a:xfrm>
            <a:off x="10827024" y="6090541"/>
            <a:ext cx="1368151" cy="434803"/>
            <a:chOff x="10634092" y="6090541"/>
            <a:chExt cx="1368151" cy="434803"/>
          </a:xfrm>
        </p:grpSpPr>
        <p:sp>
          <p:nvSpPr>
            <p:cNvPr id="18" name="Rectangle 3"/>
            <p:cNvSpPr/>
            <p:nvPr userDrawn="1"/>
          </p:nvSpPr>
          <p:spPr bwMode="auto">
            <a:xfrm>
              <a:off x="10634092" y="6090541"/>
              <a:ext cx="792088" cy="432039"/>
            </a:xfrm>
            <a:prstGeom prst="roundRect">
              <a:avLst/>
            </a:prstGeom>
            <a:solidFill>
              <a:srgbClr val="F8F8F8"/>
            </a:solidFill>
            <a:ln w="9525" cap="flat" cmpd="sng" algn="ctr">
              <a:noFill/>
              <a:prstDash val="solid"/>
              <a:headEnd type="none" w="med" len="med"/>
              <a:tailEnd type="none" w="med" len="med"/>
            </a:ln>
            <a:effectLst/>
          </p:spPr>
          <p:txBody>
            <a:bodyPr rot="0" spcFirstLastPara="0" vertOverflow="overflow" horzOverflow="overflow" vert="horz" wrap="square" lIns="76109" tIns="38049" rIns="38049" bIns="76109" numCol="1" spcCol="0" rtlCol="0" fromWordArt="0" anchor="t" anchorCtr="0" forceAA="0" compatLnSpc="1">
              <a:noAutofit/>
            </a:bodyPr>
            <a:lstStyle/>
            <a:p>
              <a:pPr marL="0" marR="0" lvl="0" indent="0" defTabSz="913130" eaLnBrk="1" fontAlgn="auto" latinLnBrk="0" hangingPunct="1">
                <a:lnSpc>
                  <a:spcPct val="100000"/>
                </a:lnSpc>
                <a:spcBef>
                  <a:spcPts val="0"/>
                </a:spcBef>
                <a:spcAft>
                  <a:spcPts val="0"/>
                </a:spcAft>
                <a:buClrTx/>
                <a:buSzTx/>
                <a:buFontTx/>
                <a:buNone/>
                <a:defRPr/>
              </a:pPr>
              <a:endParaRPr kumimoji="0" lang="en-US" sz="1500" b="0" i="0" u="none" strike="noStrike" kern="0" cap="none" spc="-40" normalizeH="0" baseline="0" noProof="0" dirty="0">
                <a:ln>
                  <a:noFill/>
                </a:ln>
                <a:gradFill>
                  <a:gsLst>
                    <a:gs pos="0">
                      <a:srgbClr val="FFFFFF"/>
                    </a:gs>
                    <a:gs pos="100000">
                      <a:srgbClr val="FFFFFF"/>
                    </a:gs>
                  </a:gsLst>
                  <a:lin ang="5400000" scaled="0"/>
                </a:gradFill>
                <a:effectLst/>
                <a:uLnTx/>
                <a:uFillTx/>
                <a:latin typeface="Segoe UI" panose="020B0502040204020203"/>
                <a:ea typeface="Segoe UI" panose="020B0502040204020203" pitchFamily="34" charset="0"/>
                <a:cs typeface="Segoe UI" panose="020B0502040204020203" pitchFamily="34" charset="0"/>
              </a:endParaRPr>
            </a:p>
          </p:txBody>
        </p:sp>
        <p:sp>
          <p:nvSpPr>
            <p:cNvPr id="19" name="Rectangle 3"/>
            <p:cNvSpPr/>
            <p:nvPr userDrawn="1"/>
          </p:nvSpPr>
          <p:spPr bwMode="auto">
            <a:xfrm>
              <a:off x="10634092" y="6456944"/>
              <a:ext cx="1368151" cy="68400"/>
            </a:xfrm>
            <a:prstGeom prst="roundRect">
              <a:avLst>
                <a:gd name="adj" fmla="val 0"/>
              </a:avLst>
            </a:prstGeom>
            <a:solidFill>
              <a:srgbClr val="F8F8F8"/>
            </a:solidFill>
            <a:ln w="9525" cap="flat" cmpd="sng" algn="ctr">
              <a:noFill/>
              <a:prstDash val="solid"/>
              <a:headEnd type="none" w="med" len="med"/>
              <a:tailEnd type="none" w="med" len="med"/>
            </a:ln>
            <a:effectLst/>
          </p:spPr>
          <p:txBody>
            <a:bodyPr rot="0" spcFirstLastPara="0" vertOverflow="overflow" horzOverflow="overflow" vert="horz" wrap="square" lIns="76109" tIns="38049" rIns="38049" bIns="76109" numCol="1" spcCol="0" rtlCol="0" fromWordArt="0" anchor="t" anchorCtr="0" forceAA="0" compatLnSpc="1">
              <a:noAutofit/>
            </a:bodyPr>
            <a:lstStyle/>
            <a:p>
              <a:pPr marL="0" marR="0" lvl="0" indent="0" defTabSz="913130" eaLnBrk="1" fontAlgn="auto" latinLnBrk="0" hangingPunct="1">
                <a:lnSpc>
                  <a:spcPct val="100000"/>
                </a:lnSpc>
                <a:spcBef>
                  <a:spcPts val="0"/>
                </a:spcBef>
                <a:spcAft>
                  <a:spcPts val="0"/>
                </a:spcAft>
                <a:buClrTx/>
                <a:buSzTx/>
                <a:buFontTx/>
                <a:buNone/>
                <a:defRPr/>
              </a:pPr>
              <a:endParaRPr kumimoji="0" lang="en-US" sz="1500" b="0" i="0" u="none" strike="noStrike" kern="0" cap="none" spc="-40" normalizeH="0" baseline="0" noProof="0" dirty="0">
                <a:ln>
                  <a:noFill/>
                </a:ln>
                <a:gradFill>
                  <a:gsLst>
                    <a:gs pos="0">
                      <a:srgbClr val="FFFFFF"/>
                    </a:gs>
                    <a:gs pos="100000">
                      <a:srgbClr val="FFFFFF"/>
                    </a:gs>
                  </a:gsLst>
                  <a:lin ang="5400000" scaled="0"/>
                </a:gradFill>
                <a:effectLst/>
                <a:uLnTx/>
                <a:uFillTx/>
                <a:latin typeface="Segoe UI" panose="020B0502040204020203"/>
                <a:ea typeface="Segoe UI" panose="020B0502040204020203" pitchFamily="34" charset="0"/>
                <a:cs typeface="Segoe UI" panose="020B0502040204020203" pitchFamily="34" charset="0"/>
              </a:endParaRPr>
            </a:p>
          </p:txBody>
        </p:sp>
      </p:grpSp>
      <p:sp>
        <p:nvSpPr>
          <p:cNvPr id="21" name="TextBox 15"/>
          <p:cNvSpPr txBox="1"/>
          <p:nvPr userDrawn="1"/>
        </p:nvSpPr>
        <p:spPr>
          <a:xfrm>
            <a:off x="10849329" y="6124288"/>
            <a:ext cx="769783" cy="369332"/>
          </a:xfrm>
          <a:prstGeom prst="rect">
            <a:avLst/>
          </a:prstGeom>
          <a:noFill/>
        </p:spPr>
        <p:txBody>
          <a:bodyPr wrap="square" rtlCol="0">
            <a:spAutoFit/>
          </a:bodyPr>
          <a:lstStyle/>
          <a:p>
            <a:pPr algn="ctr"/>
            <a:fld id="{2EEF1883-7A0E-4F66-9932-E581691AD397}" type="slidenum">
              <a:rPr lang="zh-CN" altLang="en-US" sz="1800" smtClean="0">
                <a:solidFill>
                  <a:srgbClr val="E67819"/>
                </a:solidFill>
                <a:latin typeface="Impact" panose="020B0806030902050204" pitchFamily="34" charset="0"/>
              </a:rPr>
            </a:fld>
            <a:r>
              <a:rPr lang="zh-CN" altLang="en-US" sz="1800" dirty="0" smtClean="0">
                <a:solidFill>
                  <a:srgbClr val="E67819"/>
                </a:solidFill>
                <a:latin typeface="Impact" panose="020B0806030902050204" pitchFamily="34" charset="0"/>
              </a:rPr>
              <a:t> </a:t>
            </a:r>
            <a:endParaRPr lang="zh-CN" altLang="en-US" sz="1800" b="0" dirty="0">
              <a:solidFill>
                <a:srgbClr val="E67819"/>
              </a:solidFill>
              <a:latin typeface="Impact" panose="020B0806030902050204" pitchFamily="34" charset="0"/>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最后空白">
    <p:spTree>
      <p:nvGrpSpPr>
        <p:cNvPr id="1" name=""/>
        <p:cNvGrpSpPr/>
        <p:nvPr/>
      </p:nvGrpSpPr>
      <p:grpSpPr>
        <a:xfrm>
          <a:off x="0" y="0"/>
          <a:ext cx="0" cy="0"/>
          <a:chOff x="0" y="0"/>
          <a:chExt cx="0" cy="0"/>
        </a:xfrm>
      </p:grpSpPr>
      <p:sp>
        <p:nvSpPr>
          <p:cNvPr id="2" name="矩形 1"/>
          <p:cNvSpPr/>
          <p:nvPr userDrawn="1"/>
        </p:nvSpPr>
        <p:spPr>
          <a:xfrm>
            <a:off x="0" y="0"/>
            <a:ext cx="1219517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push dir="u"/>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垂直排列标题与文本">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2_垂直排列标题与文本">
    <p:spTree>
      <p:nvGrpSpPr>
        <p:cNvPr id="1" name=""/>
        <p:cNvGrpSpPr/>
        <p:nvPr/>
      </p:nvGrpSpPr>
      <p:grpSpPr>
        <a:xfrm>
          <a:off x="0" y="0"/>
          <a:ext cx="0" cy="0"/>
          <a:chOff x="0" y="0"/>
          <a:chExt cx="0" cy="0"/>
        </a:xfrm>
      </p:grpSpPr>
    </p:spTree>
  </p:cSld>
  <p:clrMapOvr>
    <a:masterClrMapping/>
  </p:clrMapOvr>
  <p:transition spd="slow">
    <p:push dir="u"/>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目录页">
    <p:bg>
      <p:bgPr>
        <a:solidFill>
          <a:schemeClr val="bg1"/>
        </a:solidFill>
        <a:effectLst/>
      </p:bgPr>
    </p:bg>
    <p:spTree>
      <p:nvGrpSpPr>
        <p:cNvPr id="1" name=""/>
        <p:cNvGrpSpPr/>
        <p:nvPr/>
      </p:nvGrpSpPr>
      <p:grpSpPr>
        <a:xfrm>
          <a:off x="0" y="0"/>
          <a:ext cx="0" cy="0"/>
          <a:chOff x="0" y="0"/>
          <a:chExt cx="0" cy="0"/>
        </a:xfrm>
      </p:grpSpPr>
      <p:sp>
        <p:nvSpPr>
          <p:cNvPr id="17" name="矩形 16"/>
          <p:cNvSpPr/>
          <p:nvPr userDrawn="1"/>
        </p:nvSpPr>
        <p:spPr>
          <a:xfrm>
            <a:off x="1615095" y="2"/>
            <a:ext cx="108000" cy="6858000"/>
          </a:xfrm>
          <a:prstGeom prst="rect">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userDrawn="1"/>
        </p:nvSpPr>
        <p:spPr>
          <a:xfrm>
            <a:off x="0" y="0"/>
            <a:ext cx="12196800" cy="6858000"/>
          </a:xfrm>
          <a:prstGeom prst="rect">
            <a:avLst/>
          </a:prstGeom>
          <a:gradFill>
            <a:gsLst>
              <a:gs pos="0">
                <a:srgbClr val="E67819"/>
              </a:gs>
              <a:gs pos="74000">
                <a:srgbClr val="D66519"/>
              </a:gs>
              <a:gs pos="83000">
                <a:srgbClr val="D46219"/>
              </a:gs>
              <a:gs pos="100000">
                <a:srgbClr val="D25F1B"/>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Rectangle 3"/>
          <p:cNvSpPr/>
          <p:nvPr userDrawn="1"/>
        </p:nvSpPr>
        <p:spPr bwMode="auto">
          <a:xfrm>
            <a:off x="1057027" y="51460"/>
            <a:ext cx="1506961" cy="360040"/>
          </a:xfrm>
          <a:prstGeom prst="roundRect">
            <a:avLst/>
          </a:prstGeom>
          <a:solidFill>
            <a:srgbClr val="F8F8F8"/>
          </a:solidFill>
          <a:ln w="9525" cap="flat" cmpd="sng" algn="ctr">
            <a:noFill/>
            <a:prstDash val="solid"/>
            <a:headEnd type="none" w="med" len="med"/>
            <a:tailEnd type="none" w="med" len="med"/>
          </a:ln>
          <a:effectLst/>
        </p:spPr>
        <p:txBody>
          <a:bodyPr rot="0" spcFirstLastPara="0" vertOverflow="overflow" horzOverflow="overflow" vert="horz" wrap="square" lIns="76109" tIns="38049" rIns="38049" bIns="76109" numCol="1" spcCol="0" rtlCol="0" fromWordArt="0" anchor="t" anchorCtr="0" forceAA="0" compatLnSpc="1">
            <a:noAutofit/>
          </a:bodyPr>
          <a:lstStyle/>
          <a:p>
            <a:pPr marL="0" marR="0" lvl="0" indent="0" defTabSz="913130" eaLnBrk="1" fontAlgn="auto" latinLnBrk="0" hangingPunct="1">
              <a:lnSpc>
                <a:spcPct val="100000"/>
              </a:lnSpc>
              <a:spcBef>
                <a:spcPts val="0"/>
              </a:spcBef>
              <a:spcAft>
                <a:spcPts val="0"/>
              </a:spcAft>
              <a:buClrTx/>
              <a:buSzTx/>
              <a:buFontTx/>
              <a:buNone/>
              <a:defRPr/>
            </a:pPr>
            <a:endParaRPr kumimoji="0" lang="en-US" sz="1500" b="0" i="0" u="none" strike="noStrike" kern="0" cap="none" spc="-40" normalizeH="0" baseline="0" noProof="0" dirty="0">
              <a:ln>
                <a:noFill/>
              </a:ln>
              <a:gradFill>
                <a:gsLst>
                  <a:gs pos="0">
                    <a:srgbClr val="FFFFFF"/>
                  </a:gs>
                  <a:gs pos="100000">
                    <a:srgbClr val="FFFFFF"/>
                  </a:gs>
                </a:gsLst>
                <a:lin ang="5400000" scaled="0"/>
              </a:gradFill>
              <a:effectLst/>
              <a:uLnTx/>
              <a:uFillTx/>
              <a:latin typeface="Segoe UI" panose="020B0502040204020203"/>
              <a:ea typeface="Segoe UI" panose="020B0502040204020203" pitchFamily="34" charset="0"/>
              <a:cs typeface="Segoe UI" panose="020B0502040204020203" pitchFamily="34" charset="0"/>
            </a:endParaRPr>
          </a:p>
        </p:txBody>
      </p:sp>
      <p:sp>
        <p:nvSpPr>
          <p:cNvPr id="10" name="Rectangle 3"/>
          <p:cNvSpPr/>
          <p:nvPr userDrawn="1"/>
        </p:nvSpPr>
        <p:spPr bwMode="auto">
          <a:xfrm>
            <a:off x="1051820" y="1"/>
            <a:ext cx="1512168" cy="260647"/>
          </a:xfrm>
          <a:prstGeom prst="roundRect">
            <a:avLst>
              <a:gd name="adj" fmla="val 0"/>
            </a:avLst>
          </a:prstGeom>
          <a:solidFill>
            <a:srgbClr val="F8F8F8"/>
          </a:solidFill>
          <a:ln w="9525" cap="flat" cmpd="sng" algn="ctr">
            <a:noFill/>
            <a:prstDash val="solid"/>
            <a:headEnd type="none" w="med" len="med"/>
            <a:tailEnd type="none" w="med" len="med"/>
          </a:ln>
          <a:effectLst/>
        </p:spPr>
        <p:txBody>
          <a:bodyPr rot="0" spcFirstLastPara="0" vertOverflow="overflow" horzOverflow="overflow" vert="horz" wrap="square" lIns="76109" tIns="38049" rIns="38049" bIns="76109" numCol="1" spcCol="0" rtlCol="0" fromWordArt="0" anchor="t" anchorCtr="0" forceAA="0" compatLnSpc="1">
            <a:noAutofit/>
          </a:bodyPr>
          <a:lstStyle/>
          <a:p>
            <a:pPr marL="0" marR="0" lvl="0" indent="0" defTabSz="913130" eaLnBrk="1" fontAlgn="auto" latinLnBrk="0" hangingPunct="1">
              <a:lnSpc>
                <a:spcPct val="100000"/>
              </a:lnSpc>
              <a:spcBef>
                <a:spcPts val="0"/>
              </a:spcBef>
              <a:spcAft>
                <a:spcPts val="0"/>
              </a:spcAft>
              <a:buClrTx/>
              <a:buSzTx/>
              <a:buFontTx/>
              <a:buNone/>
              <a:defRPr/>
            </a:pPr>
            <a:endParaRPr kumimoji="0" lang="en-US" sz="1500" b="0" i="0" u="none" strike="noStrike" kern="0" cap="none" spc="-40" normalizeH="0" baseline="0" noProof="0" dirty="0">
              <a:ln>
                <a:noFill/>
              </a:ln>
              <a:gradFill>
                <a:gsLst>
                  <a:gs pos="0">
                    <a:srgbClr val="FFFFFF"/>
                  </a:gs>
                  <a:gs pos="100000">
                    <a:srgbClr val="FFFFFF"/>
                  </a:gs>
                </a:gsLst>
                <a:lin ang="5400000" scaled="0"/>
              </a:gradFill>
              <a:effectLst/>
              <a:uLnTx/>
              <a:uFillTx/>
              <a:latin typeface="Segoe UI" panose="020B0502040204020203"/>
              <a:ea typeface="Segoe UI" panose="020B0502040204020203" pitchFamily="34" charset="0"/>
              <a:cs typeface="Segoe UI" panose="020B0502040204020203" pitchFamily="34" charset="0"/>
            </a:endParaRPr>
          </a:p>
        </p:txBody>
      </p:sp>
      <p:sp>
        <p:nvSpPr>
          <p:cNvPr id="11" name="Rectangle 3"/>
          <p:cNvSpPr/>
          <p:nvPr userDrawn="1"/>
        </p:nvSpPr>
        <p:spPr bwMode="auto">
          <a:xfrm>
            <a:off x="1051820" y="462959"/>
            <a:ext cx="1512168" cy="856390"/>
          </a:xfrm>
          <a:prstGeom prst="roundRect">
            <a:avLst>
              <a:gd name="adj" fmla="val 6940"/>
            </a:avLst>
          </a:prstGeom>
          <a:solidFill>
            <a:srgbClr val="F8F8F8"/>
          </a:solidFill>
          <a:ln w="9525" cap="flat" cmpd="sng" algn="ctr">
            <a:noFill/>
            <a:prstDash val="solid"/>
            <a:headEnd type="none" w="med" len="med"/>
            <a:tailEnd type="none" w="med" len="med"/>
          </a:ln>
          <a:effectLst/>
        </p:spPr>
        <p:txBody>
          <a:bodyPr rot="0" spcFirstLastPara="0" vertOverflow="overflow" horzOverflow="overflow" vert="horz" wrap="square" lIns="76109" tIns="38049" rIns="38049" bIns="76109" numCol="1" spcCol="0" rtlCol="0" fromWordArt="0" anchor="t" anchorCtr="0" forceAA="0" compatLnSpc="1">
            <a:noAutofit/>
          </a:bodyPr>
          <a:lstStyle/>
          <a:p>
            <a:pPr marL="0" marR="0" lvl="0" indent="0" defTabSz="913130" eaLnBrk="1" fontAlgn="auto" latinLnBrk="0" hangingPunct="1">
              <a:lnSpc>
                <a:spcPct val="100000"/>
              </a:lnSpc>
              <a:spcBef>
                <a:spcPts val="0"/>
              </a:spcBef>
              <a:spcAft>
                <a:spcPts val="0"/>
              </a:spcAft>
              <a:buClrTx/>
              <a:buSzTx/>
              <a:buFontTx/>
              <a:buNone/>
              <a:defRPr/>
            </a:pPr>
            <a:endParaRPr kumimoji="0" lang="en-US" sz="1500" b="0" i="0" u="none" strike="noStrike" kern="0" cap="none" spc="-40" normalizeH="0" baseline="0" noProof="0" dirty="0">
              <a:ln>
                <a:noFill/>
              </a:ln>
              <a:gradFill>
                <a:gsLst>
                  <a:gs pos="0">
                    <a:srgbClr val="FFFFFF"/>
                  </a:gs>
                  <a:gs pos="100000">
                    <a:srgbClr val="FFFFFF"/>
                  </a:gs>
                </a:gsLst>
                <a:lin ang="5400000" scaled="0"/>
              </a:gradFill>
              <a:effectLst/>
              <a:uLnTx/>
              <a:uFillTx/>
              <a:latin typeface="Segoe UI" panose="020B0502040204020203"/>
              <a:ea typeface="Segoe UI" panose="020B0502040204020203" pitchFamily="34" charset="0"/>
              <a:cs typeface="Segoe UI" panose="020B0502040204020203" pitchFamily="34" charset="0"/>
            </a:endParaRPr>
          </a:p>
        </p:txBody>
      </p:sp>
      <p:sp>
        <p:nvSpPr>
          <p:cNvPr id="12" name="TextBox 15"/>
          <p:cNvSpPr txBox="1"/>
          <p:nvPr userDrawn="1"/>
        </p:nvSpPr>
        <p:spPr>
          <a:xfrm>
            <a:off x="1051820" y="953248"/>
            <a:ext cx="1512167" cy="338554"/>
          </a:xfrm>
          <a:prstGeom prst="rect">
            <a:avLst/>
          </a:prstGeom>
          <a:noFill/>
        </p:spPr>
        <p:txBody>
          <a:bodyPr wrap="square" rtlCol="0">
            <a:spAutoFit/>
          </a:bodyPr>
          <a:lstStyle/>
          <a:p>
            <a:pPr algn="ctr"/>
            <a:r>
              <a:rPr lang="en-US" altLang="zh-CN" sz="1600" dirty="0" smtClean="0">
                <a:solidFill>
                  <a:srgbClr val="E67819"/>
                </a:solidFill>
                <a:latin typeface="Agency FB" panose="020B0503020202020204" pitchFamily="34" charset="0"/>
                <a:ea typeface="Adobe 宋体 Std L" panose="02020300000000000000" pitchFamily="18" charset="-122"/>
              </a:rPr>
              <a:t>Transition Page</a:t>
            </a:r>
            <a:endParaRPr lang="en-US" altLang="zh-CN" sz="1600" dirty="0" smtClean="0">
              <a:solidFill>
                <a:srgbClr val="E67819"/>
              </a:solidFill>
              <a:latin typeface="Agency FB" panose="020B0503020202020204" pitchFamily="34" charset="0"/>
              <a:ea typeface="Adobe 宋体 Std L" panose="02020300000000000000" pitchFamily="18" charset="-122"/>
            </a:endParaRPr>
          </a:p>
        </p:txBody>
      </p:sp>
      <p:sp>
        <p:nvSpPr>
          <p:cNvPr id="18" name="文本框 17"/>
          <p:cNvSpPr txBox="1"/>
          <p:nvPr userDrawn="1"/>
        </p:nvSpPr>
        <p:spPr>
          <a:xfrm>
            <a:off x="1051820" y="512714"/>
            <a:ext cx="1512167" cy="461665"/>
          </a:xfrm>
          <a:prstGeom prst="rect">
            <a:avLst/>
          </a:prstGeom>
          <a:noFill/>
        </p:spPr>
        <p:txBody>
          <a:bodyPr wrap="square" rtlCol="0">
            <a:spAutoFit/>
          </a:bodyPr>
          <a:lstStyle/>
          <a:p>
            <a:pPr algn="ctr"/>
            <a:r>
              <a:rPr lang="zh-CN" altLang="en-US" sz="2400" b="1" dirty="0" smtClean="0">
                <a:solidFill>
                  <a:srgbClr val="E67819"/>
                </a:solidFill>
                <a:ea typeface="微软雅黑" panose="020B0503020204020204" charset="-122"/>
              </a:rPr>
              <a:t>过渡页</a:t>
            </a:r>
            <a:endParaRPr lang="zh-CN" altLang="en-US" sz="2400" b="1" dirty="0" smtClean="0">
              <a:solidFill>
                <a:srgbClr val="E67819"/>
              </a:solidFill>
              <a:ea typeface="微软雅黑" panose="020B0503020204020204" charset="-122"/>
            </a:endParaRPr>
          </a:p>
        </p:txBody>
      </p:sp>
      <p:grpSp>
        <p:nvGrpSpPr>
          <p:cNvPr id="19" name="组合 18"/>
          <p:cNvGrpSpPr/>
          <p:nvPr userDrawn="1"/>
        </p:nvGrpSpPr>
        <p:grpSpPr>
          <a:xfrm>
            <a:off x="10827024" y="6090541"/>
            <a:ext cx="1368151" cy="434803"/>
            <a:chOff x="10634092" y="6090541"/>
            <a:chExt cx="1368151" cy="434803"/>
          </a:xfrm>
        </p:grpSpPr>
        <p:sp>
          <p:nvSpPr>
            <p:cNvPr id="21" name="Rectangle 3"/>
            <p:cNvSpPr/>
            <p:nvPr userDrawn="1"/>
          </p:nvSpPr>
          <p:spPr bwMode="auto">
            <a:xfrm>
              <a:off x="10634092" y="6090541"/>
              <a:ext cx="792088" cy="432039"/>
            </a:xfrm>
            <a:prstGeom prst="roundRect">
              <a:avLst/>
            </a:prstGeom>
            <a:solidFill>
              <a:srgbClr val="F8F8F8"/>
            </a:solidFill>
            <a:ln w="9525" cap="flat" cmpd="sng" algn="ctr">
              <a:noFill/>
              <a:prstDash val="solid"/>
              <a:headEnd type="none" w="med" len="med"/>
              <a:tailEnd type="none" w="med" len="med"/>
            </a:ln>
            <a:effectLst/>
          </p:spPr>
          <p:txBody>
            <a:bodyPr rot="0" spcFirstLastPara="0" vertOverflow="overflow" horzOverflow="overflow" vert="horz" wrap="square" lIns="76109" tIns="38049" rIns="38049" bIns="76109" numCol="1" spcCol="0" rtlCol="0" fromWordArt="0" anchor="t" anchorCtr="0" forceAA="0" compatLnSpc="1">
              <a:noAutofit/>
            </a:bodyPr>
            <a:lstStyle/>
            <a:p>
              <a:pPr marL="0" marR="0" lvl="0" indent="0" defTabSz="913130" eaLnBrk="1" fontAlgn="auto" latinLnBrk="0" hangingPunct="1">
                <a:lnSpc>
                  <a:spcPct val="100000"/>
                </a:lnSpc>
                <a:spcBef>
                  <a:spcPts val="0"/>
                </a:spcBef>
                <a:spcAft>
                  <a:spcPts val="0"/>
                </a:spcAft>
                <a:buClrTx/>
                <a:buSzTx/>
                <a:buFontTx/>
                <a:buNone/>
                <a:defRPr/>
              </a:pPr>
              <a:endParaRPr kumimoji="0" lang="en-US" sz="1500" b="0" i="0" u="none" strike="noStrike" kern="0" cap="none" spc="-40" normalizeH="0" baseline="0" noProof="0" dirty="0">
                <a:ln>
                  <a:noFill/>
                </a:ln>
                <a:gradFill>
                  <a:gsLst>
                    <a:gs pos="0">
                      <a:srgbClr val="FFFFFF"/>
                    </a:gs>
                    <a:gs pos="100000">
                      <a:srgbClr val="FFFFFF"/>
                    </a:gs>
                  </a:gsLst>
                  <a:lin ang="5400000" scaled="0"/>
                </a:gradFill>
                <a:effectLst/>
                <a:uLnTx/>
                <a:uFillTx/>
                <a:latin typeface="Segoe UI" panose="020B0502040204020203"/>
                <a:ea typeface="Segoe UI" panose="020B0502040204020203" pitchFamily="34" charset="0"/>
                <a:cs typeface="Segoe UI" panose="020B0502040204020203" pitchFamily="34" charset="0"/>
              </a:endParaRPr>
            </a:p>
          </p:txBody>
        </p:sp>
        <p:sp>
          <p:nvSpPr>
            <p:cNvPr id="22" name="Rectangle 3"/>
            <p:cNvSpPr/>
            <p:nvPr userDrawn="1"/>
          </p:nvSpPr>
          <p:spPr bwMode="auto">
            <a:xfrm>
              <a:off x="10634092" y="6456944"/>
              <a:ext cx="1368151" cy="68400"/>
            </a:xfrm>
            <a:prstGeom prst="roundRect">
              <a:avLst>
                <a:gd name="adj" fmla="val 0"/>
              </a:avLst>
            </a:prstGeom>
            <a:solidFill>
              <a:srgbClr val="F8F8F8"/>
            </a:solidFill>
            <a:ln w="9525" cap="flat" cmpd="sng" algn="ctr">
              <a:noFill/>
              <a:prstDash val="solid"/>
              <a:headEnd type="none" w="med" len="med"/>
              <a:tailEnd type="none" w="med" len="med"/>
            </a:ln>
            <a:effectLst/>
          </p:spPr>
          <p:txBody>
            <a:bodyPr rot="0" spcFirstLastPara="0" vertOverflow="overflow" horzOverflow="overflow" vert="horz" wrap="square" lIns="76109" tIns="38049" rIns="38049" bIns="76109" numCol="1" spcCol="0" rtlCol="0" fromWordArt="0" anchor="t" anchorCtr="0" forceAA="0" compatLnSpc="1">
              <a:noAutofit/>
            </a:bodyPr>
            <a:lstStyle/>
            <a:p>
              <a:pPr marL="0" marR="0" lvl="0" indent="0" defTabSz="913130" eaLnBrk="1" fontAlgn="auto" latinLnBrk="0" hangingPunct="1">
                <a:lnSpc>
                  <a:spcPct val="100000"/>
                </a:lnSpc>
                <a:spcBef>
                  <a:spcPts val="0"/>
                </a:spcBef>
                <a:spcAft>
                  <a:spcPts val="0"/>
                </a:spcAft>
                <a:buClrTx/>
                <a:buSzTx/>
                <a:buFontTx/>
                <a:buNone/>
                <a:defRPr/>
              </a:pPr>
              <a:endParaRPr kumimoji="0" lang="en-US" sz="1500" b="0" i="0" u="none" strike="noStrike" kern="0" cap="none" spc="-40" normalizeH="0" baseline="0" noProof="0" dirty="0">
                <a:ln>
                  <a:noFill/>
                </a:ln>
                <a:gradFill>
                  <a:gsLst>
                    <a:gs pos="0">
                      <a:srgbClr val="FFFFFF"/>
                    </a:gs>
                    <a:gs pos="100000">
                      <a:srgbClr val="FFFFFF"/>
                    </a:gs>
                  </a:gsLst>
                  <a:lin ang="5400000" scaled="0"/>
                </a:gradFill>
                <a:effectLst/>
                <a:uLnTx/>
                <a:uFillTx/>
                <a:latin typeface="Segoe UI" panose="020B0502040204020203"/>
                <a:ea typeface="Segoe UI" panose="020B0502040204020203" pitchFamily="34" charset="0"/>
                <a:cs typeface="Segoe UI" panose="020B0502040204020203" pitchFamily="34" charset="0"/>
              </a:endParaRPr>
            </a:p>
          </p:txBody>
        </p:sp>
      </p:grpSp>
      <p:sp>
        <p:nvSpPr>
          <p:cNvPr id="23" name="TextBox 15"/>
          <p:cNvSpPr txBox="1"/>
          <p:nvPr userDrawn="1"/>
        </p:nvSpPr>
        <p:spPr>
          <a:xfrm>
            <a:off x="10849329" y="6124288"/>
            <a:ext cx="769783" cy="369332"/>
          </a:xfrm>
          <a:prstGeom prst="rect">
            <a:avLst/>
          </a:prstGeom>
          <a:noFill/>
        </p:spPr>
        <p:txBody>
          <a:bodyPr wrap="square" rtlCol="0">
            <a:spAutoFit/>
          </a:bodyPr>
          <a:lstStyle/>
          <a:p>
            <a:pPr algn="ctr"/>
            <a:fld id="{2EEF1883-7A0E-4F66-9932-E581691AD397}" type="slidenum">
              <a:rPr lang="zh-CN" altLang="en-US" sz="1800" smtClean="0">
                <a:solidFill>
                  <a:srgbClr val="E67819"/>
                </a:solidFill>
                <a:latin typeface="Impact" panose="020B0806030902050204" pitchFamily="34" charset="0"/>
              </a:rPr>
            </a:fld>
            <a:r>
              <a:rPr lang="zh-CN" altLang="en-US" sz="1800" dirty="0" smtClean="0">
                <a:solidFill>
                  <a:srgbClr val="E67819"/>
                </a:solidFill>
                <a:latin typeface="Impact" panose="020B0806030902050204" pitchFamily="34" charset="0"/>
              </a:rPr>
              <a:t> </a:t>
            </a:r>
            <a:endParaRPr lang="zh-CN" altLang="en-US" sz="1800" b="0" dirty="0">
              <a:solidFill>
                <a:srgbClr val="E67819"/>
              </a:solidFill>
              <a:latin typeface="Impact" panose="020B0806030902050204" pitchFamily="34" charset="0"/>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过渡页1">
    <p:bg>
      <p:bgPr>
        <a:gradFill>
          <a:gsLst>
            <a:gs pos="0">
              <a:srgbClr val="F3F3F3"/>
            </a:gs>
            <a:gs pos="74000">
              <a:srgbClr val="F7F7F7"/>
            </a:gs>
            <a:gs pos="83000">
              <a:srgbClr val="F8F8F8"/>
            </a:gs>
            <a:gs pos="100000">
              <a:srgbClr val="F6F6F6"/>
            </a:gs>
          </a:gsLst>
          <a:lin ang="5400000" scaled="1"/>
        </a:gradFill>
        <a:effectLst/>
      </p:bgPr>
    </p:bg>
    <p:spTree>
      <p:nvGrpSpPr>
        <p:cNvPr id="1" name=""/>
        <p:cNvGrpSpPr/>
        <p:nvPr/>
      </p:nvGrpSpPr>
      <p:grpSpPr>
        <a:xfrm>
          <a:off x="0" y="0"/>
          <a:ext cx="0" cy="0"/>
          <a:chOff x="0" y="0"/>
          <a:chExt cx="0" cy="0"/>
        </a:xfrm>
      </p:grpSpPr>
      <p:sp>
        <p:nvSpPr>
          <p:cNvPr id="4" name="TextBox 3"/>
          <p:cNvSpPr txBox="1"/>
          <p:nvPr userDrawn="1"/>
        </p:nvSpPr>
        <p:spPr>
          <a:xfrm>
            <a:off x="10130035" y="548680"/>
            <a:ext cx="1625120" cy="851515"/>
          </a:xfrm>
          <a:prstGeom prst="rect">
            <a:avLst/>
          </a:prstGeom>
          <a:noFill/>
        </p:spPr>
        <p:txBody>
          <a:bodyPr wrap="square">
            <a:spAutoFit/>
          </a:bodyPr>
          <a:lstStyle/>
          <a:p>
            <a:pPr algn="l">
              <a:spcBef>
                <a:spcPts val="400"/>
              </a:spcBef>
              <a:defRPr/>
            </a:pPr>
            <a:r>
              <a:rPr lang="zh-CN" altLang="en-US" sz="1800" b="0" dirty="0" smtClean="0">
                <a:solidFill>
                  <a:schemeClr val="bg1"/>
                </a:solidFill>
                <a:latin typeface="微软雅黑" panose="020B0503020204020204" charset="-122"/>
                <a:ea typeface="微软雅黑" panose="020B0503020204020204" charset="-122"/>
              </a:rPr>
              <a:t>第一章  </a:t>
            </a:r>
            <a:endParaRPr lang="en-US" altLang="zh-CN" sz="1800" b="0" dirty="0" smtClean="0">
              <a:solidFill>
                <a:schemeClr val="bg1"/>
              </a:solidFill>
              <a:latin typeface="微软雅黑" panose="020B0503020204020204" charset="-122"/>
              <a:ea typeface="微软雅黑" panose="020B0503020204020204" charset="-122"/>
            </a:endParaRPr>
          </a:p>
          <a:p>
            <a:pPr algn="l">
              <a:spcBef>
                <a:spcPts val="400"/>
              </a:spcBef>
              <a:defRPr/>
            </a:pPr>
            <a:r>
              <a:rPr lang="zh-CN" altLang="en-US" sz="2800" b="1" dirty="0" smtClean="0">
                <a:solidFill>
                  <a:schemeClr val="bg1"/>
                </a:solidFill>
                <a:latin typeface="微软雅黑" panose="020B0503020204020204" charset="-122"/>
                <a:ea typeface="微软雅黑" panose="020B0503020204020204" charset="-122"/>
              </a:rPr>
              <a:t>面试概述</a:t>
            </a:r>
            <a:endParaRPr lang="zh-CN" altLang="en-US" sz="2800" b="1" dirty="0" smtClean="0">
              <a:solidFill>
                <a:schemeClr val="bg1"/>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过渡页1">
    <p:bg>
      <p:bgPr>
        <a:gradFill>
          <a:gsLst>
            <a:gs pos="0">
              <a:srgbClr val="F3F3F3"/>
            </a:gs>
            <a:gs pos="74000">
              <a:srgbClr val="F7F7F7"/>
            </a:gs>
            <a:gs pos="83000">
              <a:srgbClr val="F8F8F8"/>
            </a:gs>
            <a:gs pos="100000">
              <a:srgbClr val="F6F6F6"/>
            </a:gs>
          </a:gsLst>
          <a:lin ang="5400000" scaled="1"/>
        </a:gradFill>
        <a:effectLst/>
      </p:bgPr>
    </p:bg>
    <p:spTree>
      <p:nvGrpSpPr>
        <p:cNvPr id="1" name=""/>
        <p:cNvGrpSpPr/>
        <p:nvPr/>
      </p:nvGrpSpPr>
      <p:grpSpPr>
        <a:xfrm>
          <a:off x="0" y="0"/>
          <a:ext cx="0" cy="0"/>
          <a:chOff x="0" y="0"/>
          <a:chExt cx="0" cy="0"/>
        </a:xfrm>
      </p:grpSpPr>
      <p:sp>
        <p:nvSpPr>
          <p:cNvPr id="3" name="TextBox 8"/>
          <p:cNvSpPr txBox="1"/>
          <p:nvPr userDrawn="1"/>
        </p:nvSpPr>
        <p:spPr>
          <a:xfrm>
            <a:off x="336947" y="476672"/>
            <a:ext cx="4968552" cy="461665"/>
          </a:xfrm>
          <a:prstGeom prst="rect">
            <a:avLst/>
          </a:prstGeom>
          <a:noFill/>
        </p:spPr>
        <p:txBody>
          <a:bodyPr wrap="square" rtlCol="0">
            <a:spAutoFit/>
          </a:bodyPr>
          <a:lstStyle/>
          <a:p>
            <a:r>
              <a:rPr lang="zh-CN" altLang="en-US" sz="2400" b="1" dirty="0" smtClean="0">
                <a:solidFill>
                  <a:srgbClr val="5F5E5C"/>
                </a:solidFill>
                <a:latin typeface="Impact" panose="020B0806030902050204" pitchFamily="34" charset="0"/>
                <a:ea typeface="微软雅黑" panose="020B0503020204020204" charset="-122"/>
              </a:rPr>
              <a:t>第三节   </a:t>
            </a:r>
            <a:r>
              <a:rPr lang="zh-CN" altLang="en-US" sz="2400" b="1" dirty="0" smtClean="0">
                <a:solidFill>
                  <a:srgbClr val="5F5E5C"/>
                </a:solidFill>
                <a:latin typeface="微软雅黑" panose="020B0503020204020204" charset="-122"/>
                <a:ea typeface="微软雅黑" panose="020B0503020204020204" charset="-122"/>
              </a:rPr>
              <a:t>面试</a:t>
            </a:r>
            <a:r>
              <a:rPr lang="zh-CN" altLang="en-US" sz="2400" b="1" dirty="0">
                <a:solidFill>
                  <a:srgbClr val="5F5E5C"/>
                </a:solidFill>
                <a:latin typeface="微软雅黑" panose="020B0503020204020204" charset="-122"/>
                <a:ea typeface="微软雅黑" panose="020B0503020204020204" charset="-122"/>
              </a:rPr>
              <a:t>的类别概述</a:t>
            </a:r>
            <a:endParaRPr lang="zh-CN" altLang="en-US" sz="2400" b="1" dirty="0">
              <a:solidFill>
                <a:srgbClr val="5F5E5C"/>
              </a:solidFill>
              <a:latin typeface="微软雅黑" panose="020B0503020204020204" charset="-122"/>
              <a:ea typeface="微软雅黑" panose="020B0503020204020204" charset="-122"/>
            </a:endParaRPr>
          </a:p>
        </p:txBody>
      </p:sp>
      <p:sp>
        <p:nvSpPr>
          <p:cNvPr id="4" name="TextBox 3"/>
          <p:cNvSpPr txBox="1"/>
          <p:nvPr userDrawn="1"/>
        </p:nvSpPr>
        <p:spPr>
          <a:xfrm>
            <a:off x="10130035" y="548680"/>
            <a:ext cx="1625120" cy="851515"/>
          </a:xfrm>
          <a:prstGeom prst="rect">
            <a:avLst/>
          </a:prstGeom>
          <a:noFill/>
        </p:spPr>
        <p:txBody>
          <a:bodyPr wrap="square">
            <a:spAutoFit/>
          </a:bodyPr>
          <a:lstStyle/>
          <a:p>
            <a:pPr algn="l">
              <a:spcBef>
                <a:spcPts val="400"/>
              </a:spcBef>
              <a:defRPr/>
            </a:pPr>
            <a:r>
              <a:rPr lang="zh-CN" altLang="en-US" sz="1800" b="0" dirty="0" smtClean="0">
                <a:solidFill>
                  <a:schemeClr val="bg1"/>
                </a:solidFill>
                <a:latin typeface="微软雅黑" panose="020B0503020204020204" charset="-122"/>
                <a:ea typeface="微软雅黑" panose="020B0503020204020204" charset="-122"/>
              </a:rPr>
              <a:t>第一章  </a:t>
            </a:r>
            <a:endParaRPr lang="en-US" altLang="zh-CN" sz="1800" b="0" dirty="0" smtClean="0">
              <a:solidFill>
                <a:schemeClr val="bg1"/>
              </a:solidFill>
              <a:latin typeface="微软雅黑" panose="020B0503020204020204" charset="-122"/>
              <a:ea typeface="微软雅黑" panose="020B0503020204020204" charset="-122"/>
            </a:endParaRPr>
          </a:p>
          <a:p>
            <a:pPr algn="l">
              <a:spcBef>
                <a:spcPts val="400"/>
              </a:spcBef>
              <a:defRPr/>
            </a:pPr>
            <a:r>
              <a:rPr lang="zh-CN" altLang="en-US" sz="2800" b="1" dirty="0" smtClean="0">
                <a:solidFill>
                  <a:schemeClr val="bg1"/>
                </a:solidFill>
                <a:latin typeface="微软雅黑" panose="020B0503020204020204" charset="-122"/>
                <a:ea typeface="微软雅黑" panose="020B0503020204020204" charset="-122"/>
              </a:rPr>
              <a:t>面试概述</a:t>
            </a:r>
            <a:endParaRPr lang="zh-CN" altLang="en-US" sz="2800" b="1" dirty="0" smtClean="0">
              <a:solidFill>
                <a:schemeClr val="bg1"/>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过渡页1">
    <p:bg>
      <p:bgPr>
        <a:gradFill>
          <a:gsLst>
            <a:gs pos="0">
              <a:srgbClr val="F3F3F3"/>
            </a:gs>
            <a:gs pos="74000">
              <a:srgbClr val="F7F7F7"/>
            </a:gs>
            <a:gs pos="83000">
              <a:srgbClr val="F8F8F8"/>
            </a:gs>
            <a:gs pos="100000">
              <a:srgbClr val="F6F6F6"/>
            </a:gs>
          </a:gsLst>
          <a:lin ang="5400000" scaled="1"/>
        </a:gradFill>
        <a:effectLst/>
      </p:bgPr>
    </p:bg>
    <p:spTree>
      <p:nvGrpSpPr>
        <p:cNvPr id="1" name=""/>
        <p:cNvGrpSpPr/>
        <p:nvPr/>
      </p:nvGrpSpPr>
      <p:grpSpPr>
        <a:xfrm>
          <a:off x="0" y="0"/>
          <a:ext cx="0" cy="0"/>
          <a:chOff x="0" y="0"/>
          <a:chExt cx="0" cy="0"/>
        </a:xfrm>
      </p:grpSpPr>
      <p:sp>
        <p:nvSpPr>
          <p:cNvPr id="2" name="TextBox 8"/>
          <p:cNvSpPr txBox="1"/>
          <p:nvPr userDrawn="1"/>
        </p:nvSpPr>
        <p:spPr>
          <a:xfrm>
            <a:off x="336947" y="476672"/>
            <a:ext cx="4968552" cy="461665"/>
          </a:xfrm>
          <a:prstGeom prst="rect">
            <a:avLst/>
          </a:prstGeom>
          <a:noFill/>
        </p:spPr>
        <p:txBody>
          <a:bodyPr wrap="square" rtlCol="0">
            <a:spAutoFit/>
          </a:bodyPr>
          <a:lstStyle/>
          <a:p>
            <a:r>
              <a:rPr lang="zh-CN" altLang="en-US" sz="2400" b="1" dirty="0" smtClean="0">
                <a:solidFill>
                  <a:srgbClr val="5F5E5C"/>
                </a:solidFill>
                <a:latin typeface="Impact" panose="020B0806030902050204" pitchFamily="34" charset="0"/>
                <a:ea typeface="微软雅黑" panose="020B0503020204020204" charset="-122"/>
              </a:rPr>
              <a:t>第四节   </a:t>
            </a:r>
            <a:r>
              <a:rPr lang="zh-CN" altLang="en-US" sz="2400" b="1" dirty="0" smtClean="0">
                <a:solidFill>
                  <a:srgbClr val="5F5E5C"/>
                </a:solidFill>
                <a:latin typeface="微软雅黑" panose="020B0503020204020204" charset="-122"/>
                <a:ea typeface="微软雅黑" panose="020B0503020204020204" charset="-122"/>
              </a:rPr>
              <a:t>面试官的素质要求</a:t>
            </a:r>
            <a:endParaRPr lang="zh-CN" altLang="en-US" sz="2400" b="1" dirty="0">
              <a:solidFill>
                <a:srgbClr val="5F5E5C"/>
              </a:solidFill>
              <a:latin typeface="微软雅黑" panose="020B0503020204020204" charset="-122"/>
              <a:ea typeface="微软雅黑" panose="020B0503020204020204" charset="-122"/>
            </a:endParaRPr>
          </a:p>
        </p:txBody>
      </p:sp>
      <p:sp>
        <p:nvSpPr>
          <p:cNvPr id="3" name="TextBox 2"/>
          <p:cNvSpPr txBox="1"/>
          <p:nvPr userDrawn="1"/>
        </p:nvSpPr>
        <p:spPr>
          <a:xfrm>
            <a:off x="10130035" y="548680"/>
            <a:ext cx="1625120" cy="851515"/>
          </a:xfrm>
          <a:prstGeom prst="rect">
            <a:avLst/>
          </a:prstGeom>
          <a:noFill/>
        </p:spPr>
        <p:txBody>
          <a:bodyPr wrap="square">
            <a:spAutoFit/>
          </a:bodyPr>
          <a:lstStyle/>
          <a:p>
            <a:pPr algn="l">
              <a:spcBef>
                <a:spcPts val="400"/>
              </a:spcBef>
              <a:defRPr/>
            </a:pPr>
            <a:r>
              <a:rPr lang="zh-CN" altLang="en-US" sz="1800" b="0" dirty="0" smtClean="0">
                <a:solidFill>
                  <a:schemeClr val="bg1"/>
                </a:solidFill>
                <a:latin typeface="微软雅黑" panose="020B0503020204020204" charset="-122"/>
                <a:ea typeface="微软雅黑" panose="020B0503020204020204" charset="-122"/>
              </a:rPr>
              <a:t>第一章  </a:t>
            </a:r>
            <a:endParaRPr lang="en-US" altLang="zh-CN" sz="1800" b="0" dirty="0" smtClean="0">
              <a:solidFill>
                <a:schemeClr val="bg1"/>
              </a:solidFill>
              <a:latin typeface="微软雅黑" panose="020B0503020204020204" charset="-122"/>
              <a:ea typeface="微软雅黑" panose="020B0503020204020204" charset="-122"/>
            </a:endParaRPr>
          </a:p>
          <a:p>
            <a:pPr algn="l">
              <a:spcBef>
                <a:spcPts val="400"/>
              </a:spcBef>
              <a:defRPr/>
            </a:pPr>
            <a:r>
              <a:rPr lang="zh-CN" altLang="en-US" sz="2800" b="1" dirty="0" smtClean="0">
                <a:solidFill>
                  <a:schemeClr val="bg1"/>
                </a:solidFill>
                <a:latin typeface="微软雅黑" panose="020B0503020204020204" charset="-122"/>
                <a:ea typeface="微软雅黑" panose="020B0503020204020204" charset="-122"/>
              </a:rPr>
              <a:t>面试概述</a:t>
            </a:r>
            <a:endParaRPr lang="zh-CN" altLang="en-US" sz="2800" b="1" dirty="0" smtClean="0">
              <a:solidFill>
                <a:schemeClr val="bg1"/>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2" name="TextBox 1"/>
          <p:cNvSpPr txBox="1"/>
          <p:nvPr userDrawn="1"/>
        </p:nvSpPr>
        <p:spPr>
          <a:xfrm>
            <a:off x="10130035" y="548680"/>
            <a:ext cx="1625120" cy="789960"/>
          </a:xfrm>
          <a:prstGeom prst="rect">
            <a:avLst/>
          </a:prstGeom>
          <a:noFill/>
        </p:spPr>
        <p:txBody>
          <a:bodyPr wrap="square">
            <a:spAutoFit/>
          </a:bodyPr>
          <a:lstStyle/>
          <a:p>
            <a:pPr algn="l">
              <a:spcBef>
                <a:spcPts val="400"/>
              </a:spcBef>
              <a:defRPr/>
            </a:pPr>
            <a:r>
              <a:rPr lang="zh-CN" altLang="en-US" sz="1600" b="0" dirty="0" smtClean="0">
                <a:solidFill>
                  <a:schemeClr val="bg1"/>
                </a:solidFill>
                <a:latin typeface="微软雅黑" panose="020B0503020204020204" charset="-122"/>
                <a:ea typeface="微软雅黑" panose="020B0503020204020204" charset="-122"/>
              </a:rPr>
              <a:t>第二章  </a:t>
            </a:r>
            <a:endParaRPr lang="en-US" altLang="zh-CN" sz="1600" b="0" dirty="0" smtClean="0">
              <a:solidFill>
                <a:schemeClr val="bg1"/>
              </a:solidFill>
              <a:latin typeface="微软雅黑" panose="020B0503020204020204" charset="-122"/>
              <a:ea typeface="微软雅黑" panose="020B0503020204020204" charset="-122"/>
            </a:endParaRPr>
          </a:p>
          <a:p>
            <a:pPr algn="l">
              <a:spcBef>
                <a:spcPts val="400"/>
              </a:spcBef>
              <a:defRPr/>
            </a:pPr>
            <a:r>
              <a:rPr lang="zh-CN" altLang="en-US" sz="2600" b="1" dirty="0" smtClean="0">
                <a:solidFill>
                  <a:schemeClr val="bg1"/>
                </a:solidFill>
                <a:latin typeface="微软雅黑" panose="020B0503020204020204" charset="-122"/>
                <a:ea typeface="微软雅黑" panose="020B0503020204020204" charset="-122"/>
              </a:rPr>
              <a:t>误区 原则</a:t>
            </a:r>
            <a:endParaRPr lang="zh-CN" altLang="en-US" sz="2600" b="1" dirty="0" smtClean="0">
              <a:solidFill>
                <a:schemeClr val="bg1"/>
              </a:solidFill>
              <a:latin typeface="微软雅黑" panose="020B0503020204020204" charset="-122"/>
              <a:ea typeface="微软雅黑" panose="020B0503020204020204" charset="-122"/>
            </a:endParaRPr>
          </a:p>
        </p:txBody>
      </p:sp>
      <p:sp>
        <p:nvSpPr>
          <p:cNvPr id="3" name="TextBox 8"/>
          <p:cNvSpPr txBox="1"/>
          <p:nvPr userDrawn="1"/>
        </p:nvSpPr>
        <p:spPr>
          <a:xfrm>
            <a:off x="336947" y="476672"/>
            <a:ext cx="4968552" cy="461665"/>
          </a:xfrm>
          <a:prstGeom prst="rect">
            <a:avLst/>
          </a:prstGeom>
          <a:noFill/>
        </p:spPr>
        <p:txBody>
          <a:bodyPr wrap="square" rtlCol="0">
            <a:spAutoFit/>
          </a:bodyPr>
          <a:lstStyle/>
          <a:p>
            <a:r>
              <a:rPr lang="zh-CN" altLang="en-US" sz="2400" b="1" dirty="0" smtClean="0">
                <a:solidFill>
                  <a:srgbClr val="5F5E5C"/>
                </a:solidFill>
                <a:latin typeface="Impact" panose="020B0806030902050204" pitchFamily="34" charset="0"/>
                <a:ea typeface="微软雅黑" panose="020B0503020204020204" charset="-122"/>
              </a:rPr>
              <a:t>第一节   </a:t>
            </a:r>
            <a:r>
              <a:rPr lang="zh-CN" altLang="en-US" sz="2400" b="1" dirty="0" smtClean="0">
                <a:solidFill>
                  <a:srgbClr val="5F5E5C"/>
                </a:solidFill>
                <a:latin typeface="微软雅黑" panose="020B0503020204020204" charset="-122"/>
                <a:ea typeface="微软雅黑" panose="020B0503020204020204" charset="-122"/>
              </a:rPr>
              <a:t>面试的</a:t>
            </a:r>
            <a:r>
              <a:rPr lang="zh-CN" altLang="en-US" sz="2400" b="1" dirty="0">
                <a:solidFill>
                  <a:srgbClr val="5F5E5C"/>
                </a:solidFill>
                <a:latin typeface="微软雅黑" panose="020B0503020204020204" charset="-122"/>
                <a:ea typeface="微软雅黑" panose="020B0503020204020204" charset="-122"/>
              </a:rPr>
              <a:t>误区</a:t>
            </a:r>
            <a:endParaRPr lang="zh-CN" altLang="en-US" sz="2400" b="1" dirty="0">
              <a:solidFill>
                <a:srgbClr val="5F5E5C"/>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
        <p:nvSpPr>
          <p:cNvPr id="2" name="TextBox 1"/>
          <p:cNvSpPr txBox="1"/>
          <p:nvPr userDrawn="1"/>
        </p:nvSpPr>
        <p:spPr>
          <a:xfrm>
            <a:off x="10130035" y="548680"/>
            <a:ext cx="1625120" cy="789960"/>
          </a:xfrm>
          <a:prstGeom prst="rect">
            <a:avLst/>
          </a:prstGeom>
          <a:noFill/>
        </p:spPr>
        <p:txBody>
          <a:bodyPr wrap="square">
            <a:spAutoFit/>
          </a:bodyPr>
          <a:lstStyle/>
          <a:p>
            <a:pPr algn="l">
              <a:spcBef>
                <a:spcPts val="400"/>
              </a:spcBef>
              <a:defRPr/>
            </a:pPr>
            <a:r>
              <a:rPr lang="zh-CN" altLang="en-US" sz="1600" b="0" dirty="0" smtClean="0">
                <a:solidFill>
                  <a:schemeClr val="bg1"/>
                </a:solidFill>
                <a:latin typeface="微软雅黑" panose="020B0503020204020204" charset="-122"/>
                <a:ea typeface="微软雅黑" panose="020B0503020204020204" charset="-122"/>
              </a:rPr>
              <a:t>第二章  </a:t>
            </a:r>
            <a:endParaRPr lang="en-US" altLang="zh-CN" sz="1600" b="0" dirty="0" smtClean="0">
              <a:solidFill>
                <a:schemeClr val="bg1"/>
              </a:solidFill>
              <a:latin typeface="微软雅黑" panose="020B0503020204020204" charset="-122"/>
              <a:ea typeface="微软雅黑" panose="020B0503020204020204" charset="-122"/>
            </a:endParaRPr>
          </a:p>
          <a:p>
            <a:pPr algn="l">
              <a:spcBef>
                <a:spcPts val="400"/>
              </a:spcBef>
              <a:defRPr/>
            </a:pPr>
            <a:r>
              <a:rPr lang="zh-CN" altLang="en-US" sz="2600" b="1" dirty="0" smtClean="0">
                <a:solidFill>
                  <a:schemeClr val="bg1"/>
                </a:solidFill>
                <a:latin typeface="微软雅黑" panose="020B0503020204020204" charset="-122"/>
                <a:ea typeface="微软雅黑" panose="020B0503020204020204" charset="-122"/>
              </a:rPr>
              <a:t>误区 原则</a:t>
            </a:r>
            <a:endParaRPr lang="zh-CN" altLang="en-US" sz="2600" b="1" dirty="0" smtClean="0">
              <a:solidFill>
                <a:schemeClr val="bg1"/>
              </a:solidFill>
              <a:latin typeface="微软雅黑" panose="020B0503020204020204" charset="-122"/>
              <a:ea typeface="微软雅黑" panose="020B0503020204020204" charset="-122"/>
            </a:endParaRPr>
          </a:p>
        </p:txBody>
      </p:sp>
      <p:sp>
        <p:nvSpPr>
          <p:cNvPr id="4" name="TextBox 8"/>
          <p:cNvSpPr txBox="1"/>
          <p:nvPr userDrawn="1"/>
        </p:nvSpPr>
        <p:spPr>
          <a:xfrm>
            <a:off x="336947" y="476672"/>
            <a:ext cx="4968552" cy="461665"/>
          </a:xfrm>
          <a:prstGeom prst="rect">
            <a:avLst/>
          </a:prstGeom>
          <a:noFill/>
        </p:spPr>
        <p:txBody>
          <a:bodyPr wrap="square" rtlCol="0">
            <a:spAutoFit/>
          </a:bodyPr>
          <a:lstStyle/>
          <a:p>
            <a:r>
              <a:rPr lang="zh-CN" altLang="en-US" sz="2400" b="1" dirty="0" smtClean="0">
                <a:solidFill>
                  <a:srgbClr val="5F5E5C"/>
                </a:solidFill>
                <a:latin typeface="Impact" panose="020B0806030902050204" pitchFamily="34" charset="0"/>
                <a:ea typeface="微软雅黑" panose="020B0503020204020204" charset="-122"/>
              </a:rPr>
              <a:t>第二节   </a:t>
            </a:r>
            <a:r>
              <a:rPr lang="zh-CN" altLang="en-US" sz="2400" b="1" dirty="0" smtClean="0">
                <a:solidFill>
                  <a:srgbClr val="5F5E5C"/>
                </a:solidFill>
                <a:latin typeface="微软雅黑" panose="020B0503020204020204" charset="-122"/>
                <a:ea typeface="微软雅黑" panose="020B0503020204020204" charset="-122"/>
              </a:rPr>
              <a:t>面试的原则</a:t>
            </a:r>
            <a:endParaRPr lang="zh-CN" altLang="en-US" sz="2400" b="1" dirty="0">
              <a:solidFill>
                <a:srgbClr val="5F5E5C"/>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两栏内容">
    <p:bg>
      <p:bgPr>
        <a:gradFill>
          <a:gsLst>
            <a:gs pos="0">
              <a:srgbClr val="F3F3F3"/>
            </a:gs>
            <a:gs pos="74000">
              <a:srgbClr val="F7F7F7"/>
            </a:gs>
            <a:gs pos="83000">
              <a:srgbClr val="F8F8F8"/>
            </a:gs>
            <a:gs pos="100000">
              <a:srgbClr val="F6F6F6"/>
            </a:gs>
          </a:gsLst>
          <a:lin ang="5400000" scaled="1"/>
        </a:gradFill>
        <a:effectLst/>
      </p:bgPr>
    </p:bg>
    <p:spTree>
      <p:nvGrpSpPr>
        <p:cNvPr id="1" name=""/>
        <p:cNvGrpSpPr/>
        <p:nvPr/>
      </p:nvGrpSpPr>
      <p:grpSpPr>
        <a:xfrm>
          <a:off x="0" y="0"/>
          <a:ext cx="0" cy="0"/>
          <a:chOff x="0" y="0"/>
          <a:chExt cx="0" cy="0"/>
        </a:xfrm>
      </p:grpSpPr>
      <p:sp>
        <p:nvSpPr>
          <p:cNvPr id="5" name="TextBox 4"/>
          <p:cNvSpPr txBox="1"/>
          <p:nvPr userDrawn="1"/>
        </p:nvSpPr>
        <p:spPr>
          <a:xfrm>
            <a:off x="10130035" y="476672"/>
            <a:ext cx="1625120" cy="1169551"/>
          </a:xfrm>
          <a:prstGeom prst="rect">
            <a:avLst/>
          </a:prstGeom>
          <a:noFill/>
        </p:spPr>
        <p:txBody>
          <a:bodyPr wrap="square">
            <a:spAutoFit/>
          </a:bodyPr>
          <a:lstStyle/>
          <a:p>
            <a:pPr algn="l">
              <a:spcBef>
                <a:spcPts val="400"/>
              </a:spcBef>
              <a:defRPr/>
            </a:pPr>
            <a:r>
              <a:rPr lang="zh-CN" altLang="en-US" sz="1600" b="0" dirty="0" smtClean="0">
                <a:solidFill>
                  <a:schemeClr val="bg1"/>
                </a:solidFill>
                <a:latin typeface="微软雅黑" panose="020B0503020204020204" charset="-122"/>
                <a:ea typeface="微软雅黑" panose="020B0503020204020204" charset="-122"/>
              </a:rPr>
              <a:t>第三章  </a:t>
            </a:r>
            <a:endParaRPr lang="en-US" altLang="zh-CN" sz="1600" b="0" dirty="0" smtClean="0">
              <a:solidFill>
                <a:schemeClr val="bg1"/>
              </a:solidFill>
              <a:latin typeface="微软雅黑" panose="020B0503020204020204" charset="-122"/>
              <a:ea typeface="微软雅黑" panose="020B0503020204020204" charset="-122"/>
            </a:endParaRPr>
          </a:p>
          <a:p>
            <a:pPr algn="l">
              <a:spcBef>
                <a:spcPts val="0"/>
              </a:spcBef>
              <a:defRPr/>
            </a:pPr>
            <a:r>
              <a:rPr lang="zh-CN" altLang="en-US" sz="2700" b="1" dirty="0" smtClean="0">
                <a:solidFill>
                  <a:schemeClr val="bg1"/>
                </a:solidFill>
                <a:latin typeface="微软雅黑" panose="020B0503020204020204" charset="-122"/>
                <a:ea typeface="微软雅黑" panose="020B0503020204020204" charset="-122"/>
              </a:rPr>
              <a:t>素质模型</a:t>
            </a:r>
            <a:endParaRPr lang="en-US" altLang="zh-CN" sz="2700" b="1" dirty="0" smtClean="0">
              <a:solidFill>
                <a:schemeClr val="bg1"/>
              </a:solidFill>
              <a:latin typeface="微软雅黑" panose="020B0503020204020204" charset="-122"/>
              <a:ea typeface="微软雅黑" panose="020B0503020204020204" charset="-122"/>
            </a:endParaRPr>
          </a:p>
          <a:p>
            <a:pPr algn="l">
              <a:spcBef>
                <a:spcPts val="0"/>
              </a:spcBef>
              <a:defRPr/>
            </a:pPr>
            <a:r>
              <a:rPr lang="zh-CN" altLang="en-US" sz="2700" b="1" dirty="0" smtClean="0">
                <a:solidFill>
                  <a:schemeClr val="bg1"/>
                </a:solidFill>
                <a:latin typeface="微软雅黑" panose="020B0503020204020204" charset="-122"/>
                <a:ea typeface="微软雅黑" panose="020B0503020204020204" charset="-122"/>
              </a:rPr>
              <a:t>面试问题</a:t>
            </a:r>
            <a:endParaRPr lang="zh-CN" altLang="en-US" sz="2700" b="1" dirty="0" smtClean="0">
              <a:solidFill>
                <a:schemeClr val="bg1"/>
              </a:solidFill>
              <a:latin typeface="微软雅黑" panose="020B0503020204020204" charset="-122"/>
              <a:ea typeface="微软雅黑" panose="020B0503020204020204" charset="-122"/>
            </a:endParaRPr>
          </a:p>
        </p:txBody>
      </p:sp>
      <p:sp>
        <p:nvSpPr>
          <p:cNvPr id="6" name="TextBox 8"/>
          <p:cNvSpPr txBox="1"/>
          <p:nvPr userDrawn="1"/>
        </p:nvSpPr>
        <p:spPr>
          <a:xfrm>
            <a:off x="336947" y="476672"/>
            <a:ext cx="4968552" cy="461665"/>
          </a:xfrm>
          <a:prstGeom prst="rect">
            <a:avLst/>
          </a:prstGeom>
          <a:noFill/>
        </p:spPr>
        <p:txBody>
          <a:bodyPr wrap="square" rtlCol="0">
            <a:spAutoFit/>
          </a:bodyPr>
          <a:lstStyle/>
          <a:p>
            <a:r>
              <a:rPr lang="zh-CN" altLang="en-US" sz="2400" b="1" dirty="0" smtClean="0">
                <a:solidFill>
                  <a:srgbClr val="5F5E5C"/>
                </a:solidFill>
                <a:latin typeface="Impact" panose="020B0806030902050204" pitchFamily="34" charset="0"/>
                <a:ea typeface="微软雅黑" panose="020B0503020204020204" charset="-122"/>
              </a:rPr>
              <a:t>第一节   </a:t>
            </a:r>
            <a:r>
              <a:rPr lang="zh-CN" altLang="en-US" sz="2400" b="1" dirty="0" smtClean="0">
                <a:solidFill>
                  <a:srgbClr val="5F5E5C"/>
                </a:solidFill>
                <a:latin typeface="微软雅黑" panose="020B0503020204020204" charset="-122"/>
                <a:ea typeface="微软雅黑" panose="020B0503020204020204" charset="-122"/>
              </a:rPr>
              <a:t>素质模型</a:t>
            </a:r>
            <a:endParaRPr lang="zh-CN" altLang="en-US" sz="2400" b="1" dirty="0">
              <a:solidFill>
                <a:srgbClr val="5F5E5C"/>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3" Type="http://schemas.openxmlformats.org/officeDocument/2006/relationships/theme" Target="../theme/theme1.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3F3F3"/>
            </a:gs>
            <a:gs pos="74000">
              <a:srgbClr val="F7F7F7"/>
            </a:gs>
            <a:gs pos="83000">
              <a:srgbClr val="F8F8F8"/>
            </a:gs>
            <a:gs pos="100000">
              <a:srgbClr val="F6F6F6"/>
            </a:gs>
          </a:gsLst>
          <a:lin ang="5400000" scaled="1"/>
        </a:gradFill>
        <a:effectLst/>
      </p:bgPr>
    </p:bg>
    <p:spTree>
      <p:nvGrpSpPr>
        <p:cNvPr id="1" name=""/>
        <p:cNvGrpSpPr/>
        <p:nvPr/>
      </p:nvGrpSpPr>
      <p:grpSpPr>
        <a:xfrm>
          <a:off x="0" y="0"/>
          <a:ext cx="0" cy="0"/>
          <a:chOff x="0" y="0"/>
          <a:chExt cx="0" cy="0"/>
        </a:xfrm>
      </p:grpSpPr>
      <p:sp>
        <p:nvSpPr>
          <p:cNvPr id="4" name="圆角矩形 3"/>
          <p:cNvSpPr/>
          <p:nvPr userDrawn="1"/>
        </p:nvSpPr>
        <p:spPr>
          <a:xfrm>
            <a:off x="10130035" y="421864"/>
            <a:ext cx="1644881" cy="1206936"/>
          </a:xfrm>
          <a:prstGeom prst="roundRect">
            <a:avLst>
              <a:gd name="adj" fmla="val 5813"/>
            </a:avLst>
          </a:prstGeom>
          <a:solidFill>
            <a:srgbClr val="E678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 name="直接连接符 8"/>
          <p:cNvCxnSpPr/>
          <p:nvPr userDrawn="1"/>
        </p:nvCxnSpPr>
        <p:spPr>
          <a:xfrm>
            <a:off x="408955" y="332656"/>
            <a:ext cx="11365961" cy="0"/>
          </a:xfrm>
          <a:prstGeom prst="line">
            <a:avLst/>
          </a:prstGeom>
          <a:ln w="19050">
            <a:solidFill>
              <a:srgbClr val="C8C8C8"/>
            </a:solidFill>
          </a:ln>
        </p:spPr>
        <p:style>
          <a:lnRef idx="1">
            <a:schemeClr val="accent1"/>
          </a:lnRef>
          <a:fillRef idx="0">
            <a:schemeClr val="accent1"/>
          </a:fillRef>
          <a:effectRef idx="0">
            <a:schemeClr val="accent1"/>
          </a:effectRef>
          <a:fontRef idx="minor">
            <a:schemeClr val="tx1"/>
          </a:fontRef>
        </p:style>
      </p:cxnSp>
      <p:sp>
        <p:nvSpPr>
          <p:cNvPr id="17" name="弦形 16"/>
          <p:cNvSpPr/>
          <p:nvPr userDrawn="1"/>
        </p:nvSpPr>
        <p:spPr>
          <a:xfrm rot="6746465">
            <a:off x="5737587" y="6451264"/>
            <a:ext cx="720000" cy="720000"/>
          </a:xfrm>
          <a:prstGeom prst="chord">
            <a:avLst>
              <a:gd name="adj1" fmla="val 3577158"/>
              <a:gd name="adj2" fmla="val 15329001"/>
            </a:avLst>
          </a:prstGeom>
          <a:solidFill>
            <a:srgbClr val="E678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14" name="TextBox 15"/>
          <p:cNvSpPr txBox="1"/>
          <p:nvPr userDrawn="1"/>
        </p:nvSpPr>
        <p:spPr>
          <a:xfrm>
            <a:off x="5695891" y="6488668"/>
            <a:ext cx="792088" cy="369332"/>
          </a:xfrm>
          <a:prstGeom prst="rect">
            <a:avLst/>
          </a:prstGeom>
          <a:noFill/>
        </p:spPr>
        <p:txBody>
          <a:bodyPr wrap="square" rtlCol="0">
            <a:spAutoFit/>
          </a:bodyPr>
          <a:lstStyle/>
          <a:p>
            <a:pPr algn="ctr"/>
            <a:fld id="{2EEF1883-7A0E-4F66-9932-E581691AD397}" type="slidenum">
              <a:rPr lang="zh-CN" altLang="en-US" sz="180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fld>
            <a:r>
              <a:rPr lang="zh-CN" altLang="en-US" sz="1800" dirty="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 </a:t>
            </a:r>
            <a:endParaRPr lang="zh-CN" altLang="en-US" sz="1800" b="0"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cxnSp>
        <p:nvCxnSpPr>
          <p:cNvPr id="26" name="直接箭头连接符 25"/>
          <p:cNvCxnSpPr/>
          <p:nvPr userDrawn="1"/>
        </p:nvCxnSpPr>
        <p:spPr>
          <a:xfrm>
            <a:off x="408955" y="6597352"/>
            <a:ext cx="5256000" cy="0"/>
          </a:xfrm>
          <a:prstGeom prst="straightConnector1">
            <a:avLst/>
          </a:prstGeom>
          <a:ln>
            <a:solidFill>
              <a:srgbClr val="E67819"/>
            </a:solidFill>
            <a:headEnd w="lg" len="lg"/>
            <a:tailEnd type="none" w="med" len="lg"/>
          </a:ln>
        </p:spPr>
        <p:style>
          <a:lnRef idx="1">
            <a:schemeClr val="accent1"/>
          </a:lnRef>
          <a:fillRef idx="0">
            <a:schemeClr val="accent1"/>
          </a:fillRef>
          <a:effectRef idx="0">
            <a:schemeClr val="accent1"/>
          </a:effectRef>
          <a:fontRef idx="minor">
            <a:schemeClr val="tx1"/>
          </a:fontRef>
        </p:style>
      </p:cxnSp>
      <p:cxnSp>
        <p:nvCxnSpPr>
          <p:cNvPr id="28" name="直接箭头连接符 27"/>
          <p:cNvCxnSpPr/>
          <p:nvPr userDrawn="1"/>
        </p:nvCxnSpPr>
        <p:spPr>
          <a:xfrm flipH="1">
            <a:off x="6530219" y="6597352"/>
            <a:ext cx="5256000" cy="0"/>
          </a:xfrm>
          <a:prstGeom prst="straightConnector1">
            <a:avLst/>
          </a:prstGeom>
          <a:ln>
            <a:solidFill>
              <a:srgbClr val="E67819"/>
            </a:solidFill>
            <a:headEnd w="med" len="lg"/>
            <a:tailEnd type="none"/>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Lst>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6.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7.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8.jpe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9.jpe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0.jpe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1.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2.jpe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2.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image" Target="../media/image13.jpe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image" Target="../media/image14.jpe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image" Target="../media/image15.jpe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image" Target="../media/image16.jpe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image" Target="../media/image17.png"/></Relationships>
</file>

<file path=ppt/slides/_rels/slide27.xml.rels><?xml version="1.0" encoding="UTF-8" standalone="yes"?>
<Relationships xmlns="http://schemas.openxmlformats.org/package/2006/relationships"><Relationship Id="rId6" Type="http://schemas.openxmlformats.org/officeDocument/2006/relationships/slideLayout" Target="../slideLayouts/slideLayout11.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19.jpeg"/><Relationship Id="rId1" Type="http://schemas.openxmlformats.org/officeDocument/2006/relationships/image" Target="../media/image18.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3.jpe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20.jpe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21.jpeg"/></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22.jpeg"/></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23.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4.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6" Type="http://schemas.openxmlformats.org/officeDocument/2006/relationships/slideLayout" Target="../slideLayouts/slideLayout14.xml"/><Relationship Id="rId5" Type="http://schemas.microsoft.com/office/2007/relationships/diagramDrawing" Target="../diagrams/drawing2.xml"/><Relationship Id="rId4" Type="http://schemas.openxmlformats.org/officeDocument/2006/relationships/diagramColors" Target="../diagrams/colors2.xml"/><Relationship Id="rId3" Type="http://schemas.openxmlformats.org/officeDocument/2006/relationships/diagramQuickStyle" Target="../diagrams/quickStyle2.xml"/><Relationship Id="rId2" Type="http://schemas.openxmlformats.org/officeDocument/2006/relationships/diagramLayout" Target="../diagrams/layout2.xml"/><Relationship Id="rId1" Type="http://schemas.openxmlformats.org/officeDocument/2006/relationships/diagramData" Target="../diagrams/data2.xm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image" Target="../media/image24.jpeg"/></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image" Target="../media/image25.jpeg"/></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image" Target="../media/image26.jpeg"/></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image" Target="../media/image27.jpeg"/></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image" Target="../media/image28.jpeg"/></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image" Target="../media/image30.png"/><Relationship Id="rId1" Type="http://schemas.openxmlformats.org/officeDocument/2006/relationships/image" Target="../media/image29.png"/></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image" Target="../media/image31.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5.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32.jpeg"/></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image" Target="../media/image33.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4.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image" Target="../media/image34.jpeg"/></Relationships>
</file>

<file path=ppt/slides/_rels/slide55.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35.jpeg"/></Relationships>
</file>

<file path=ppt/slides/_rels/slide56.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36.jpeg"/></Relationships>
</file>

<file path=ppt/slides/_rels/slide57.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37.jpeg"/></Relationships>
</file>

<file path=ppt/slides/_rels/slide58.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38.jpe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39.jpeg"/></Relationships>
</file>

<file path=ppt/slides/_rels/slide61.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40.jpe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3.xml.rels><?xml version="1.0" encoding="UTF-8" standalone="yes"?>
<Relationships xmlns="http://schemas.openxmlformats.org/package/2006/relationships"><Relationship Id="rId2" Type="http://schemas.openxmlformats.org/officeDocument/2006/relationships/slideLayout" Target="../slideLayouts/slideLayout19.xml"/><Relationship Id="rId1" Type="http://schemas.openxmlformats.org/officeDocument/2006/relationships/image" Target="../media/image41.jpe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051820" y="1988840"/>
            <a:ext cx="5292588" cy="3528392"/>
          </a:xfrm>
          <a:prstGeom prst="roundRect">
            <a:avLst>
              <a:gd name="adj" fmla="val 1643"/>
            </a:avLst>
          </a:prstGeom>
          <a:noFill/>
          <a:ln w="28575">
            <a:solidFill>
              <a:schemeClr val="bg1">
                <a:lumMod val="95000"/>
              </a:schemeClr>
            </a:solidFill>
          </a:ln>
        </p:spPr>
      </p:pic>
      <p:grpSp>
        <p:nvGrpSpPr>
          <p:cNvPr id="11" name="组合 10"/>
          <p:cNvGrpSpPr/>
          <p:nvPr/>
        </p:nvGrpSpPr>
        <p:grpSpPr>
          <a:xfrm>
            <a:off x="6601643" y="1988840"/>
            <a:ext cx="4104456" cy="736573"/>
            <a:chOff x="6601643" y="1988840"/>
            <a:chExt cx="4104456" cy="736573"/>
          </a:xfrm>
        </p:grpSpPr>
        <p:sp>
          <p:nvSpPr>
            <p:cNvPr id="26" name="圆角矩形 25"/>
            <p:cNvSpPr/>
            <p:nvPr/>
          </p:nvSpPr>
          <p:spPr>
            <a:xfrm>
              <a:off x="6601643" y="2221357"/>
              <a:ext cx="4104456" cy="504056"/>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23850"/>
              <a:r>
                <a:rPr lang="zh-CN" altLang="en-US" sz="2000" dirty="0" smtClean="0">
                  <a:latin typeface="微软雅黑" panose="020B0503020204020204" charset="-122"/>
                  <a:ea typeface="微软雅黑" panose="020B0503020204020204" charset="-122"/>
                </a:rPr>
                <a:t>面试</a:t>
              </a:r>
              <a:r>
                <a:rPr lang="zh-CN" altLang="en-US" sz="2000" dirty="0">
                  <a:latin typeface="微软雅黑" panose="020B0503020204020204" charset="-122"/>
                  <a:ea typeface="微软雅黑" panose="020B0503020204020204" charset="-122"/>
                </a:rPr>
                <a:t>概述</a:t>
              </a:r>
              <a:endParaRPr lang="zh-CN" altLang="en-US" sz="2000" dirty="0">
                <a:latin typeface="微软雅黑" panose="020B0503020204020204" charset="-122"/>
                <a:ea typeface="微软雅黑" panose="020B0503020204020204" charset="-122"/>
              </a:endParaRPr>
            </a:p>
          </p:txBody>
        </p:sp>
        <p:sp>
          <p:nvSpPr>
            <p:cNvPr id="6" name="圆角矩形 5"/>
            <p:cNvSpPr/>
            <p:nvPr/>
          </p:nvSpPr>
          <p:spPr>
            <a:xfrm>
              <a:off x="9481963" y="1988840"/>
              <a:ext cx="1008112" cy="484545"/>
            </a:xfrm>
            <a:prstGeom prst="roundRect">
              <a:avLst>
                <a:gd name="adj" fmla="val 9725"/>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rgbClr val="E67819"/>
                  </a:solidFill>
                  <a:latin typeface="微软雅黑" panose="020B0503020204020204" charset="-122"/>
                  <a:ea typeface="微软雅黑" panose="020B0503020204020204" charset="-122"/>
                </a:rPr>
                <a:t>第一章</a:t>
              </a:r>
              <a:endParaRPr lang="zh-CN" altLang="en-US" dirty="0">
                <a:solidFill>
                  <a:srgbClr val="E67819"/>
                </a:solidFill>
                <a:latin typeface="微软雅黑" panose="020B0503020204020204" charset="-122"/>
                <a:ea typeface="微软雅黑" panose="020B0503020204020204" charset="-122"/>
              </a:endParaRPr>
            </a:p>
          </p:txBody>
        </p:sp>
      </p:grpSp>
      <p:grpSp>
        <p:nvGrpSpPr>
          <p:cNvPr id="30" name="组合 29"/>
          <p:cNvGrpSpPr/>
          <p:nvPr/>
        </p:nvGrpSpPr>
        <p:grpSpPr>
          <a:xfrm>
            <a:off x="6601643" y="2896501"/>
            <a:ext cx="4104456" cy="756084"/>
            <a:chOff x="6601643" y="2896501"/>
            <a:chExt cx="4104456" cy="756084"/>
          </a:xfrm>
        </p:grpSpPr>
        <p:sp>
          <p:nvSpPr>
            <p:cNvPr id="25" name="圆角矩形 24"/>
            <p:cNvSpPr/>
            <p:nvPr/>
          </p:nvSpPr>
          <p:spPr>
            <a:xfrm>
              <a:off x="6601643" y="3148529"/>
              <a:ext cx="4104456" cy="504056"/>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23850"/>
              <a:r>
                <a:rPr lang="zh-CN" altLang="en-US" sz="2000" dirty="0">
                  <a:latin typeface="微软雅黑" panose="020B0503020204020204" charset="-122"/>
                  <a:ea typeface="微软雅黑" panose="020B0503020204020204" charset="-122"/>
                </a:rPr>
                <a:t>面试的误区与原则</a:t>
              </a:r>
              <a:endParaRPr lang="zh-CN" altLang="en-US" sz="2000" dirty="0">
                <a:latin typeface="微软雅黑" panose="020B0503020204020204" charset="-122"/>
                <a:ea typeface="微软雅黑" panose="020B0503020204020204" charset="-122"/>
              </a:endParaRPr>
            </a:p>
          </p:txBody>
        </p:sp>
        <p:sp>
          <p:nvSpPr>
            <p:cNvPr id="27" name="圆角矩形 26"/>
            <p:cNvSpPr/>
            <p:nvPr/>
          </p:nvSpPr>
          <p:spPr>
            <a:xfrm>
              <a:off x="9481963" y="2896501"/>
              <a:ext cx="1008112" cy="484545"/>
            </a:xfrm>
            <a:prstGeom prst="roundRect">
              <a:avLst>
                <a:gd name="adj" fmla="val 9725"/>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rgbClr val="E67819"/>
                  </a:solidFill>
                  <a:latin typeface="微软雅黑" panose="020B0503020204020204" charset="-122"/>
                  <a:ea typeface="微软雅黑" panose="020B0503020204020204" charset="-122"/>
                </a:rPr>
                <a:t>第</a:t>
              </a:r>
              <a:r>
                <a:rPr lang="zh-CN" altLang="en-US" dirty="0">
                  <a:solidFill>
                    <a:srgbClr val="E67819"/>
                  </a:solidFill>
                  <a:latin typeface="微软雅黑" panose="020B0503020204020204" charset="-122"/>
                  <a:ea typeface="微软雅黑" panose="020B0503020204020204" charset="-122"/>
                </a:rPr>
                <a:t>二</a:t>
              </a:r>
              <a:r>
                <a:rPr lang="zh-CN" altLang="en-US" dirty="0" smtClean="0">
                  <a:solidFill>
                    <a:srgbClr val="E67819"/>
                  </a:solidFill>
                  <a:latin typeface="微软雅黑" panose="020B0503020204020204" charset="-122"/>
                  <a:ea typeface="微软雅黑" panose="020B0503020204020204" charset="-122"/>
                </a:rPr>
                <a:t>章</a:t>
              </a:r>
              <a:endParaRPr lang="zh-CN" altLang="en-US" dirty="0">
                <a:solidFill>
                  <a:srgbClr val="E67819"/>
                </a:solidFill>
                <a:latin typeface="微软雅黑" panose="020B0503020204020204" charset="-122"/>
                <a:ea typeface="微软雅黑" panose="020B0503020204020204" charset="-122"/>
              </a:endParaRPr>
            </a:p>
          </p:txBody>
        </p:sp>
      </p:grpSp>
      <p:grpSp>
        <p:nvGrpSpPr>
          <p:cNvPr id="31" name="组合 30"/>
          <p:cNvGrpSpPr/>
          <p:nvPr/>
        </p:nvGrpSpPr>
        <p:grpSpPr>
          <a:xfrm>
            <a:off x="6601643" y="3904613"/>
            <a:ext cx="4104456" cy="675144"/>
            <a:chOff x="6601643" y="3904613"/>
            <a:chExt cx="4104456" cy="675144"/>
          </a:xfrm>
        </p:grpSpPr>
        <p:sp>
          <p:nvSpPr>
            <p:cNvPr id="24" name="圆角矩形 23"/>
            <p:cNvSpPr/>
            <p:nvPr/>
          </p:nvSpPr>
          <p:spPr>
            <a:xfrm>
              <a:off x="6601643" y="4075701"/>
              <a:ext cx="4104456" cy="504056"/>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23850"/>
              <a:r>
                <a:rPr lang="zh-CN" altLang="zh-CN" sz="2000" dirty="0">
                  <a:latin typeface="微软雅黑" panose="020B0503020204020204" charset="-122"/>
                  <a:ea typeface="微软雅黑" panose="020B0503020204020204" charset="-122"/>
                </a:rPr>
                <a:t>素质模型及面试问题</a:t>
              </a:r>
              <a:endParaRPr lang="zh-CN" altLang="en-US" sz="2000" dirty="0">
                <a:latin typeface="微软雅黑" panose="020B0503020204020204" charset="-122"/>
                <a:ea typeface="微软雅黑" panose="020B0503020204020204" charset="-122"/>
              </a:endParaRPr>
            </a:p>
          </p:txBody>
        </p:sp>
        <p:sp>
          <p:nvSpPr>
            <p:cNvPr id="28" name="圆角矩形 27"/>
            <p:cNvSpPr/>
            <p:nvPr/>
          </p:nvSpPr>
          <p:spPr>
            <a:xfrm>
              <a:off x="9481963" y="3904613"/>
              <a:ext cx="1008112" cy="484545"/>
            </a:xfrm>
            <a:prstGeom prst="roundRect">
              <a:avLst>
                <a:gd name="adj" fmla="val 9725"/>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rgbClr val="E67819"/>
                  </a:solidFill>
                  <a:latin typeface="微软雅黑" panose="020B0503020204020204" charset="-122"/>
                  <a:ea typeface="微软雅黑" panose="020B0503020204020204" charset="-122"/>
                </a:rPr>
                <a:t>第三章</a:t>
              </a:r>
              <a:endParaRPr lang="zh-CN" altLang="en-US" dirty="0">
                <a:solidFill>
                  <a:srgbClr val="E67819"/>
                </a:solidFill>
                <a:latin typeface="微软雅黑" panose="020B0503020204020204" charset="-122"/>
                <a:ea typeface="微软雅黑" panose="020B0503020204020204" charset="-122"/>
              </a:endParaRPr>
            </a:p>
          </p:txBody>
        </p:sp>
      </p:grpSp>
      <p:grpSp>
        <p:nvGrpSpPr>
          <p:cNvPr id="32" name="组合 31"/>
          <p:cNvGrpSpPr/>
          <p:nvPr/>
        </p:nvGrpSpPr>
        <p:grpSpPr>
          <a:xfrm>
            <a:off x="6601643" y="4770357"/>
            <a:ext cx="4104456" cy="736573"/>
            <a:chOff x="6601643" y="4770357"/>
            <a:chExt cx="4104456" cy="736573"/>
          </a:xfrm>
        </p:grpSpPr>
        <p:sp>
          <p:nvSpPr>
            <p:cNvPr id="5" name="圆角矩形 4"/>
            <p:cNvSpPr/>
            <p:nvPr/>
          </p:nvSpPr>
          <p:spPr>
            <a:xfrm>
              <a:off x="6601643" y="5002874"/>
              <a:ext cx="4104456" cy="504056"/>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23850"/>
              <a:r>
                <a:rPr lang="zh-CN" altLang="zh-CN" sz="2000" dirty="0">
                  <a:latin typeface="微软雅黑" panose="020B0503020204020204" charset="-122"/>
                  <a:ea typeface="微软雅黑" panose="020B0503020204020204" charset="-122"/>
                </a:rPr>
                <a:t>面试的过程及技巧</a:t>
              </a:r>
              <a:endParaRPr lang="zh-CN" altLang="en-US" sz="2000" dirty="0">
                <a:latin typeface="微软雅黑" panose="020B0503020204020204" charset="-122"/>
                <a:ea typeface="微软雅黑" panose="020B0503020204020204" charset="-122"/>
              </a:endParaRPr>
            </a:p>
          </p:txBody>
        </p:sp>
        <p:sp>
          <p:nvSpPr>
            <p:cNvPr id="29" name="圆角矩形 28"/>
            <p:cNvSpPr/>
            <p:nvPr/>
          </p:nvSpPr>
          <p:spPr>
            <a:xfrm>
              <a:off x="9481963" y="4770357"/>
              <a:ext cx="1008112" cy="484545"/>
            </a:xfrm>
            <a:prstGeom prst="roundRect">
              <a:avLst>
                <a:gd name="adj" fmla="val 9725"/>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rgbClr val="E67819"/>
                  </a:solidFill>
                  <a:latin typeface="微软雅黑" panose="020B0503020204020204" charset="-122"/>
                  <a:ea typeface="微软雅黑" panose="020B0503020204020204" charset="-122"/>
                </a:rPr>
                <a:t>第四章</a:t>
              </a:r>
              <a:endParaRPr lang="zh-CN" altLang="en-US" dirty="0">
                <a:solidFill>
                  <a:srgbClr val="E67819"/>
                </a:solidFill>
                <a:latin typeface="微软雅黑" panose="020B0503020204020204" charset="-122"/>
                <a:ea typeface="微软雅黑" panose="020B0503020204020204" charset="-122"/>
              </a:endParaRPr>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0-#ppt_w/2"/>
                                          </p:val>
                                        </p:tav>
                                        <p:tav tm="100000">
                                          <p:val>
                                            <p:strVal val="#ppt_x"/>
                                          </p:val>
                                        </p:tav>
                                      </p:tavLst>
                                    </p:anim>
                                    <p:anim calcmode="lin" valueType="num">
                                      <p:cBhvr additive="base">
                                        <p:cTn id="8" dur="500" fill="hold"/>
                                        <p:tgtEl>
                                          <p:spTgt spid="23"/>
                                        </p:tgtEl>
                                        <p:attrNameLst>
                                          <p:attrName>ppt_y</p:attrName>
                                        </p:attrNameLst>
                                      </p:cBhvr>
                                      <p:tavLst>
                                        <p:tav tm="0">
                                          <p:val>
                                            <p:strVal val="#ppt_y"/>
                                          </p:val>
                                        </p:tav>
                                        <p:tav tm="100000">
                                          <p:val>
                                            <p:strVal val="#ppt_y"/>
                                          </p:val>
                                        </p:tav>
                                      </p:tavLst>
                                    </p:anim>
                                  </p:childTnLst>
                                </p:cTn>
                              </p:par>
                              <p:par>
                                <p:cTn id="9" presetID="2" presetClass="entr" presetSubtype="3" decel="10000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1+#ppt_w/2"/>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2" decel="100000" fill="hold" nodeType="withEffect">
                                  <p:stCondLst>
                                    <p:cond delay="0"/>
                                  </p:stCondLst>
                                  <p:childTnLst>
                                    <p:set>
                                      <p:cBhvr>
                                        <p:cTn id="14" dur="1" fill="hold">
                                          <p:stCondLst>
                                            <p:cond delay="0"/>
                                          </p:stCondLst>
                                        </p:cTn>
                                        <p:tgtEl>
                                          <p:spTgt spid="30"/>
                                        </p:tgtEl>
                                        <p:attrNameLst>
                                          <p:attrName>style.visibility</p:attrName>
                                        </p:attrNameLst>
                                      </p:cBhvr>
                                      <p:to>
                                        <p:strVal val="visible"/>
                                      </p:to>
                                    </p:set>
                                    <p:anim calcmode="lin" valueType="num">
                                      <p:cBhvr additive="base">
                                        <p:cTn id="15" dur="500" fill="hold"/>
                                        <p:tgtEl>
                                          <p:spTgt spid="30"/>
                                        </p:tgtEl>
                                        <p:attrNameLst>
                                          <p:attrName>ppt_x</p:attrName>
                                        </p:attrNameLst>
                                      </p:cBhvr>
                                      <p:tavLst>
                                        <p:tav tm="0">
                                          <p:val>
                                            <p:strVal val="1+#ppt_w/2"/>
                                          </p:val>
                                        </p:tav>
                                        <p:tav tm="100000">
                                          <p:val>
                                            <p:strVal val="#ppt_x"/>
                                          </p:val>
                                        </p:tav>
                                      </p:tavLst>
                                    </p:anim>
                                    <p:anim calcmode="lin" valueType="num">
                                      <p:cBhvr additive="base">
                                        <p:cTn id="16" dur="500" fill="hold"/>
                                        <p:tgtEl>
                                          <p:spTgt spid="30"/>
                                        </p:tgtEl>
                                        <p:attrNameLst>
                                          <p:attrName>ppt_y</p:attrName>
                                        </p:attrNameLst>
                                      </p:cBhvr>
                                      <p:tavLst>
                                        <p:tav tm="0">
                                          <p:val>
                                            <p:strVal val="#ppt_y"/>
                                          </p:val>
                                        </p:tav>
                                        <p:tav tm="100000">
                                          <p:val>
                                            <p:strVal val="#ppt_y"/>
                                          </p:val>
                                        </p:tav>
                                      </p:tavLst>
                                    </p:anim>
                                  </p:childTnLst>
                                </p:cTn>
                              </p:par>
                              <p:par>
                                <p:cTn id="17" presetID="2" presetClass="entr" presetSubtype="2" decel="100000" fill="hold" nodeType="withEffect">
                                  <p:stCondLst>
                                    <p:cond delay="0"/>
                                  </p:stCondLst>
                                  <p:childTnLst>
                                    <p:set>
                                      <p:cBhvr>
                                        <p:cTn id="18" dur="1" fill="hold">
                                          <p:stCondLst>
                                            <p:cond delay="0"/>
                                          </p:stCondLst>
                                        </p:cTn>
                                        <p:tgtEl>
                                          <p:spTgt spid="31"/>
                                        </p:tgtEl>
                                        <p:attrNameLst>
                                          <p:attrName>style.visibility</p:attrName>
                                        </p:attrNameLst>
                                      </p:cBhvr>
                                      <p:to>
                                        <p:strVal val="visible"/>
                                      </p:to>
                                    </p:set>
                                    <p:anim calcmode="lin" valueType="num">
                                      <p:cBhvr additive="base">
                                        <p:cTn id="19" dur="500" fill="hold"/>
                                        <p:tgtEl>
                                          <p:spTgt spid="31"/>
                                        </p:tgtEl>
                                        <p:attrNameLst>
                                          <p:attrName>ppt_x</p:attrName>
                                        </p:attrNameLst>
                                      </p:cBhvr>
                                      <p:tavLst>
                                        <p:tav tm="0">
                                          <p:val>
                                            <p:strVal val="1+#ppt_w/2"/>
                                          </p:val>
                                        </p:tav>
                                        <p:tav tm="100000">
                                          <p:val>
                                            <p:strVal val="#ppt_x"/>
                                          </p:val>
                                        </p:tav>
                                      </p:tavLst>
                                    </p:anim>
                                    <p:anim calcmode="lin" valueType="num">
                                      <p:cBhvr additive="base">
                                        <p:cTn id="20" dur="500" fill="hold"/>
                                        <p:tgtEl>
                                          <p:spTgt spid="31"/>
                                        </p:tgtEl>
                                        <p:attrNameLst>
                                          <p:attrName>ppt_y</p:attrName>
                                        </p:attrNameLst>
                                      </p:cBhvr>
                                      <p:tavLst>
                                        <p:tav tm="0">
                                          <p:val>
                                            <p:strVal val="#ppt_y"/>
                                          </p:val>
                                        </p:tav>
                                        <p:tav tm="100000">
                                          <p:val>
                                            <p:strVal val="#ppt_y"/>
                                          </p:val>
                                        </p:tav>
                                      </p:tavLst>
                                    </p:anim>
                                  </p:childTnLst>
                                </p:cTn>
                              </p:par>
                              <p:par>
                                <p:cTn id="21" presetID="2" presetClass="entr" presetSubtype="6" decel="100000" fill="hold" nodeType="withEffect">
                                  <p:stCondLst>
                                    <p:cond delay="0"/>
                                  </p:stCondLst>
                                  <p:childTnLst>
                                    <p:set>
                                      <p:cBhvr>
                                        <p:cTn id="22" dur="1" fill="hold">
                                          <p:stCondLst>
                                            <p:cond delay="0"/>
                                          </p:stCondLst>
                                        </p:cTn>
                                        <p:tgtEl>
                                          <p:spTgt spid="32"/>
                                        </p:tgtEl>
                                        <p:attrNameLst>
                                          <p:attrName>style.visibility</p:attrName>
                                        </p:attrNameLst>
                                      </p:cBhvr>
                                      <p:to>
                                        <p:strVal val="visible"/>
                                      </p:to>
                                    </p:set>
                                    <p:anim calcmode="lin" valueType="num">
                                      <p:cBhvr additive="base">
                                        <p:cTn id="23" dur="500" fill="hold"/>
                                        <p:tgtEl>
                                          <p:spTgt spid="32"/>
                                        </p:tgtEl>
                                        <p:attrNameLst>
                                          <p:attrName>ppt_x</p:attrName>
                                        </p:attrNameLst>
                                      </p:cBhvr>
                                      <p:tavLst>
                                        <p:tav tm="0">
                                          <p:val>
                                            <p:strVal val="1+#ppt_w/2"/>
                                          </p:val>
                                        </p:tav>
                                        <p:tav tm="100000">
                                          <p:val>
                                            <p:strVal val="#ppt_x"/>
                                          </p:val>
                                        </p:tav>
                                      </p:tavLst>
                                    </p:anim>
                                    <p:anim calcmode="lin" valueType="num">
                                      <p:cBhvr additive="base">
                                        <p:cTn id="24"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nvSpPr>
        <p:spPr>
          <a:xfrm>
            <a:off x="480963" y="2014209"/>
            <a:ext cx="108000" cy="396000"/>
          </a:xfrm>
          <a:prstGeom prst="rect">
            <a:avLst/>
          </a:prstGeom>
          <a:solidFill>
            <a:srgbClr val="E678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612321" y="2003530"/>
            <a:ext cx="3466369" cy="417358"/>
          </a:xfrm>
          <a:prstGeom prst="rect">
            <a:avLst/>
          </a:prstGeom>
          <a:noFill/>
        </p:spPr>
        <p:txBody>
          <a:bodyPr wrap="square" rtlCol="0">
            <a:spAutoFit/>
          </a:bodyPr>
          <a:lstStyle/>
          <a:p>
            <a:pPr>
              <a:lnSpc>
                <a:spcPct val="130000"/>
              </a:lnSpc>
            </a:pPr>
            <a:r>
              <a:rPr lang="en-US" altLang="zh-CN" dirty="0" smtClean="0">
                <a:solidFill>
                  <a:srgbClr val="5F5E5C"/>
                </a:solidFill>
                <a:latin typeface="微软雅黑" panose="020B0503020204020204" charset="-122"/>
                <a:ea typeface="微软雅黑" panose="020B0503020204020204" charset="-122"/>
              </a:rPr>
              <a:t>4. </a:t>
            </a:r>
            <a:r>
              <a:rPr lang="zh-CN" altLang="en-US" dirty="0" smtClean="0">
                <a:solidFill>
                  <a:srgbClr val="5F5E5C"/>
                </a:solidFill>
                <a:latin typeface="微软雅黑" panose="020B0503020204020204" charset="-122"/>
                <a:ea typeface="微软雅黑" panose="020B0503020204020204" charset="-122"/>
              </a:rPr>
              <a:t>按</a:t>
            </a:r>
            <a:r>
              <a:rPr lang="zh-CN" altLang="en-US" dirty="0">
                <a:solidFill>
                  <a:srgbClr val="5F5E5C"/>
                </a:solidFill>
                <a:latin typeface="微软雅黑" panose="020B0503020204020204" charset="-122"/>
                <a:ea typeface="微软雅黑" panose="020B0503020204020204" charset="-122"/>
              </a:rPr>
              <a:t>面试题目的内容来分</a:t>
            </a:r>
            <a:endParaRPr lang="zh-CN" altLang="en-US" dirty="0">
              <a:solidFill>
                <a:srgbClr val="5F5E5C"/>
              </a:solidFill>
              <a:latin typeface="微软雅黑" panose="020B0503020204020204" charset="-122"/>
              <a:ea typeface="微软雅黑" panose="020B0503020204020204" charset="-122"/>
            </a:endParaRPr>
          </a:p>
        </p:txBody>
      </p:sp>
      <p:sp>
        <p:nvSpPr>
          <p:cNvPr id="4" name="文本框 7"/>
          <p:cNvSpPr txBox="1"/>
          <p:nvPr/>
        </p:nvSpPr>
        <p:spPr>
          <a:xfrm>
            <a:off x="612321" y="2564904"/>
            <a:ext cx="9607464" cy="452432"/>
          </a:xfrm>
          <a:prstGeom prst="rect">
            <a:avLst/>
          </a:prstGeom>
          <a:noFill/>
        </p:spPr>
        <p:txBody>
          <a:bodyPr wrap="square" rtlCol="0">
            <a:spAutoFit/>
          </a:bodyPr>
          <a:lstStyle/>
          <a:p>
            <a:pPr>
              <a:lnSpc>
                <a:spcPct val="130000"/>
              </a:lnSpc>
            </a:pPr>
            <a:r>
              <a:rPr lang="zh-CN" altLang="en-US" b="1" dirty="0">
                <a:solidFill>
                  <a:srgbClr val="5F5E5C"/>
                </a:solidFill>
                <a:latin typeface="微软雅黑" panose="020B0503020204020204" charset="-122"/>
                <a:ea typeface="微软雅黑" panose="020B0503020204020204" charset="-122"/>
              </a:rPr>
              <a:t>按面试题目的内容来分，面试可分为</a:t>
            </a:r>
            <a:r>
              <a:rPr lang="zh-CN" altLang="en-US" b="1" dirty="0">
                <a:solidFill>
                  <a:srgbClr val="E67819"/>
                </a:solidFill>
                <a:latin typeface="微软雅黑" panose="020B0503020204020204" charset="-122"/>
                <a:ea typeface="微软雅黑" panose="020B0503020204020204" charset="-122"/>
              </a:rPr>
              <a:t>经验性面试</a:t>
            </a:r>
            <a:r>
              <a:rPr lang="zh-CN" altLang="en-US" b="1" dirty="0">
                <a:solidFill>
                  <a:srgbClr val="5F5E5C"/>
                </a:solidFill>
                <a:latin typeface="微软雅黑" panose="020B0503020204020204" charset="-122"/>
                <a:ea typeface="微软雅黑" panose="020B0503020204020204" charset="-122"/>
              </a:rPr>
              <a:t>和</a:t>
            </a:r>
            <a:r>
              <a:rPr lang="zh-CN" altLang="en-US" b="1" dirty="0">
                <a:solidFill>
                  <a:srgbClr val="E67819"/>
                </a:solidFill>
                <a:latin typeface="微软雅黑" panose="020B0503020204020204" charset="-122"/>
                <a:ea typeface="微软雅黑" panose="020B0503020204020204" charset="-122"/>
              </a:rPr>
              <a:t>情景性面试</a:t>
            </a:r>
            <a:r>
              <a:rPr lang="zh-CN" altLang="en-US" b="1" dirty="0">
                <a:solidFill>
                  <a:srgbClr val="5F5E5C"/>
                </a:solidFill>
                <a:latin typeface="微软雅黑" panose="020B0503020204020204" charset="-122"/>
                <a:ea typeface="微软雅黑" panose="020B0503020204020204" charset="-122"/>
              </a:rPr>
              <a:t>。</a:t>
            </a:r>
            <a:endParaRPr lang="zh-CN" altLang="en-US" b="1" dirty="0">
              <a:solidFill>
                <a:srgbClr val="5F5E5C"/>
              </a:solidFill>
              <a:latin typeface="微软雅黑" panose="020B0503020204020204" charset="-122"/>
              <a:ea typeface="微软雅黑" panose="020B0503020204020204" charset="-122"/>
            </a:endParaRPr>
          </a:p>
        </p:txBody>
      </p:sp>
      <p:sp>
        <p:nvSpPr>
          <p:cNvPr id="6" name="圆角矩形 5"/>
          <p:cNvSpPr/>
          <p:nvPr/>
        </p:nvSpPr>
        <p:spPr>
          <a:xfrm>
            <a:off x="662610" y="3933025"/>
            <a:ext cx="2376942" cy="2154870"/>
          </a:xfrm>
          <a:prstGeom prst="roundRect">
            <a:avLst>
              <a:gd name="adj" fmla="val 1589"/>
            </a:avLst>
          </a:prstGeom>
          <a:solidFill>
            <a:srgbClr val="E67819"/>
          </a:solidFill>
          <a:ln>
            <a:noFill/>
          </a:ln>
          <a:effectLst>
            <a:reflection blurRad="6350" stA="46000" endPos="1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等腰三角形 6"/>
          <p:cNvSpPr/>
          <p:nvPr/>
        </p:nvSpPr>
        <p:spPr>
          <a:xfrm>
            <a:off x="2641203" y="3649224"/>
            <a:ext cx="252000" cy="288000"/>
          </a:xfrm>
          <a:prstGeom prst="triangle">
            <a:avLst>
              <a:gd name="adj" fmla="val 0"/>
            </a:avLst>
          </a:prstGeom>
          <a:solidFill>
            <a:srgbClr val="E678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圆角矩形 9"/>
          <p:cNvSpPr/>
          <p:nvPr/>
        </p:nvSpPr>
        <p:spPr>
          <a:xfrm>
            <a:off x="3373326" y="3933025"/>
            <a:ext cx="2376942" cy="2154870"/>
          </a:xfrm>
          <a:prstGeom prst="roundRect">
            <a:avLst>
              <a:gd name="adj" fmla="val 1589"/>
            </a:avLst>
          </a:prstGeom>
          <a:solidFill>
            <a:srgbClr val="E67819"/>
          </a:solidFill>
          <a:ln>
            <a:noFill/>
          </a:ln>
          <a:effectLst>
            <a:reflection blurRad="6350" stA="46000" endPos="1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8"/>
          <p:cNvSpPr txBox="1"/>
          <p:nvPr/>
        </p:nvSpPr>
        <p:spPr>
          <a:xfrm>
            <a:off x="662610" y="3186757"/>
            <a:ext cx="2376941" cy="458267"/>
          </a:xfrm>
          <a:prstGeom prst="rect">
            <a:avLst/>
          </a:prstGeom>
          <a:noFill/>
        </p:spPr>
        <p:txBody>
          <a:bodyPr wrap="square" tIns="0" bIns="0" rtlCol="0" anchor="ctr">
            <a:spAutoFit/>
          </a:bodyPr>
          <a:lstStyle/>
          <a:p>
            <a:pPr algn="ctr">
              <a:lnSpc>
                <a:spcPct val="139000"/>
              </a:lnSpc>
            </a:pPr>
            <a:r>
              <a:rPr lang="zh-CN" altLang="en-US" sz="2400" b="1" dirty="0">
                <a:solidFill>
                  <a:srgbClr val="E67819"/>
                </a:solidFill>
                <a:latin typeface="Impact" panose="020B0806030902050204" pitchFamily="34" charset="0"/>
                <a:ea typeface="微软雅黑" panose="020B0503020204020204" charset="-122"/>
              </a:rPr>
              <a:t>经验性面试</a:t>
            </a:r>
            <a:endParaRPr lang="zh-CN" altLang="en-US" sz="2400" b="1" dirty="0">
              <a:solidFill>
                <a:srgbClr val="E67819"/>
              </a:solidFill>
              <a:latin typeface="微软雅黑" panose="020B0503020204020204" charset="-122"/>
              <a:ea typeface="微软雅黑" panose="020B0503020204020204" charset="-122"/>
            </a:endParaRPr>
          </a:p>
        </p:txBody>
      </p:sp>
      <p:sp>
        <p:nvSpPr>
          <p:cNvPr id="13" name="TextBox 8"/>
          <p:cNvSpPr txBox="1"/>
          <p:nvPr/>
        </p:nvSpPr>
        <p:spPr>
          <a:xfrm>
            <a:off x="3373327" y="3186757"/>
            <a:ext cx="2376941" cy="458267"/>
          </a:xfrm>
          <a:prstGeom prst="rect">
            <a:avLst/>
          </a:prstGeom>
          <a:noFill/>
        </p:spPr>
        <p:txBody>
          <a:bodyPr wrap="square" tIns="0" bIns="0" rtlCol="0" anchor="ctr">
            <a:spAutoFit/>
          </a:bodyPr>
          <a:lstStyle/>
          <a:p>
            <a:pPr algn="ctr">
              <a:lnSpc>
                <a:spcPct val="139000"/>
              </a:lnSpc>
            </a:pPr>
            <a:r>
              <a:rPr lang="zh-CN" altLang="en-US" sz="2400" b="1" dirty="0">
                <a:solidFill>
                  <a:srgbClr val="E67819"/>
                </a:solidFill>
                <a:latin typeface="微软雅黑" panose="020B0503020204020204" charset="-122"/>
                <a:ea typeface="微软雅黑" panose="020B0503020204020204" charset="-122"/>
              </a:rPr>
              <a:t>情景性面试</a:t>
            </a:r>
            <a:endParaRPr lang="zh-CN" altLang="en-US" sz="2400" b="1" dirty="0">
              <a:solidFill>
                <a:srgbClr val="E67819"/>
              </a:solidFill>
              <a:latin typeface="微软雅黑" panose="020B0503020204020204" charset="-122"/>
              <a:ea typeface="微软雅黑" panose="020B0503020204020204" charset="-122"/>
            </a:endParaRPr>
          </a:p>
        </p:txBody>
      </p:sp>
      <p:sp>
        <p:nvSpPr>
          <p:cNvPr id="14" name="TextBox 8"/>
          <p:cNvSpPr txBox="1"/>
          <p:nvPr/>
        </p:nvSpPr>
        <p:spPr>
          <a:xfrm>
            <a:off x="806626" y="4588875"/>
            <a:ext cx="2122609" cy="1082476"/>
          </a:xfrm>
          <a:prstGeom prst="rect">
            <a:avLst/>
          </a:prstGeom>
          <a:noFill/>
        </p:spPr>
        <p:txBody>
          <a:bodyPr wrap="square" rtlCol="0" anchor="ctr">
            <a:spAutoFit/>
          </a:bodyPr>
          <a:lstStyle/>
          <a:p>
            <a:pPr>
              <a:lnSpc>
                <a:spcPct val="139000"/>
              </a:lnSpc>
            </a:pPr>
            <a:r>
              <a:rPr lang="zh-CN" altLang="en-US" sz="1600" dirty="0">
                <a:solidFill>
                  <a:schemeClr val="bg1"/>
                </a:solidFill>
                <a:latin typeface="Impact" panose="020B0806030902050204" pitchFamily="34" charset="0"/>
                <a:ea typeface="微软雅黑" panose="020B0503020204020204" charset="-122"/>
              </a:rPr>
              <a:t>主要提问一些应聘者过去的工作经验的相关问题。</a:t>
            </a:r>
            <a:endParaRPr lang="zh-CN" altLang="en-US" sz="1600" dirty="0">
              <a:solidFill>
                <a:schemeClr val="bg1"/>
              </a:solidFill>
              <a:latin typeface="微软雅黑" panose="020B0503020204020204" charset="-122"/>
              <a:ea typeface="微软雅黑" panose="020B0503020204020204" charset="-122"/>
            </a:endParaRPr>
          </a:p>
        </p:txBody>
      </p:sp>
      <p:sp>
        <p:nvSpPr>
          <p:cNvPr id="15" name="TextBox 8"/>
          <p:cNvSpPr txBox="1"/>
          <p:nvPr/>
        </p:nvSpPr>
        <p:spPr>
          <a:xfrm>
            <a:off x="3500492" y="4228264"/>
            <a:ext cx="2122609" cy="1803699"/>
          </a:xfrm>
          <a:prstGeom prst="rect">
            <a:avLst/>
          </a:prstGeom>
          <a:noFill/>
        </p:spPr>
        <p:txBody>
          <a:bodyPr wrap="square" rtlCol="0" anchor="ctr">
            <a:spAutoFit/>
          </a:bodyPr>
          <a:lstStyle/>
          <a:p>
            <a:pPr>
              <a:lnSpc>
                <a:spcPct val="139000"/>
              </a:lnSpc>
            </a:pPr>
            <a:r>
              <a:rPr lang="zh-CN" altLang="en-US" sz="1600" dirty="0">
                <a:solidFill>
                  <a:schemeClr val="bg1"/>
                </a:solidFill>
                <a:latin typeface="Impact" panose="020B0806030902050204" pitchFamily="34" charset="0"/>
                <a:ea typeface="微软雅黑" panose="020B0503020204020204" charset="-122"/>
              </a:rPr>
              <a:t>面试题目主要是一些情景性的问题，即给定一个情景，看应聘者在特定的情景中是如何反应的。</a:t>
            </a:r>
            <a:endParaRPr lang="zh-CN" altLang="en-US" sz="1600" dirty="0">
              <a:solidFill>
                <a:schemeClr val="bg1"/>
              </a:solidFill>
              <a:latin typeface="微软雅黑" panose="020B0503020204020204" charset="-122"/>
              <a:ea typeface="微软雅黑" panose="020B0503020204020204" charset="-122"/>
            </a:endParaRPr>
          </a:p>
        </p:txBody>
      </p:sp>
      <p:sp>
        <p:nvSpPr>
          <p:cNvPr id="18" name="TextBox 17"/>
          <p:cNvSpPr txBox="1"/>
          <p:nvPr/>
        </p:nvSpPr>
        <p:spPr>
          <a:xfrm>
            <a:off x="6025579" y="3752336"/>
            <a:ext cx="4194206" cy="2489912"/>
          </a:xfrm>
          <a:prstGeom prst="rect">
            <a:avLst/>
          </a:prstGeom>
          <a:noFill/>
        </p:spPr>
        <p:txBody>
          <a:bodyPr wrap="square" rtlCol="0">
            <a:spAutoFit/>
          </a:bodyPr>
          <a:lstStyle/>
          <a:p>
            <a:pPr>
              <a:lnSpc>
                <a:spcPct val="130000"/>
              </a:lnSpc>
              <a:spcBef>
                <a:spcPts val="600"/>
              </a:spcBef>
              <a:spcAft>
                <a:spcPts val="600"/>
              </a:spcAft>
            </a:pPr>
            <a:r>
              <a:rPr lang="zh-CN" altLang="en-US" sz="2000" b="1" dirty="0">
                <a:solidFill>
                  <a:srgbClr val="E67819"/>
                </a:solidFill>
                <a:latin typeface="微软雅黑" panose="020B0503020204020204" charset="-122"/>
                <a:ea typeface="微软雅黑" panose="020B0503020204020204" charset="-122"/>
              </a:rPr>
              <a:t>情景</a:t>
            </a:r>
            <a:r>
              <a:rPr lang="zh-CN" altLang="en-US" sz="2000" b="1" dirty="0" smtClean="0">
                <a:solidFill>
                  <a:srgbClr val="E67819"/>
                </a:solidFill>
                <a:latin typeface="微软雅黑" panose="020B0503020204020204" charset="-122"/>
                <a:ea typeface="微软雅黑" panose="020B0503020204020204" charset="-122"/>
              </a:rPr>
              <a:t>性面试</a:t>
            </a:r>
            <a:endParaRPr lang="en-US" altLang="zh-CN" sz="2000" b="1" dirty="0" smtClean="0">
              <a:solidFill>
                <a:srgbClr val="E67819"/>
              </a:solidFill>
              <a:latin typeface="微软雅黑" panose="020B0503020204020204" charset="-122"/>
              <a:ea typeface="微软雅黑" panose="020B0503020204020204" charset="-122"/>
            </a:endParaRPr>
          </a:p>
          <a:p>
            <a:pPr>
              <a:lnSpc>
                <a:spcPct val="130000"/>
              </a:lnSpc>
            </a:pPr>
            <a:r>
              <a:rPr lang="zh-CN" altLang="en-US" sz="1600" dirty="0" smtClean="0">
                <a:solidFill>
                  <a:srgbClr val="5F5E5C"/>
                </a:solidFill>
                <a:latin typeface="微软雅黑" panose="020B0503020204020204" charset="-122"/>
                <a:ea typeface="微软雅黑" panose="020B0503020204020204" charset="-122"/>
              </a:rPr>
              <a:t>比如</a:t>
            </a:r>
            <a:r>
              <a:rPr lang="zh-CN" altLang="en-US" sz="1600" dirty="0">
                <a:solidFill>
                  <a:srgbClr val="5F5E5C"/>
                </a:solidFill>
                <a:latin typeface="微软雅黑" panose="020B0503020204020204" charset="-122"/>
                <a:ea typeface="微软雅黑" panose="020B0503020204020204" charset="-122"/>
              </a:rPr>
              <a:t>，面试官会讲述一些关于公司的信息，同时提出一个公司面临的问题或者所处的两难困境。情景可以仅仅是口头上的表达，当然也可以是书面形式的。公司和事件可以是真实的事例，也可以是虚构的。面试者对根据该情境性问题给出一些答案或者建议。</a:t>
            </a:r>
            <a:endParaRPr lang="zh-CN" altLang="en-US" sz="1600" dirty="0">
              <a:solidFill>
                <a:srgbClr val="5F5E5C"/>
              </a:solidFill>
              <a:latin typeface="微软雅黑" panose="020B0503020204020204" charset="-122"/>
              <a:ea typeface="微软雅黑" panose="020B0503020204020204" charset="-122"/>
            </a:endParaRPr>
          </a:p>
        </p:txBody>
      </p:sp>
      <p:sp>
        <p:nvSpPr>
          <p:cNvPr id="19" name="等腰三角形 18"/>
          <p:cNvSpPr/>
          <p:nvPr/>
        </p:nvSpPr>
        <p:spPr>
          <a:xfrm>
            <a:off x="5371101" y="3649224"/>
            <a:ext cx="252000" cy="288000"/>
          </a:xfrm>
          <a:prstGeom prst="triangle">
            <a:avLst>
              <a:gd name="adj" fmla="val 0"/>
            </a:avLst>
          </a:prstGeom>
          <a:solidFill>
            <a:srgbClr val="E678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300">
        <p14:pa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anim calcmode="lin" valueType="num">
                                      <p:cBhvr>
                                        <p:cTn id="12" dur="500" fill="hold"/>
                                        <p:tgtEl>
                                          <p:spTgt spid="12"/>
                                        </p:tgtEl>
                                        <p:attrNameLst>
                                          <p:attrName>ppt_x</p:attrName>
                                        </p:attrNameLst>
                                      </p:cBhvr>
                                      <p:tavLst>
                                        <p:tav tm="0">
                                          <p:val>
                                            <p:strVal val="#ppt_x"/>
                                          </p:val>
                                        </p:tav>
                                        <p:tav tm="100000">
                                          <p:val>
                                            <p:strVal val="#ppt_x"/>
                                          </p:val>
                                        </p:tav>
                                      </p:tavLst>
                                    </p:anim>
                                    <p:anim calcmode="lin" valueType="num">
                                      <p:cBhvr>
                                        <p:cTn id="13" dur="500" fill="hold"/>
                                        <p:tgtEl>
                                          <p:spTgt spid="1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20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750"/>
                                        <p:tgtEl>
                                          <p:spTgt spid="14"/>
                                        </p:tgtEl>
                                      </p:cBhvr>
                                    </p:animEffect>
                                    <p:anim calcmode="lin" valueType="num">
                                      <p:cBhvr>
                                        <p:cTn id="17" dur="750" fill="hold"/>
                                        <p:tgtEl>
                                          <p:spTgt spid="14"/>
                                        </p:tgtEl>
                                        <p:attrNameLst>
                                          <p:attrName>ppt_x</p:attrName>
                                        </p:attrNameLst>
                                      </p:cBhvr>
                                      <p:tavLst>
                                        <p:tav tm="0">
                                          <p:val>
                                            <p:strVal val="#ppt_x"/>
                                          </p:val>
                                        </p:tav>
                                        <p:tav tm="100000">
                                          <p:val>
                                            <p:strVal val="#ppt_x"/>
                                          </p:val>
                                        </p:tav>
                                      </p:tavLst>
                                    </p:anim>
                                    <p:anim calcmode="lin" valueType="num">
                                      <p:cBhvr>
                                        <p:cTn id="18" dur="750" fill="hold"/>
                                        <p:tgtEl>
                                          <p:spTgt spid="14"/>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10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anim calcmode="lin" valueType="num">
                                      <p:cBhvr>
                                        <p:cTn id="22" dur="500" fill="hold"/>
                                        <p:tgtEl>
                                          <p:spTgt spid="13"/>
                                        </p:tgtEl>
                                        <p:attrNameLst>
                                          <p:attrName>ppt_x</p:attrName>
                                        </p:attrNameLst>
                                      </p:cBhvr>
                                      <p:tavLst>
                                        <p:tav tm="0">
                                          <p:val>
                                            <p:strVal val="#ppt_x"/>
                                          </p:val>
                                        </p:tav>
                                        <p:tav tm="100000">
                                          <p:val>
                                            <p:strVal val="#ppt_x"/>
                                          </p:val>
                                        </p:tav>
                                      </p:tavLst>
                                    </p:anim>
                                    <p:anim calcmode="lin" valueType="num">
                                      <p:cBhvr>
                                        <p:cTn id="23" dur="500" fill="hold"/>
                                        <p:tgtEl>
                                          <p:spTgt spid="13"/>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30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750"/>
                                        <p:tgtEl>
                                          <p:spTgt spid="15"/>
                                        </p:tgtEl>
                                      </p:cBhvr>
                                    </p:animEffect>
                                    <p:anim calcmode="lin" valueType="num">
                                      <p:cBhvr>
                                        <p:cTn id="27" dur="750" fill="hold"/>
                                        <p:tgtEl>
                                          <p:spTgt spid="15"/>
                                        </p:tgtEl>
                                        <p:attrNameLst>
                                          <p:attrName>ppt_x</p:attrName>
                                        </p:attrNameLst>
                                      </p:cBhvr>
                                      <p:tavLst>
                                        <p:tav tm="0">
                                          <p:val>
                                            <p:strVal val="#ppt_x"/>
                                          </p:val>
                                        </p:tav>
                                        <p:tav tm="100000">
                                          <p:val>
                                            <p:strVal val="#ppt_x"/>
                                          </p:val>
                                        </p:tav>
                                      </p:tavLst>
                                    </p:anim>
                                    <p:anim calcmode="lin" valueType="num">
                                      <p:cBhvr>
                                        <p:cTn id="28" dur="750" fill="hold"/>
                                        <p:tgtEl>
                                          <p:spTgt spid="15"/>
                                        </p:tgtEl>
                                        <p:attrNameLst>
                                          <p:attrName>ppt_y</p:attrName>
                                        </p:attrNameLst>
                                      </p:cBhvr>
                                      <p:tavLst>
                                        <p:tav tm="0">
                                          <p:val>
                                            <p:strVal val="#ppt_y-.1"/>
                                          </p:val>
                                        </p:tav>
                                        <p:tav tm="100000">
                                          <p:val>
                                            <p:strVal val="#ppt_y"/>
                                          </p:val>
                                        </p:tav>
                                      </p:tavLst>
                                    </p:anim>
                                  </p:childTnLst>
                                </p:cTn>
                              </p:par>
                              <p:par>
                                <p:cTn id="29" presetID="52" presetClass="entr" presetSubtype="0" fill="hold" grpId="0" nodeType="withEffect">
                                  <p:stCondLst>
                                    <p:cond delay="200"/>
                                  </p:stCondLst>
                                  <p:iterate type="lt">
                                    <p:tmPct val="0"/>
                                  </p:iterate>
                                  <p:childTnLst>
                                    <p:set>
                                      <p:cBhvr>
                                        <p:cTn id="30" dur="1" fill="hold">
                                          <p:stCondLst>
                                            <p:cond delay="0"/>
                                          </p:stCondLst>
                                        </p:cTn>
                                        <p:tgtEl>
                                          <p:spTgt spid="18"/>
                                        </p:tgtEl>
                                        <p:attrNameLst>
                                          <p:attrName>style.visibility</p:attrName>
                                        </p:attrNameLst>
                                      </p:cBhvr>
                                      <p:to>
                                        <p:strVal val="visible"/>
                                      </p:to>
                                    </p:set>
                                    <p:animScale>
                                      <p:cBhvr>
                                        <p:cTn id="31" dur="1000" decel="50000" fill="hold">
                                          <p:stCondLst>
                                            <p:cond delay="0"/>
                                          </p:stCondLst>
                                        </p:cTn>
                                        <p:tgtEl>
                                          <p:spTgt spid="1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2" dur="1000" decel="50000" fill="hold">
                                          <p:stCondLst>
                                            <p:cond delay="0"/>
                                          </p:stCondLst>
                                        </p:cTn>
                                        <p:tgtEl>
                                          <p:spTgt spid="18"/>
                                        </p:tgtEl>
                                        <p:attrNameLst>
                                          <p:attrName>ppt_x</p:attrName>
                                          <p:attrName>ppt_y</p:attrName>
                                        </p:attrNameLst>
                                      </p:cBhvr>
                                    </p:animMotion>
                                    <p:animEffect transition="in" filter="fade">
                                      <p:cBhvr>
                                        <p:cTn id="33"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p:bldP spid="13" grpId="0"/>
      <p:bldP spid="14" grpId="0"/>
      <p:bldP spid="15"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6"/>
          <p:cNvSpPr txBox="1"/>
          <p:nvPr/>
        </p:nvSpPr>
        <p:spPr>
          <a:xfrm>
            <a:off x="315342" y="1844824"/>
            <a:ext cx="10048459" cy="381258"/>
          </a:xfrm>
          <a:prstGeom prst="rect">
            <a:avLst/>
          </a:prstGeom>
          <a:noFill/>
        </p:spPr>
        <p:txBody>
          <a:bodyPr wrap="square" rtlCol="0">
            <a:spAutoFit/>
          </a:bodyPr>
          <a:lstStyle/>
          <a:p>
            <a:pPr indent="457200">
              <a:lnSpc>
                <a:spcPct val="130000"/>
              </a:lnSpc>
            </a:pPr>
            <a:r>
              <a:rPr lang="zh-CN" altLang="en-US" sz="1600" dirty="0">
                <a:solidFill>
                  <a:srgbClr val="5F5E5C"/>
                </a:solidFill>
                <a:latin typeface="微软雅黑" panose="020B0503020204020204" charset="-122"/>
                <a:ea typeface="微软雅黑" panose="020B0503020204020204" charset="-122"/>
              </a:rPr>
              <a:t>选拔面试是最常用的甄选工具之一，并行之有效。是否能发挥优势，</a:t>
            </a:r>
            <a:r>
              <a:rPr lang="zh-CN" altLang="en-US" sz="1600" b="1" dirty="0">
                <a:solidFill>
                  <a:srgbClr val="E67819"/>
                </a:solidFill>
                <a:latin typeface="微软雅黑" panose="020B0503020204020204" charset="-122"/>
                <a:ea typeface="微软雅黑" panose="020B0503020204020204" charset="-122"/>
              </a:rPr>
              <a:t>关键在于面试官本身的素质和能力。</a:t>
            </a:r>
            <a:endParaRPr lang="zh-CN" altLang="zh-CN" sz="1600" b="1" dirty="0">
              <a:solidFill>
                <a:srgbClr val="E67819"/>
              </a:solidFill>
              <a:latin typeface="微软雅黑" panose="020B0503020204020204" charset="-122"/>
              <a:ea typeface="微软雅黑" panose="020B0503020204020204" charset="-122"/>
            </a:endParaRPr>
          </a:p>
        </p:txBody>
      </p:sp>
      <p:sp>
        <p:nvSpPr>
          <p:cNvPr id="14" name="TextBox 6"/>
          <p:cNvSpPr txBox="1"/>
          <p:nvPr/>
        </p:nvSpPr>
        <p:spPr>
          <a:xfrm>
            <a:off x="5881563" y="2311400"/>
            <a:ext cx="4338222" cy="1981696"/>
          </a:xfrm>
          <a:prstGeom prst="rect">
            <a:avLst/>
          </a:prstGeom>
          <a:noFill/>
        </p:spPr>
        <p:txBody>
          <a:bodyPr wrap="square" rtlCol="0">
            <a:spAutoFit/>
          </a:bodyPr>
          <a:lstStyle/>
          <a:p>
            <a:pPr indent="457200">
              <a:lnSpc>
                <a:spcPct val="130000"/>
              </a:lnSpc>
            </a:pPr>
            <a:r>
              <a:rPr lang="zh-CN" altLang="en-US" sz="1600" dirty="0">
                <a:solidFill>
                  <a:srgbClr val="5F5E5C"/>
                </a:solidFill>
                <a:latin typeface="微软雅黑" panose="020B0503020204020204" charset="-122"/>
                <a:ea typeface="微软雅黑" panose="020B0503020204020204" charset="-122"/>
              </a:rPr>
              <a:t>许多招聘负责人的年龄都较小，面试经验也少，往往只能通过候选人以往的经验来判断这个人适不适合岗位要求。特别是许多年轻的</a:t>
            </a:r>
            <a:r>
              <a:rPr lang="en-US" altLang="zh-CN" sz="1600" dirty="0">
                <a:solidFill>
                  <a:srgbClr val="5F5E5C"/>
                </a:solidFill>
                <a:latin typeface="微软雅黑" panose="020B0503020204020204" charset="-122"/>
                <a:ea typeface="微软雅黑" panose="020B0503020204020204" charset="-122"/>
              </a:rPr>
              <a:t>HR</a:t>
            </a:r>
            <a:r>
              <a:rPr lang="zh-CN" altLang="en-US" sz="1600" dirty="0">
                <a:solidFill>
                  <a:srgbClr val="5F5E5C"/>
                </a:solidFill>
                <a:latin typeface="微软雅黑" panose="020B0503020204020204" charset="-122"/>
                <a:ea typeface="微软雅黑" panose="020B0503020204020204" charset="-122"/>
              </a:rPr>
              <a:t>，他们最头痛的一件事就是面试管理层的人，</a:t>
            </a:r>
            <a:r>
              <a:rPr lang="zh-CN" altLang="en-US" sz="1600" b="1" dirty="0">
                <a:solidFill>
                  <a:srgbClr val="FF0000"/>
                </a:solidFill>
                <a:latin typeface="微软雅黑" panose="020B0503020204020204" charset="-122"/>
                <a:ea typeface="微软雅黑" panose="020B0503020204020204" charset="-122"/>
              </a:rPr>
              <a:t>面试到最后反被对方控制住了，也就没办法客观准确地鉴别对方。</a:t>
            </a:r>
            <a:endParaRPr lang="zh-CN" altLang="en-US" sz="1600" b="1" dirty="0">
              <a:solidFill>
                <a:srgbClr val="FF0000"/>
              </a:solidFill>
              <a:latin typeface="微软雅黑" panose="020B0503020204020204" charset="-122"/>
              <a:ea typeface="微软雅黑" panose="020B0503020204020204" charset="-122"/>
            </a:endParaRPr>
          </a:p>
        </p:txBody>
      </p:sp>
      <p:sp>
        <p:nvSpPr>
          <p:cNvPr id="15" name="TextBox 14"/>
          <p:cNvSpPr txBox="1"/>
          <p:nvPr/>
        </p:nvSpPr>
        <p:spPr>
          <a:xfrm>
            <a:off x="5881563" y="4365104"/>
            <a:ext cx="4338222" cy="1981696"/>
          </a:xfrm>
          <a:prstGeom prst="rect">
            <a:avLst/>
          </a:prstGeom>
          <a:noFill/>
        </p:spPr>
        <p:txBody>
          <a:bodyPr wrap="square" rtlCol="0">
            <a:spAutoFit/>
          </a:bodyPr>
          <a:lstStyle/>
          <a:p>
            <a:pPr indent="457200">
              <a:lnSpc>
                <a:spcPct val="130000"/>
              </a:lnSpc>
            </a:pPr>
            <a:r>
              <a:rPr lang="zh-CN" altLang="en-US" sz="1600" dirty="0">
                <a:solidFill>
                  <a:srgbClr val="5F5E5C"/>
                </a:solidFill>
                <a:latin typeface="微软雅黑" panose="020B0503020204020204" charset="-122"/>
                <a:ea typeface="微软雅黑" panose="020B0503020204020204" charset="-122"/>
              </a:rPr>
              <a:t>另外，许多直线部门的经理或负责人，面试时，也仅仅从岗位工作的经验或技能角度去面试员工，而忽略人才选拔的其他各个维度；或者是</a:t>
            </a:r>
            <a:r>
              <a:rPr lang="zh-CN" altLang="en-US" sz="1600" b="1" dirty="0">
                <a:solidFill>
                  <a:srgbClr val="E67819"/>
                </a:solidFill>
                <a:latin typeface="微软雅黑" panose="020B0503020204020204" charset="-122"/>
                <a:ea typeface="微软雅黑" panose="020B0503020204020204" charset="-122"/>
              </a:rPr>
              <a:t>不知道自己该挖掘哪些信息，该怎样挖掘想要的信息，该如何判定所获得信息的真伪等的。</a:t>
            </a:r>
            <a:endParaRPr lang="zh-CN" altLang="en-US" sz="1600" b="1" dirty="0">
              <a:solidFill>
                <a:srgbClr val="E67819"/>
              </a:solidFill>
              <a:latin typeface="微软雅黑" panose="020B0503020204020204" charset="-122"/>
              <a:ea typeface="微软雅黑" panose="020B0503020204020204" charset="-122"/>
            </a:endParaRPr>
          </a:p>
        </p:txBody>
      </p:sp>
      <p:pic>
        <p:nvPicPr>
          <p:cNvPr id="1027" name="Picture 3" descr="F:\360云盘\04-待整理ing\pic\iStock_000008723595Medium.jpg"/>
          <p:cNvPicPr>
            <a:picLocks noChangeAspect="1" noChangeArrowheads="1"/>
          </p:cNvPicPr>
          <p:nvPr/>
        </p:nvPicPr>
        <p:blipFill>
          <a:blip r:embed="rId1" cstate="email"/>
          <a:srcRect/>
          <a:stretch>
            <a:fillRect/>
          </a:stretch>
        </p:blipFill>
        <p:spPr bwMode="auto">
          <a:xfrm>
            <a:off x="841003" y="2449741"/>
            <a:ext cx="4828367" cy="3859579"/>
          </a:xfrm>
          <a:prstGeom prst="roundRect">
            <a:avLst>
              <a:gd name="adj" fmla="val 0"/>
            </a:avLst>
          </a:prstGeom>
          <a:noFill/>
          <a:ln w="19050">
            <a:solidFill>
              <a:schemeClr val="bg1">
                <a:lumMod val="95000"/>
              </a:schemeClr>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2" presetClass="entr" presetSubtype="0"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Scale>
                                      <p:cBhvr>
                                        <p:cTn id="12" dur="1000" decel="50000" fill="hold">
                                          <p:stCondLst>
                                            <p:cond delay="0"/>
                                          </p:stCondLst>
                                        </p:cTn>
                                        <p:tgtEl>
                                          <p:spTgt spid="1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14"/>
                                        </p:tgtEl>
                                        <p:attrNameLst>
                                          <p:attrName>ppt_x</p:attrName>
                                          <p:attrName>ppt_y</p:attrName>
                                        </p:attrNameLst>
                                      </p:cBhvr>
                                    </p:animMotion>
                                    <p:animEffect transition="in" filter="fade">
                                      <p:cBhvr>
                                        <p:cTn id="14" dur="1000"/>
                                        <p:tgtEl>
                                          <p:spTgt spid="14"/>
                                        </p:tgtEl>
                                      </p:cBhvr>
                                    </p:animEffect>
                                  </p:childTnLst>
                                </p:cTn>
                              </p:par>
                              <p:par>
                                <p:cTn id="15" presetID="52" presetClass="entr" presetSubtype="0" fill="hold" grpId="0" nodeType="withEffect">
                                  <p:stCondLst>
                                    <p:cond delay="200"/>
                                  </p:stCondLst>
                                  <p:iterate type="lt">
                                    <p:tmPct val="0"/>
                                  </p:iterate>
                                  <p:childTnLst>
                                    <p:set>
                                      <p:cBhvr>
                                        <p:cTn id="16" dur="1" fill="hold">
                                          <p:stCondLst>
                                            <p:cond delay="0"/>
                                          </p:stCondLst>
                                        </p:cTn>
                                        <p:tgtEl>
                                          <p:spTgt spid="15"/>
                                        </p:tgtEl>
                                        <p:attrNameLst>
                                          <p:attrName>style.visibility</p:attrName>
                                        </p:attrNameLst>
                                      </p:cBhvr>
                                      <p:to>
                                        <p:strVal val="visible"/>
                                      </p:to>
                                    </p:set>
                                    <p:animScale>
                                      <p:cBhvr>
                                        <p:cTn id="17" dur="1000" decel="50000" fill="hold">
                                          <p:stCondLst>
                                            <p:cond delay="0"/>
                                          </p:stCondLst>
                                        </p:cTn>
                                        <p:tgtEl>
                                          <p:spTgt spid="1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15"/>
                                        </p:tgtEl>
                                        <p:attrNameLst>
                                          <p:attrName>ppt_x</p:attrName>
                                          <p:attrName>ppt_y</p:attrName>
                                        </p:attrNameLst>
                                      </p:cBhvr>
                                    </p:animMotion>
                                    <p:animEffect transition="in" filter="fade">
                                      <p:cBhvr>
                                        <p:cTn id="19"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6"/>
          <p:cNvSpPr txBox="1"/>
          <p:nvPr/>
        </p:nvSpPr>
        <p:spPr>
          <a:xfrm>
            <a:off x="315342" y="1844824"/>
            <a:ext cx="9814693" cy="1052596"/>
          </a:xfrm>
          <a:prstGeom prst="rect">
            <a:avLst/>
          </a:prstGeom>
          <a:noFill/>
        </p:spPr>
        <p:txBody>
          <a:bodyPr wrap="square" rtlCol="0">
            <a:spAutoFit/>
          </a:bodyPr>
          <a:lstStyle/>
          <a:p>
            <a:pPr indent="457200">
              <a:lnSpc>
                <a:spcPct val="130000"/>
              </a:lnSpc>
            </a:pPr>
            <a:r>
              <a:rPr lang="zh-CN" altLang="en-US" sz="1600" dirty="0">
                <a:solidFill>
                  <a:srgbClr val="5F5E5C"/>
                </a:solidFill>
                <a:latin typeface="微软雅黑" panose="020B0503020204020204" charset="-122"/>
                <a:ea typeface="微软雅黑" panose="020B0503020204020204" charset="-122"/>
              </a:rPr>
              <a:t>因此，</a:t>
            </a:r>
            <a:r>
              <a:rPr lang="zh-CN" altLang="en-US" sz="1600" b="1" dirty="0">
                <a:solidFill>
                  <a:srgbClr val="FF0000"/>
                </a:solidFill>
                <a:latin typeface="微软雅黑" panose="020B0503020204020204" charset="-122"/>
                <a:ea typeface="微软雅黑" panose="020B0503020204020204" charset="-122"/>
              </a:rPr>
              <a:t>面试不能仅凭感觉。</a:t>
            </a:r>
            <a:r>
              <a:rPr lang="zh-CN" altLang="en-US" sz="1600" dirty="0">
                <a:solidFill>
                  <a:srgbClr val="5F5E5C"/>
                </a:solidFill>
                <a:latin typeface="微软雅黑" panose="020B0503020204020204" charset="-122"/>
                <a:ea typeface="微软雅黑" panose="020B0503020204020204" charset="-122"/>
              </a:rPr>
              <a:t>面试官必须参加面试技能的培训，比如，如何通过特定的问题挖掘自己想了解的信息，如何观察候选人，如何判断候选人所反馈信息的真伪等等。在</a:t>
            </a:r>
            <a:r>
              <a:rPr lang="zh-CN" altLang="en-US" sz="1600" b="1" dirty="0">
                <a:solidFill>
                  <a:srgbClr val="E67819"/>
                </a:solidFill>
                <a:latin typeface="微软雅黑" panose="020B0503020204020204" charset="-122"/>
                <a:ea typeface="微软雅黑" panose="020B0503020204020204" charset="-122"/>
              </a:rPr>
              <a:t>掌握了面试的技能之后才有资格参与面试工作</a:t>
            </a:r>
            <a:r>
              <a:rPr lang="zh-CN" altLang="en-US" sz="1600" dirty="0">
                <a:solidFill>
                  <a:srgbClr val="5F5E5C"/>
                </a:solidFill>
                <a:latin typeface="微软雅黑" panose="020B0503020204020204" charset="-122"/>
                <a:ea typeface="微软雅黑" panose="020B0503020204020204" charset="-122"/>
              </a:rPr>
              <a:t>，就像上岗需要合格证一样。</a:t>
            </a:r>
            <a:endParaRPr lang="zh-CN" altLang="zh-CN" sz="1600" b="1" dirty="0">
              <a:solidFill>
                <a:srgbClr val="E67819"/>
              </a:solidFill>
              <a:latin typeface="微软雅黑" panose="020B0503020204020204" charset="-122"/>
              <a:ea typeface="微软雅黑" panose="020B0503020204020204" charset="-122"/>
            </a:endParaRPr>
          </a:p>
        </p:txBody>
      </p:sp>
      <p:sp>
        <p:nvSpPr>
          <p:cNvPr id="24" name="TextBox 8"/>
          <p:cNvSpPr txBox="1"/>
          <p:nvPr/>
        </p:nvSpPr>
        <p:spPr>
          <a:xfrm>
            <a:off x="408955" y="3148394"/>
            <a:ext cx="6480720" cy="420115"/>
          </a:xfrm>
          <a:prstGeom prst="rect">
            <a:avLst/>
          </a:prstGeom>
          <a:noFill/>
        </p:spPr>
        <p:txBody>
          <a:bodyPr wrap="square" tIns="0" bIns="0" rtlCol="0" anchor="ctr">
            <a:spAutoFit/>
          </a:bodyPr>
          <a:lstStyle/>
          <a:p>
            <a:pPr indent="457200">
              <a:lnSpc>
                <a:spcPct val="139000"/>
              </a:lnSpc>
            </a:pPr>
            <a:r>
              <a:rPr lang="zh-CN" altLang="en-US" sz="2200" b="1" dirty="0" smtClean="0">
                <a:solidFill>
                  <a:srgbClr val="E67819"/>
                </a:solidFill>
                <a:latin typeface="Impact" panose="020B0806030902050204" pitchFamily="34" charset="0"/>
                <a:ea typeface="微软雅黑" panose="020B0503020204020204" charset="-122"/>
              </a:rPr>
              <a:t>个人总结，对</a:t>
            </a:r>
            <a:r>
              <a:rPr lang="zh-CN" altLang="en-US" sz="2200" b="1" dirty="0">
                <a:solidFill>
                  <a:srgbClr val="E67819"/>
                </a:solidFill>
                <a:latin typeface="Impact" panose="020B0806030902050204" pitchFamily="34" charset="0"/>
                <a:ea typeface="微软雅黑" panose="020B0503020204020204" charset="-122"/>
              </a:rPr>
              <a:t>面试官的主要要求有：</a:t>
            </a:r>
            <a:endParaRPr lang="zh-CN" altLang="en-US" sz="2200" b="1" dirty="0">
              <a:solidFill>
                <a:srgbClr val="E67819"/>
              </a:solidFill>
              <a:latin typeface="微软雅黑" panose="020B0503020204020204" charset="-122"/>
              <a:ea typeface="微软雅黑" panose="020B0503020204020204" charset="-122"/>
            </a:endParaRPr>
          </a:p>
        </p:txBody>
      </p:sp>
      <p:sp>
        <p:nvSpPr>
          <p:cNvPr id="25" name="矩形 6"/>
          <p:cNvSpPr>
            <a:spLocks noChangeArrowheads="1"/>
          </p:cNvSpPr>
          <p:nvPr/>
        </p:nvSpPr>
        <p:spPr bwMode="auto">
          <a:xfrm>
            <a:off x="1315613" y="3736627"/>
            <a:ext cx="8166350" cy="2500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spcAft>
                <a:spcPts val="300"/>
              </a:spcAft>
            </a:pPr>
            <a:r>
              <a:rPr lang="zh-CN" altLang="en-US" sz="1600" dirty="0" smtClean="0">
                <a:solidFill>
                  <a:srgbClr val="5F5E5C"/>
                </a:solidFill>
                <a:latin typeface="微软雅黑" panose="020B0503020204020204" charset="-122"/>
                <a:ea typeface="微软雅黑" panose="020B0503020204020204" charset="-122"/>
              </a:rPr>
              <a:t>较为</a:t>
            </a:r>
            <a:r>
              <a:rPr lang="zh-CN" altLang="en-US" sz="1600" dirty="0">
                <a:solidFill>
                  <a:srgbClr val="5F5E5C"/>
                </a:solidFill>
                <a:latin typeface="微软雅黑" panose="020B0503020204020204" charset="-122"/>
                <a:ea typeface="微软雅黑" panose="020B0503020204020204" charset="-122"/>
              </a:rPr>
              <a:t>丰富的工作经验和人生阅历；</a:t>
            </a:r>
            <a:endParaRPr lang="zh-CN" altLang="en-US" sz="1600" dirty="0">
              <a:solidFill>
                <a:srgbClr val="5F5E5C"/>
              </a:solidFill>
              <a:latin typeface="微软雅黑" panose="020B0503020204020204" charset="-122"/>
              <a:ea typeface="微软雅黑" panose="020B0503020204020204" charset="-122"/>
            </a:endParaRPr>
          </a:p>
          <a:p>
            <a:pPr eaLnBrk="1" hangingPunct="1">
              <a:lnSpc>
                <a:spcPct val="150000"/>
              </a:lnSpc>
              <a:spcAft>
                <a:spcPts val="300"/>
              </a:spcAft>
            </a:pPr>
            <a:r>
              <a:rPr lang="zh-CN" altLang="en-US" sz="1600" dirty="0" smtClean="0">
                <a:solidFill>
                  <a:srgbClr val="5F5E5C"/>
                </a:solidFill>
                <a:latin typeface="微软雅黑" panose="020B0503020204020204" charset="-122"/>
                <a:ea typeface="微软雅黑" panose="020B0503020204020204" charset="-122"/>
              </a:rPr>
              <a:t>掌握</a:t>
            </a:r>
            <a:r>
              <a:rPr lang="zh-CN" altLang="en-US" sz="1600" dirty="0">
                <a:solidFill>
                  <a:srgbClr val="5F5E5C"/>
                </a:solidFill>
                <a:latin typeface="微软雅黑" panose="020B0503020204020204" charset="-122"/>
                <a:ea typeface="微软雅黑" panose="020B0503020204020204" charset="-122"/>
              </a:rPr>
              <a:t>面试知识和技能、熟悉面试实施流程；</a:t>
            </a:r>
            <a:endParaRPr lang="zh-CN" altLang="en-US" sz="1600" dirty="0">
              <a:solidFill>
                <a:srgbClr val="5F5E5C"/>
              </a:solidFill>
              <a:latin typeface="微软雅黑" panose="020B0503020204020204" charset="-122"/>
              <a:ea typeface="微软雅黑" panose="020B0503020204020204" charset="-122"/>
            </a:endParaRPr>
          </a:p>
          <a:p>
            <a:pPr eaLnBrk="1" hangingPunct="1">
              <a:lnSpc>
                <a:spcPct val="150000"/>
              </a:lnSpc>
              <a:spcAft>
                <a:spcPts val="300"/>
              </a:spcAft>
            </a:pPr>
            <a:r>
              <a:rPr lang="zh-CN" altLang="en-US" sz="1600" dirty="0" smtClean="0">
                <a:solidFill>
                  <a:srgbClr val="5F5E5C"/>
                </a:solidFill>
                <a:latin typeface="微软雅黑" panose="020B0503020204020204" charset="-122"/>
                <a:ea typeface="微软雅黑" panose="020B0503020204020204" charset="-122"/>
              </a:rPr>
              <a:t>熟知</a:t>
            </a:r>
            <a:r>
              <a:rPr lang="zh-CN" altLang="en-US" sz="1600" dirty="0">
                <a:solidFill>
                  <a:srgbClr val="5F5E5C"/>
                </a:solidFill>
                <a:latin typeface="微软雅黑" panose="020B0503020204020204" charset="-122"/>
                <a:ea typeface="微软雅黑" panose="020B0503020204020204" charset="-122"/>
              </a:rPr>
              <a:t>待招聘岗位的岗位职责和任职资格，熟悉公司的企业文化和制度；</a:t>
            </a:r>
            <a:endParaRPr lang="zh-CN" altLang="en-US" sz="1600" dirty="0">
              <a:solidFill>
                <a:srgbClr val="5F5E5C"/>
              </a:solidFill>
              <a:latin typeface="微软雅黑" panose="020B0503020204020204" charset="-122"/>
              <a:ea typeface="微软雅黑" panose="020B0503020204020204" charset="-122"/>
            </a:endParaRPr>
          </a:p>
          <a:p>
            <a:pPr eaLnBrk="1" hangingPunct="1">
              <a:lnSpc>
                <a:spcPct val="150000"/>
              </a:lnSpc>
              <a:spcAft>
                <a:spcPts val="300"/>
              </a:spcAft>
            </a:pPr>
            <a:r>
              <a:rPr lang="zh-CN" altLang="en-US" sz="1600" dirty="0" smtClean="0">
                <a:solidFill>
                  <a:srgbClr val="5F5E5C"/>
                </a:solidFill>
                <a:latin typeface="微软雅黑" panose="020B0503020204020204" charset="-122"/>
                <a:ea typeface="微软雅黑" panose="020B0503020204020204" charset="-122"/>
              </a:rPr>
              <a:t>亲和</a:t>
            </a:r>
            <a:r>
              <a:rPr lang="zh-CN" altLang="en-US" sz="1600" dirty="0">
                <a:solidFill>
                  <a:srgbClr val="5F5E5C"/>
                </a:solidFill>
                <a:latin typeface="微软雅黑" panose="020B0503020204020204" charset="-122"/>
                <a:ea typeface="微软雅黑" panose="020B0503020204020204" charset="-122"/>
              </a:rPr>
              <a:t>、友善、坦诚、公正，良好的沟通能力和敏锐的洞察力；</a:t>
            </a:r>
            <a:endParaRPr lang="zh-CN" altLang="en-US" sz="1600" dirty="0">
              <a:solidFill>
                <a:srgbClr val="5F5E5C"/>
              </a:solidFill>
              <a:latin typeface="微软雅黑" panose="020B0503020204020204" charset="-122"/>
              <a:ea typeface="微软雅黑" panose="020B0503020204020204" charset="-122"/>
            </a:endParaRPr>
          </a:p>
          <a:p>
            <a:pPr eaLnBrk="1" hangingPunct="1">
              <a:lnSpc>
                <a:spcPct val="150000"/>
              </a:lnSpc>
              <a:spcAft>
                <a:spcPts val="300"/>
              </a:spcAft>
            </a:pPr>
            <a:r>
              <a:rPr lang="zh-CN" altLang="en-US" sz="1600" dirty="0" smtClean="0">
                <a:solidFill>
                  <a:srgbClr val="5F5E5C"/>
                </a:solidFill>
                <a:latin typeface="微软雅黑" panose="020B0503020204020204" charset="-122"/>
                <a:ea typeface="微软雅黑" panose="020B0503020204020204" charset="-122"/>
              </a:rPr>
              <a:t>自信</a:t>
            </a:r>
            <a:r>
              <a:rPr lang="zh-CN" altLang="en-US" sz="1600" dirty="0">
                <a:solidFill>
                  <a:srgbClr val="5F5E5C"/>
                </a:solidFill>
                <a:latin typeface="微软雅黑" panose="020B0503020204020204" charset="-122"/>
                <a:ea typeface="微软雅黑" panose="020B0503020204020204" charset="-122"/>
              </a:rPr>
              <a:t>、稳定的情绪，拥有驾驭面试过程和时间控制的能力；</a:t>
            </a:r>
            <a:endParaRPr lang="zh-CN" altLang="en-US" sz="1600" dirty="0">
              <a:solidFill>
                <a:srgbClr val="5F5E5C"/>
              </a:solidFill>
              <a:latin typeface="微软雅黑" panose="020B0503020204020204" charset="-122"/>
              <a:ea typeface="微软雅黑" panose="020B0503020204020204" charset="-122"/>
            </a:endParaRPr>
          </a:p>
          <a:p>
            <a:pPr eaLnBrk="1" hangingPunct="1">
              <a:lnSpc>
                <a:spcPct val="150000"/>
              </a:lnSpc>
              <a:spcAft>
                <a:spcPts val="300"/>
              </a:spcAft>
            </a:pPr>
            <a:r>
              <a:rPr lang="zh-CN" altLang="en-US" sz="1600" dirty="0" smtClean="0">
                <a:solidFill>
                  <a:srgbClr val="5F5E5C"/>
                </a:solidFill>
                <a:latin typeface="微软雅黑" panose="020B0503020204020204" charset="-122"/>
                <a:ea typeface="微软雅黑" panose="020B0503020204020204" charset="-122"/>
              </a:rPr>
              <a:t>拥有</a:t>
            </a:r>
            <a:r>
              <a:rPr lang="zh-CN" altLang="en-US" sz="1600" dirty="0">
                <a:solidFill>
                  <a:srgbClr val="5F5E5C"/>
                </a:solidFill>
                <a:latin typeface="微软雅黑" panose="020B0503020204020204" charset="-122"/>
                <a:ea typeface="微软雅黑" panose="020B0503020204020204" charset="-122"/>
              </a:rPr>
              <a:t>爱才惜才之心，能够深入挖掘应聘者的价值，让应聘者充分自我展示。</a:t>
            </a:r>
            <a:endParaRPr lang="zh-CN" altLang="en-US" sz="1600" dirty="0">
              <a:solidFill>
                <a:srgbClr val="5F5E5C"/>
              </a:solidFill>
              <a:latin typeface="微软雅黑" panose="020B0503020204020204" charset="-122"/>
              <a:ea typeface="微软雅黑" panose="020B0503020204020204" charset="-122"/>
            </a:endParaRPr>
          </a:p>
        </p:txBody>
      </p:sp>
      <p:grpSp>
        <p:nvGrpSpPr>
          <p:cNvPr id="26" name="组合 25"/>
          <p:cNvGrpSpPr/>
          <p:nvPr/>
        </p:nvGrpSpPr>
        <p:grpSpPr>
          <a:xfrm>
            <a:off x="870448" y="3838657"/>
            <a:ext cx="245812" cy="2295461"/>
            <a:chOff x="3649315" y="2276872"/>
            <a:chExt cx="245812" cy="2295461"/>
          </a:xfrm>
        </p:grpSpPr>
        <p:sp>
          <p:nvSpPr>
            <p:cNvPr id="27" name="椭圆 14"/>
            <p:cNvSpPr/>
            <p:nvPr/>
          </p:nvSpPr>
          <p:spPr bwMode="auto">
            <a:xfrm>
              <a:off x="3649315" y="2276872"/>
              <a:ext cx="245812" cy="314266"/>
            </a:xfrm>
            <a:custGeom>
              <a:avLst/>
              <a:gdLst/>
              <a:ahLst/>
              <a:cxnLst/>
              <a:rect l="l" t="t" r="r" b="b"/>
              <a:pathLst>
                <a:path w="683568" h="864094">
                  <a:moveTo>
                    <a:pt x="341785" y="75471"/>
                  </a:moveTo>
                  <a:cubicBezTo>
                    <a:pt x="218037" y="75471"/>
                    <a:pt x="117720" y="175788"/>
                    <a:pt x="117720" y="299536"/>
                  </a:cubicBezTo>
                  <a:cubicBezTo>
                    <a:pt x="117720" y="423284"/>
                    <a:pt x="218037" y="523601"/>
                    <a:pt x="341785" y="523601"/>
                  </a:cubicBezTo>
                  <a:cubicBezTo>
                    <a:pt x="465533" y="523601"/>
                    <a:pt x="565850" y="423284"/>
                    <a:pt x="565850" y="299536"/>
                  </a:cubicBezTo>
                  <a:cubicBezTo>
                    <a:pt x="565850" y="175788"/>
                    <a:pt x="465533" y="75471"/>
                    <a:pt x="341785" y="75471"/>
                  </a:cubicBezTo>
                  <a:close/>
                  <a:moveTo>
                    <a:pt x="341784" y="0"/>
                  </a:moveTo>
                  <a:cubicBezTo>
                    <a:pt x="530546" y="0"/>
                    <a:pt x="683568" y="153022"/>
                    <a:pt x="683568" y="341784"/>
                  </a:cubicBezTo>
                  <a:cubicBezTo>
                    <a:pt x="683568" y="439085"/>
                    <a:pt x="642909" y="526890"/>
                    <a:pt x="577183" y="588642"/>
                  </a:cubicBezTo>
                  <a:lnTo>
                    <a:pt x="341597" y="864094"/>
                  </a:lnTo>
                  <a:lnTo>
                    <a:pt x="105111" y="587591"/>
                  </a:lnTo>
                  <a:cubicBezTo>
                    <a:pt x="87976" y="571864"/>
                    <a:pt x="72869" y="554041"/>
                    <a:pt x="59857" y="534679"/>
                  </a:cubicBezTo>
                  <a:lnTo>
                    <a:pt x="59306" y="534035"/>
                  </a:lnTo>
                  <a:lnTo>
                    <a:pt x="59325" y="534035"/>
                  </a:lnTo>
                  <a:cubicBezTo>
                    <a:pt x="21845" y="479324"/>
                    <a:pt x="0" y="413105"/>
                    <a:pt x="0" y="341784"/>
                  </a:cubicBezTo>
                  <a:cubicBezTo>
                    <a:pt x="0" y="153022"/>
                    <a:pt x="153022" y="0"/>
                    <a:pt x="341784" y="0"/>
                  </a:cubicBezTo>
                  <a:close/>
                </a:path>
              </a:pathLst>
            </a:custGeom>
            <a:solidFill>
              <a:srgbClr val="E67819"/>
            </a:solidFill>
            <a:ln w="3175">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8" name="椭圆 14"/>
            <p:cNvSpPr/>
            <p:nvPr/>
          </p:nvSpPr>
          <p:spPr bwMode="auto">
            <a:xfrm>
              <a:off x="3649315" y="2673111"/>
              <a:ext cx="245812" cy="314266"/>
            </a:xfrm>
            <a:custGeom>
              <a:avLst/>
              <a:gdLst/>
              <a:ahLst/>
              <a:cxnLst/>
              <a:rect l="l" t="t" r="r" b="b"/>
              <a:pathLst>
                <a:path w="683568" h="864094">
                  <a:moveTo>
                    <a:pt x="341785" y="75471"/>
                  </a:moveTo>
                  <a:cubicBezTo>
                    <a:pt x="218037" y="75471"/>
                    <a:pt x="117720" y="175788"/>
                    <a:pt x="117720" y="299536"/>
                  </a:cubicBezTo>
                  <a:cubicBezTo>
                    <a:pt x="117720" y="423284"/>
                    <a:pt x="218037" y="523601"/>
                    <a:pt x="341785" y="523601"/>
                  </a:cubicBezTo>
                  <a:cubicBezTo>
                    <a:pt x="465533" y="523601"/>
                    <a:pt x="565850" y="423284"/>
                    <a:pt x="565850" y="299536"/>
                  </a:cubicBezTo>
                  <a:cubicBezTo>
                    <a:pt x="565850" y="175788"/>
                    <a:pt x="465533" y="75471"/>
                    <a:pt x="341785" y="75471"/>
                  </a:cubicBezTo>
                  <a:close/>
                  <a:moveTo>
                    <a:pt x="341784" y="0"/>
                  </a:moveTo>
                  <a:cubicBezTo>
                    <a:pt x="530546" y="0"/>
                    <a:pt x="683568" y="153022"/>
                    <a:pt x="683568" y="341784"/>
                  </a:cubicBezTo>
                  <a:cubicBezTo>
                    <a:pt x="683568" y="439085"/>
                    <a:pt x="642909" y="526890"/>
                    <a:pt x="577183" y="588642"/>
                  </a:cubicBezTo>
                  <a:lnTo>
                    <a:pt x="341597" y="864094"/>
                  </a:lnTo>
                  <a:lnTo>
                    <a:pt x="105111" y="587591"/>
                  </a:lnTo>
                  <a:cubicBezTo>
                    <a:pt x="87976" y="571864"/>
                    <a:pt x="72869" y="554041"/>
                    <a:pt x="59857" y="534679"/>
                  </a:cubicBezTo>
                  <a:lnTo>
                    <a:pt x="59306" y="534035"/>
                  </a:lnTo>
                  <a:lnTo>
                    <a:pt x="59325" y="534035"/>
                  </a:lnTo>
                  <a:cubicBezTo>
                    <a:pt x="21845" y="479324"/>
                    <a:pt x="0" y="413105"/>
                    <a:pt x="0" y="341784"/>
                  </a:cubicBezTo>
                  <a:cubicBezTo>
                    <a:pt x="0" y="153022"/>
                    <a:pt x="153022" y="0"/>
                    <a:pt x="341784" y="0"/>
                  </a:cubicBezTo>
                  <a:close/>
                </a:path>
              </a:pathLst>
            </a:custGeom>
            <a:solidFill>
              <a:srgbClr val="E67819"/>
            </a:solidFill>
            <a:ln w="3175">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p>
          </p:txBody>
        </p:sp>
        <p:sp>
          <p:nvSpPr>
            <p:cNvPr id="29" name="椭圆 14"/>
            <p:cNvSpPr/>
            <p:nvPr/>
          </p:nvSpPr>
          <p:spPr bwMode="auto">
            <a:xfrm>
              <a:off x="3649315" y="3069350"/>
              <a:ext cx="245812" cy="314266"/>
            </a:xfrm>
            <a:custGeom>
              <a:avLst/>
              <a:gdLst/>
              <a:ahLst/>
              <a:cxnLst/>
              <a:rect l="l" t="t" r="r" b="b"/>
              <a:pathLst>
                <a:path w="683568" h="864094">
                  <a:moveTo>
                    <a:pt x="341785" y="75471"/>
                  </a:moveTo>
                  <a:cubicBezTo>
                    <a:pt x="218037" y="75471"/>
                    <a:pt x="117720" y="175788"/>
                    <a:pt x="117720" y="299536"/>
                  </a:cubicBezTo>
                  <a:cubicBezTo>
                    <a:pt x="117720" y="423284"/>
                    <a:pt x="218037" y="523601"/>
                    <a:pt x="341785" y="523601"/>
                  </a:cubicBezTo>
                  <a:cubicBezTo>
                    <a:pt x="465533" y="523601"/>
                    <a:pt x="565850" y="423284"/>
                    <a:pt x="565850" y="299536"/>
                  </a:cubicBezTo>
                  <a:cubicBezTo>
                    <a:pt x="565850" y="175788"/>
                    <a:pt x="465533" y="75471"/>
                    <a:pt x="341785" y="75471"/>
                  </a:cubicBezTo>
                  <a:close/>
                  <a:moveTo>
                    <a:pt x="341784" y="0"/>
                  </a:moveTo>
                  <a:cubicBezTo>
                    <a:pt x="530546" y="0"/>
                    <a:pt x="683568" y="153022"/>
                    <a:pt x="683568" y="341784"/>
                  </a:cubicBezTo>
                  <a:cubicBezTo>
                    <a:pt x="683568" y="439085"/>
                    <a:pt x="642909" y="526890"/>
                    <a:pt x="577183" y="588642"/>
                  </a:cubicBezTo>
                  <a:lnTo>
                    <a:pt x="341597" y="864094"/>
                  </a:lnTo>
                  <a:lnTo>
                    <a:pt x="105111" y="587591"/>
                  </a:lnTo>
                  <a:cubicBezTo>
                    <a:pt x="87976" y="571864"/>
                    <a:pt x="72869" y="554041"/>
                    <a:pt x="59857" y="534679"/>
                  </a:cubicBezTo>
                  <a:lnTo>
                    <a:pt x="59306" y="534035"/>
                  </a:lnTo>
                  <a:lnTo>
                    <a:pt x="59325" y="534035"/>
                  </a:lnTo>
                  <a:cubicBezTo>
                    <a:pt x="21845" y="479324"/>
                    <a:pt x="0" y="413105"/>
                    <a:pt x="0" y="341784"/>
                  </a:cubicBezTo>
                  <a:cubicBezTo>
                    <a:pt x="0" y="153022"/>
                    <a:pt x="153022" y="0"/>
                    <a:pt x="341784" y="0"/>
                  </a:cubicBezTo>
                  <a:close/>
                </a:path>
              </a:pathLst>
            </a:custGeom>
            <a:solidFill>
              <a:srgbClr val="E67819"/>
            </a:solidFill>
            <a:ln w="3175">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p>
          </p:txBody>
        </p:sp>
        <p:sp>
          <p:nvSpPr>
            <p:cNvPr id="30" name="椭圆 14"/>
            <p:cNvSpPr/>
            <p:nvPr/>
          </p:nvSpPr>
          <p:spPr bwMode="auto">
            <a:xfrm>
              <a:off x="3649315" y="3465589"/>
              <a:ext cx="245812" cy="314266"/>
            </a:xfrm>
            <a:custGeom>
              <a:avLst/>
              <a:gdLst/>
              <a:ahLst/>
              <a:cxnLst/>
              <a:rect l="l" t="t" r="r" b="b"/>
              <a:pathLst>
                <a:path w="683568" h="864094">
                  <a:moveTo>
                    <a:pt x="341785" y="75471"/>
                  </a:moveTo>
                  <a:cubicBezTo>
                    <a:pt x="218037" y="75471"/>
                    <a:pt x="117720" y="175788"/>
                    <a:pt x="117720" y="299536"/>
                  </a:cubicBezTo>
                  <a:cubicBezTo>
                    <a:pt x="117720" y="423284"/>
                    <a:pt x="218037" y="523601"/>
                    <a:pt x="341785" y="523601"/>
                  </a:cubicBezTo>
                  <a:cubicBezTo>
                    <a:pt x="465533" y="523601"/>
                    <a:pt x="565850" y="423284"/>
                    <a:pt x="565850" y="299536"/>
                  </a:cubicBezTo>
                  <a:cubicBezTo>
                    <a:pt x="565850" y="175788"/>
                    <a:pt x="465533" y="75471"/>
                    <a:pt x="341785" y="75471"/>
                  </a:cubicBezTo>
                  <a:close/>
                  <a:moveTo>
                    <a:pt x="341784" y="0"/>
                  </a:moveTo>
                  <a:cubicBezTo>
                    <a:pt x="530546" y="0"/>
                    <a:pt x="683568" y="153022"/>
                    <a:pt x="683568" y="341784"/>
                  </a:cubicBezTo>
                  <a:cubicBezTo>
                    <a:pt x="683568" y="439085"/>
                    <a:pt x="642909" y="526890"/>
                    <a:pt x="577183" y="588642"/>
                  </a:cubicBezTo>
                  <a:lnTo>
                    <a:pt x="341597" y="864094"/>
                  </a:lnTo>
                  <a:lnTo>
                    <a:pt x="105111" y="587591"/>
                  </a:lnTo>
                  <a:cubicBezTo>
                    <a:pt x="87976" y="571864"/>
                    <a:pt x="72869" y="554041"/>
                    <a:pt x="59857" y="534679"/>
                  </a:cubicBezTo>
                  <a:lnTo>
                    <a:pt x="59306" y="534035"/>
                  </a:lnTo>
                  <a:lnTo>
                    <a:pt x="59325" y="534035"/>
                  </a:lnTo>
                  <a:cubicBezTo>
                    <a:pt x="21845" y="479324"/>
                    <a:pt x="0" y="413105"/>
                    <a:pt x="0" y="341784"/>
                  </a:cubicBezTo>
                  <a:cubicBezTo>
                    <a:pt x="0" y="153022"/>
                    <a:pt x="153022" y="0"/>
                    <a:pt x="341784" y="0"/>
                  </a:cubicBezTo>
                  <a:close/>
                </a:path>
              </a:pathLst>
            </a:custGeom>
            <a:solidFill>
              <a:srgbClr val="E67819"/>
            </a:solidFill>
            <a:ln w="3175">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p>
          </p:txBody>
        </p:sp>
        <p:sp>
          <p:nvSpPr>
            <p:cNvPr id="31" name="椭圆 14"/>
            <p:cNvSpPr/>
            <p:nvPr/>
          </p:nvSpPr>
          <p:spPr bwMode="auto">
            <a:xfrm>
              <a:off x="3649315" y="3861828"/>
              <a:ext cx="245812" cy="314266"/>
            </a:xfrm>
            <a:custGeom>
              <a:avLst/>
              <a:gdLst/>
              <a:ahLst/>
              <a:cxnLst/>
              <a:rect l="l" t="t" r="r" b="b"/>
              <a:pathLst>
                <a:path w="683568" h="864094">
                  <a:moveTo>
                    <a:pt x="341785" y="75471"/>
                  </a:moveTo>
                  <a:cubicBezTo>
                    <a:pt x="218037" y="75471"/>
                    <a:pt x="117720" y="175788"/>
                    <a:pt x="117720" y="299536"/>
                  </a:cubicBezTo>
                  <a:cubicBezTo>
                    <a:pt x="117720" y="423284"/>
                    <a:pt x="218037" y="523601"/>
                    <a:pt x="341785" y="523601"/>
                  </a:cubicBezTo>
                  <a:cubicBezTo>
                    <a:pt x="465533" y="523601"/>
                    <a:pt x="565850" y="423284"/>
                    <a:pt x="565850" y="299536"/>
                  </a:cubicBezTo>
                  <a:cubicBezTo>
                    <a:pt x="565850" y="175788"/>
                    <a:pt x="465533" y="75471"/>
                    <a:pt x="341785" y="75471"/>
                  </a:cubicBezTo>
                  <a:close/>
                  <a:moveTo>
                    <a:pt x="341784" y="0"/>
                  </a:moveTo>
                  <a:cubicBezTo>
                    <a:pt x="530546" y="0"/>
                    <a:pt x="683568" y="153022"/>
                    <a:pt x="683568" y="341784"/>
                  </a:cubicBezTo>
                  <a:cubicBezTo>
                    <a:pt x="683568" y="439085"/>
                    <a:pt x="642909" y="526890"/>
                    <a:pt x="577183" y="588642"/>
                  </a:cubicBezTo>
                  <a:lnTo>
                    <a:pt x="341597" y="864094"/>
                  </a:lnTo>
                  <a:lnTo>
                    <a:pt x="105111" y="587591"/>
                  </a:lnTo>
                  <a:cubicBezTo>
                    <a:pt x="87976" y="571864"/>
                    <a:pt x="72869" y="554041"/>
                    <a:pt x="59857" y="534679"/>
                  </a:cubicBezTo>
                  <a:lnTo>
                    <a:pt x="59306" y="534035"/>
                  </a:lnTo>
                  <a:lnTo>
                    <a:pt x="59325" y="534035"/>
                  </a:lnTo>
                  <a:cubicBezTo>
                    <a:pt x="21845" y="479324"/>
                    <a:pt x="0" y="413105"/>
                    <a:pt x="0" y="341784"/>
                  </a:cubicBezTo>
                  <a:cubicBezTo>
                    <a:pt x="0" y="153022"/>
                    <a:pt x="153022" y="0"/>
                    <a:pt x="341784" y="0"/>
                  </a:cubicBezTo>
                  <a:close/>
                </a:path>
              </a:pathLst>
            </a:custGeom>
            <a:solidFill>
              <a:srgbClr val="E67819"/>
            </a:solidFill>
            <a:ln w="3175">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p>
          </p:txBody>
        </p:sp>
        <p:sp>
          <p:nvSpPr>
            <p:cNvPr id="32" name="椭圆 14"/>
            <p:cNvSpPr/>
            <p:nvPr/>
          </p:nvSpPr>
          <p:spPr bwMode="auto">
            <a:xfrm>
              <a:off x="3649315" y="4258067"/>
              <a:ext cx="245812" cy="314266"/>
            </a:xfrm>
            <a:custGeom>
              <a:avLst/>
              <a:gdLst/>
              <a:ahLst/>
              <a:cxnLst/>
              <a:rect l="l" t="t" r="r" b="b"/>
              <a:pathLst>
                <a:path w="683568" h="864094">
                  <a:moveTo>
                    <a:pt x="341785" y="75471"/>
                  </a:moveTo>
                  <a:cubicBezTo>
                    <a:pt x="218037" y="75471"/>
                    <a:pt x="117720" y="175788"/>
                    <a:pt x="117720" y="299536"/>
                  </a:cubicBezTo>
                  <a:cubicBezTo>
                    <a:pt x="117720" y="423284"/>
                    <a:pt x="218037" y="523601"/>
                    <a:pt x="341785" y="523601"/>
                  </a:cubicBezTo>
                  <a:cubicBezTo>
                    <a:pt x="465533" y="523601"/>
                    <a:pt x="565850" y="423284"/>
                    <a:pt x="565850" y="299536"/>
                  </a:cubicBezTo>
                  <a:cubicBezTo>
                    <a:pt x="565850" y="175788"/>
                    <a:pt x="465533" y="75471"/>
                    <a:pt x="341785" y="75471"/>
                  </a:cubicBezTo>
                  <a:close/>
                  <a:moveTo>
                    <a:pt x="341784" y="0"/>
                  </a:moveTo>
                  <a:cubicBezTo>
                    <a:pt x="530546" y="0"/>
                    <a:pt x="683568" y="153022"/>
                    <a:pt x="683568" y="341784"/>
                  </a:cubicBezTo>
                  <a:cubicBezTo>
                    <a:pt x="683568" y="439085"/>
                    <a:pt x="642909" y="526890"/>
                    <a:pt x="577183" y="588642"/>
                  </a:cubicBezTo>
                  <a:lnTo>
                    <a:pt x="341597" y="864094"/>
                  </a:lnTo>
                  <a:lnTo>
                    <a:pt x="105111" y="587591"/>
                  </a:lnTo>
                  <a:cubicBezTo>
                    <a:pt x="87976" y="571864"/>
                    <a:pt x="72869" y="554041"/>
                    <a:pt x="59857" y="534679"/>
                  </a:cubicBezTo>
                  <a:lnTo>
                    <a:pt x="59306" y="534035"/>
                  </a:lnTo>
                  <a:lnTo>
                    <a:pt x="59325" y="534035"/>
                  </a:lnTo>
                  <a:cubicBezTo>
                    <a:pt x="21845" y="479324"/>
                    <a:pt x="0" y="413105"/>
                    <a:pt x="0" y="341784"/>
                  </a:cubicBezTo>
                  <a:cubicBezTo>
                    <a:pt x="0" y="153022"/>
                    <a:pt x="153022" y="0"/>
                    <a:pt x="341784" y="0"/>
                  </a:cubicBezTo>
                  <a:close/>
                </a:path>
              </a:pathLst>
            </a:custGeom>
            <a:solidFill>
              <a:srgbClr val="E67819"/>
            </a:solidFill>
            <a:ln w="3175">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p>
          </p:txBody>
        </p:sp>
      </p:grpSp>
    </p:spTree>
  </p:cSld>
  <p:clrMapOvr>
    <a:masterClrMapping/>
  </p:clrMapOvr>
  <mc:AlternateContent xmlns:mc="http://schemas.openxmlformats.org/markup-compatibility/2006">
    <mc:Choice xmlns:p14="http://schemas.microsoft.com/office/powerpoint/2010/main" Requires="p14">
      <p:transition spd="slow" p14:dur="1300">
        <p14:pa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anim calcmode="lin" valueType="num">
                                      <p:cBhvr>
                                        <p:cTn id="13" dur="500" fill="hold"/>
                                        <p:tgtEl>
                                          <p:spTgt spid="24"/>
                                        </p:tgtEl>
                                        <p:attrNameLst>
                                          <p:attrName>ppt_x</p:attrName>
                                        </p:attrNameLst>
                                      </p:cBhvr>
                                      <p:tavLst>
                                        <p:tav tm="0">
                                          <p:val>
                                            <p:strVal val="#ppt_x"/>
                                          </p:val>
                                        </p:tav>
                                        <p:tav tm="100000">
                                          <p:val>
                                            <p:strVal val="#ppt_x"/>
                                          </p:val>
                                        </p:tav>
                                      </p:tavLst>
                                    </p:anim>
                                    <p:anim calcmode="lin" valueType="num">
                                      <p:cBhvr>
                                        <p:cTn id="14" dur="500" fill="hold"/>
                                        <p:tgtEl>
                                          <p:spTgt spid="24"/>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fade">
                                      <p:cBhvr>
                                        <p:cTn id="18" dur="500"/>
                                        <p:tgtEl>
                                          <p:spTgt spid="25"/>
                                        </p:tgtEl>
                                      </p:cBhvr>
                                    </p:animEffect>
                                    <p:anim calcmode="lin" valueType="num">
                                      <p:cBhvr>
                                        <p:cTn id="19" dur="500" fill="hold"/>
                                        <p:tgtEl>
                                          <p:spTgt spid="25"/>
                                        </p:tgtEl>
                                        <p:attrNameLst>
                                          <p:attrName>ppt_x</p:attrName>
                                        </p:attrNameLst>
                                      </p:cBhvr>
                                      <p:tavLst>
                                        <p:tav tm="0">
                                          <p:val>
                                            <p:strVal val="#ppt_x"/>
                                          </p:val>
                                        </p:tav>
                                        <p:tav tm="100000">
                                          <p:val>
                                            <p:strVal val="#ppt_x"/>
                                          </p:val>
                                        </p:tav>
                                      </p:tavLst>
                                    </p:anim>
                                    <p:anim calcmode="lin" valueType="num">
                                      <p:cBhvr>
                                        <p:cTn id="20" dur="500" fill="hold"/>
                                        <p:tgtEl>
                                          <p:spTgt spid="25"/>
                                        </p:tgtEl>
                                        <p:attrNameLst>
                                          <p:attrName>ppt_y</p:attrName>
                                        </p:attrNameLst>
                                      </p:cBhvr>
                                      <p:tavLst>
                                        <p:tav tm="0">
                                          <p:val>
                                            <p:strVal val="#ppt_y+.1"/>
                                          </p:val>
                                        </p:tav>
                                        <p:tav tm="100000">
                                          <p:val>
                                            <p:strVal val="#ppt_y"/>
                                          </p:val>
                                        </p:tav>
                                      </p:tavLst>
                                    </p:anim>
                                  </p:childTnLst>
                                </p:cTn>
                              </p:par>
                              <p:par>
                                <p:cTn id="21" presetID="47" presetClass="entr" presetSubtype="0" fill="hold" nodeType="with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fade">
                                      <p:cBhvr>
                                        <p:cTn id="23" dur="500"/>
                                        <p:tgtEl>
                                          <p:spTgt spid="26"/>
                                        </p:tgtEl>
                                      </p:cBhvr>
                                    </p:animEffect>
                                    <p:anim calcmode="lin" valueType="num">
                                      <p:cBhvr>
                                        <p:cTn id="24" dur="500" fill="hold"/>
                                        <p:tgtEl>
                                          <p:spTgt spid="26"/>
                                        </p:tgtEl>
                                        <p:attrNameLst>
                                          <p:attrName>ppt_x</p:attrName>
                                        </p:attrNameLst>
                                      </p:cBhvr>
                                      <p:tavLst>
                                        <p:tav tm="0">
                                          <p:val>
                                            <p:strVal val="#ppt_x"/>
                                          </p:val>
                                        </p:tav>
                                        <p:tav tm="100000">
                                          <p:val>
                                            <p:strVal val="#ppt_x"/>
                                          </p:val>
                                        </p:tav>
                                      </p:tavLst>
                                    </p:anim>
                                    <p:anim calcmode="lin" valueType="num">
                                      <p:cBhvr>
                                        <p:cTn id="25" dur="5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4" grpId="0"/>
      <p:bldP spid="2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057027" y="3222072"/>
            <a:ext cx="6115374" cy="707886"/>
          </a:xfrm>
          <a:prstGeom prst="rect">
            <a:avLst/>
          </a:prstGeom>
          <a:noFill/>
        </p:spPr>
        <p:txBody>
          <a:bodyPr wrap="square" rtlCol="0" anchor="ctr">
            <a:spAutoFit/>
          </a:bodyPr>
          <a:lstStyle/>
          <a:p>
            <a:r>
              <a:rPr lang="zh-CN" altLang="en-US" sz="4000" b="1" dirty="0" smtClean="0">
                <a:solidFill>
                  <a:schemeClr val="bg1"/>
                </a:solidFill>
                <a:latin typeface="Impact" panose="020B0806030902050204" pitchFamily="34" charset="0"/>
                <a:ea typeface="微软雅黑" panose="020B0503020204020204" charset="-122"/>
              </a:rPr>
              <a:t>第二章</a:t>
            </a:r>
            <a:r>
              <a:rPr lang="en-US" altLang="zh-CN" sz="4000" b="1" dirty="0" smtClean="0">
                <a:solidFill>
                  <a:schemeClr val="bg1"/>
                </a:solidFill>
                <a:latin typeface="Impact" panose="020B0806030902050204" pitchFamily="34" charset="0"/>
                <a:ea typeface="微软雅黑" panose="020B0503020204020204" charset="-122"/>
              </a:rPr>
              <a:t>  </a:t>
            </a:r>
            <a:r>
              <a:rPr lang="zh-CN" altLang="en-US" sz="4000" b="1" dirty="0" smtClean="0">
                <a:solidFill>
                  <a:schemeClr val="bg1"/>
                </a:solidFill>
                <a:latin typeface="微软雅黑" panose="020B0503020204020204" charset="-122"/>
                <a:ea typeface="微软雅黑" panose="020B0503020204020204" charset="-122"/>
              </a:rPr>
              <a:t>面试的误区及原则</a:t>
            </a:r>
            <a:endParaRPr lang="zh-CN" altLang="en-US" sz="4000" b="1" dirty="0">
              <a:solidFill>
                <a:schemeClr val="bg1"/>
              </a:solidFill>
              <a:latin typeface="微软雅黑" panose="020B0503020204020204" charset="-122"/>
              <a:ea typeface="微软雅黑" panose="020B0503020204020204" charset="-122"/>
            </a:endParaRPr>
          </a:p>
        </p:txBody>
      </p:sp>
      <p:sp>
        <p:nvSpPr>
          <p:cNvPr id="14" name="矩形 13"/>
          <p:cNvSpPr/>
          <p:nvPr/>
        </p:nvSpPr>
        <p:spPr>
          <a:xfrm>
            <a:off x="1489075" y="4428122"/>
            <a:ext cx="3310372" cy="369332"/>
          </a:xfrm>
          <a:prstGeom prst="rect">
            <a:avLst/>
          </a:prstGeom>
        </p:spPr>
        <p:txBody>
          <a:bodyPr wrap="square">
            <a:spAutoFit/>
          </a:bodyPr>
          <a:lstStyle/>
          <a:p>
            <a:pPr marL="285750" lvl="0" indent="-285750">
              <a:buFont typeface="Arial" panose="020B0604020202020204" pitchFamily="34" charset="0"/>
              <a:buChar char="•"/>
              <a:defRPr/>
            </a:pPr>
            <a:r>
              <a:rPr lang="zh-CN" altLang="en-US" kern="0" dirty="0" smtClean="0">
                <a:solidFill>
                  <a:srgbClr val="F8F8F8"/>
                </a:solidFill>
                <a:latin typeface="微软雅黑" panose="020B0503020204020204" charset="-122"/>
                <a:ea typeface="微软雅黑" panose="020B0503020204020204" charset="-122"/>
              </a:rPr>
              <a:t>面试的误区</a:t>
            </a:r>
            <a:endParaRPr lang="zh-CN" altLang="en-US" kern="0" dirty="0">
              <a:solidFill>
                <a:srgbClr val="F8F8F8"/>
              </a:solidFill>
              <a:latin typeface="微软雅黑" panose="020B0503020204020204" charset="-122"/>
              <a:ea typeface="微软雅黑" panose="020B0503020204020204" charset="-122"/>
            </a:endParaRPr>
          </a:p>
        </p:txBody>
      </p:sp>
      <p:sp>
        <p:nvSpPr>
          <p:cNvPr id="15" name="矩形 14"/>
          <p:cNvSpPr/>
          <p:nvPr/>
        </p:nvSpPr>
        <p:spPr>
          <a:xfrm>
            <a:off x="1489075" y="4860069"/>
            <a:ext cx="3310372" cy="369332"/>
          </a:xfrm>
          <a:prstGeom prst="rect">
            <a:avLst/>
          </a:prstGeom>
        </p:spPr>
        <p:txBody>
          <a:bodyPr wrap="square">
            <a:spAutoFit/>
          </a:bodyPr>
          <a:lstStyle/>
          <a:p>
            <a:pPr marL="285750" indent="-285750">
              <a:buFont typeface="Arial" panose="020B0604020202020204" pitchFamily="34" charset="0"/>
              <a:buChar char="•"/>
              <a:defRPr/>
            </a:pPr>
            <a:r>
              <a:rPr lang="zh-CN" altLang="en-US" kern="0" dirty="0" smtClean="0">
                <a:solidFill>
                  <a:srgbClr val="F8F8F8"/>
                </a:solidFill>
                <a:latin typeface="微软雅黑" panose="020B0503020204020204" charset="-122"/>
                <a:ea typeface="微软雅黑" panose="020B0503020204020204" charset="-122"/>
              </a:rPr>
              <a:t>面试的原则</a:t>
            </a:r>
            <a:endParaRPr lang="zh-CN" altLang="en-US" kern="0" dirty="0">
              <a:solidFill>
                <a:srgbClr val="F8F8F8"/>
              </a:solidFill>
              <a:latin typeface="微软雅黑" panose="020B0503020204020204" charset="-122"/>
              <a:ea typeface="微软雅黑" panose="020B0503020204020204" charset="-122"/>
            </a:endParaRPr>
          </a:p>
        </p:txBody>
      </p:sp>
      <p:cxnSp>
        <p:nvCxnSpPr>
          <p:cNvPr id="16" name="直接连接符 15"/>
          <p:cNvCxnSpPr/>
          <p:nvPr/>
        </p:nvCxnSpPr>
        <p:spPr>
          <a:xfrm>
            <a:off x="1071175" y="4077072"/>
            <a:ext cx="11124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1071175" y="4143556"/>
            <a:ext cx="11124000"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pic>
        <p:nvPicPr>
          <p:cNvPr id="18" name="Picture 2" descr="F:\360云盘\04-待整理ing\pic\xwawancara-kerja.jpg"/>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l="1472" r="496"/>
          <a:stretch>
            <a:fillRect/>
          </a:stretch>
        </p:blipFill>
        <p:spPr bwMode="auto">
          <a:xfrm>
            <a:off x="7172401" y="836712"/>
            <a:ext cx="4442764" cy="2955600"/>
          </a:xfrm>
          <a:prstGeom prst="roundRect">
            <a:avLst>
              <a:gd name="adj" fmla="val 1643"/>
            </a:avLst>
          </a:prstGeom>
          <a:noFill/>
          <a:ln w="19050">
            <a:solidFill>
              <a:schemeClr val="bg1">
                <a:lumMod val="95000"/>
              </a:schemeClr>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63" presetClass="path" presetSubtype="0" accel="50000" fill="hold" grpId="1" nodeType="withEffect" p14:presetBounceEnd="64000">
                                      <p:stCondLst>
                                        <p:cond delay="0"/>
                                      </p:stCondLst>
                                      <p:childTnLst>
                                        <p:animMotion origin="layout" path="M -0.87919 -4.81481E-6 L -3.14501E-6 -4.81481E-6 " pathEditMode="relative" rAng="0" ptsTypes="AA" p14:bounceEnd="64000">
                                          <p:cBhvr>
                                            <p:cTn id="9" dur="500" fill="hold"/>
                                            <p:tgtEl>
                                              <p:spTgt spid="12"/>
                                            </p:tgtEl>
                                            <p:attrNameLst>
                                              <p:attrName>ppt_x</p:attrName>
                                              <p:attrName>ppt_y</p:attrName>
                                            </p:attrNameLst>
                                          </p:cBhvr>
                                          <p:rCtr x="43960" y="0"/>
                                        </p:animMotion>
                                      </p:childTnLst>
                                    </p:cTn>
                                  </p:par>
                                </p:childTnLst>
                              </p:cTn>
                            </p:par>
                            <p:par>
                              <p:cTn id="10" fill="hold">
                                <p:stCondLst>
                                  <p:cond delay="500"/>
                                </p:stCondLst>
                                <p:childTnLst>
                                  <p:par>
                                    <p:cTn id="11" presetID="52" presetClass="entr" presetSubtype="0" fill="hold" grpId="0" nodeType="afterEffect">
                                      <p:stCondLst>
                                        <p:cond delay="0"/>
                                      </p:stCondLst>
                                      <p:childTnLst>
                                        <p:set>
                                          <p:cBhvr>
                                            <p:cTn id="12" dur="1" fill="hold">
                                              <p:stCondLst>
                                                <p:cond delay="0"/>
                                              </p:stCondLst>
                                            </p:cTn>
                                            <p:tgtEl>
                                              <p:spTgt spid="14"/>
                                            </p:tgtEl>
                                            <p:attrNameLst>
                                              <p:attrName>style.visibility</p:attrName>
                                            </p:attrNameLst>
                                          </p:cBhvr>
                                          <p:to>
                                            <p:strVal val="visible"/>
                                          </p:to>
                                        </p:set>
                                        <p:animScale>
                                          <p:cBhvr>
                                            <p:cTn id="13" dur="1000" decel="50000" fill="hold">
                                              <p:stCondLst>
                                                <p:cond delay="0"/>
                                              </p:stCondLst>
                                            </p:cTn>
                                            <p:tgtEl>
                                              <p:spTgt spid="1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14"/>
                                            </p:tgtEl>
                                            <p:attrNameLst>
                                              <p:attrName>ppt_x</p:attrName>
                                              <p:attrName>ppt_y</p:attrName>
                                            </p:attrNameLst>
                                          </p:cBhvr>
                                        </p:animMotion>
                                        <p:animEffect transition="in" filter="fade">
                                          <p:cBhvr>
                                            <p:cTn id="15" dur="1000"/>
                                            <p:tgtEl>
                                              <p:spTgt spid="14"/>
                                            </p:tgtEl>
                                          </p:cBhvr>
                                        </p:animEffect>
                                      </p:childTnLst>
                                    </p:cTn>
                                  </p:par>
                                  <p:par>
                                    <p:cTn id="16" presetID="52" presetClass="entr" presetSubtype="0" fill="hold" grpId="0" nodeType="withEffect">
                                      <p:stCondLst>
                                        <p:cond delay="200"/>
                                      </p:stCondLst>
                                      <p:iterate type="lt">
                                        <p:tmPct val="0"/>
                                      </p:iterate>
                                      <p:childTnLst>
                                        <p:set>
                                          <p:cBhvr>
                                            <p:cTn id="17" dur="1" fill="hold">
                                              <p:stCondLst>
                                                <p:cond delay="0"/>
                                              </p:stCondLst>
                                            </p:cTn>
                                            <p:tgtEl>
                                              <p:spTgt spid="15"/>
                                            </p:tgtEl>
                                            <p:attrNameLst>
                                              <p:attrName>style.visibility</p:attrName>
                                            </p:attrNameLst>
                                          </p:cBhvr>
                                          <p:to>
                                            <p:strVal val="visible"/>
                                          </p:to>
                                        </p:set>
                                        <p:animScale>
                                          <p:cBhvr>
                                            <p:cTn id="18" dur="1000" decel="50000" fill="hold">
                                              <p:stCondLst>
                                                <p:cond delay="0"/>
                                              </p:stCondLst>
                                            </p:cTn>
                                            <p:tgtEl>
                                              <p:spTgt spid="1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9" dur="1000" decel="50000" fill="hold">
                                              <p:stCondLst>
                                                <p:cond delay="0"/>
                                              </p:stCondLst>
                                            </p:cTn>
                                            <p:tgtEl>
                                              <p:spTgt spid="15"/>
                                            </p:tgtEl>
                                            <p:attrNameLst>
                                              <p:attrName>ppt_x</p:attrName>
                                              <p:attrName>ppt_y</p:attrName>
                                            </p:attrNameLst>
                                          </p:cBhvr>
                                        </p:animMotion>
                                        <p:animEffect transition="in" filter="fade">
                                          <p:cBhvr>
                                            <p:cTn id="20"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4" grpId="0"/>
          <p:bldP spid="15"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63" presetClass="path" presetSubtype="0" accel="50000" fill="hold" grpId="1" nodeType="withEffect">
                                      <p:stCondLst>
                                        <p:cond delay="0"/>
                                      </p:stCondLst>
                                      <p:childTnLst>
                                        <p:animMotion origin="layout" path="M -0.87919 -4.81481E-6 L -3.14501E-6 -4.81481E-6 " pathEditMode="relative" rAng="0" ptsTypes="AA">
                                          <p:cBhvr>
                                            <p:cTn id="9" dur="500" fill="hold"/>
                                            <p:tgtEl>
                                              <p:spTgt spid="12"/>
                                            </p:tgtEl>
                                            <p:attrNameLst>
                                              <p:attrName>ppt_x</p:attrName>
                                              <p:attrName>ppt_y</p:attrName>
                                            </p:attrNameLst>
                                          </p:cBhvr>
                                          <p:rCtr x="43960" y="0"/>
                                        </p:animMotion>
                                      </p:childTnLst>
                                    </p:cTn>
                                  </p:par>
                                </p:childTnLst>
                              </p:cTn>
                            </p:par>
                            <p:par>
                              <p:cTn id="10" fill="hold">
                                <p:stCondLst>
                                  <p:cond delay="500"/>
                                </p:stCondLst>
                                <p:childTnLst>
                                  <p:par>
                                    <p:cTn id="11" presetID="52" presetClass="entr" presetSubtype="0" fill="hold" grpId="0" nodeType="afterEffect">
                                      <p:stCondLst>
                                        <p:cond delay="0"/>
                                      </p:stCondLst>
                                      <p:childTnLst>
                                        <p:set>
                                          <p:cBhvr>
                                            <p:cTn id="12" dur="1" fill="hold">
                                              <p:stCondLst>
                                                <p:cond delay="0"/>
                                              </p:stCondLst>
                                            </p:cTn>
                                            <p:tgtEl>
                                              <p:spTgt spid="14"/>
                                            </p:tgtEl>
                                            <p:attrNameLst>
                                              <p:attrName>style.visibility</p:attrName>
                                            </p:attrNameLst>
                                          </p:cBhvr>
                                          <p:to>
                                            <p:strVal val="visible"/>
                                          </p:to>
                                        </p:set>
                                        <p:animScale>
                                          <p:cBhvr>
                                            <p:cTn id="13" dur="1000" decel="50000" fill="hold">
                                              <p:stCondLst>
                                                <p:cond delay="0"/>
                                              </p:stCondLst>
                                            </p:cTn>
                                            <p:tgtEl>
                                              <p:spTgt spid="1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14"/>
                                            </p:tgtEl>
                                            <p:attrNameLst>
                                              <p:attrName>ppt_x</p:attrName>
                                              <p:attrName>ppt_y</p:attrName>
                                            </p:attrNameLst>
                                          </p:cBhvr>
                                        </p:animMotion>
                                        <p:animEffect transition="in" filter="fade">
                                          <p:cBhvr>
                                            <p:cTn id="15" dur="1000"/>
                                            <p:tgtEl>
                                              <p:spTgt spid="14"/>
                                            </p:tgtEl>
                                          </p:cBhvr>
                                        </p:animEffect>
                                      </p:childTnLst>
                                    </p:cTn>
                                  </p:par>
                                  <p:par>
                                    <p:cTn id="16" presetID="52" presetClass="entr" presetSubtype="0" fill="hold" grpId="0" nodeType="withEffect">
                                      <p:stCondLst>
                                        <p:cond delay="200"/>
                                      </p:stCondLst>
                                      <p:iterate type="lt">
                                        <p:tmPct val="0"/>
                                      </p:iterate>
                                      <p:childTnLst>
                                        <p:set>
                                          <p:cBhvr>
                                            <p:cTn id="17" dur="1" fill="hold">
                                              <p:stCondLst>
                                                <p:cond delay="0"/>
                                              </p:stCondLst>
                                            </p:cTn>
                                            <p:tgtEl>
                                              <p:spTgt spid="15"/>
                                            </p:tgtEl>
                                            <p:attrNameLst>
                                              <p:attrName>style.visibility</p:attrName>
                                            </p:attrNameLst>
                                          </p:cBhvr>
                                          <p:to>
                                            <p:strVal val="visible"/>
                                          </p:to>
                                        </p:set>
                                        <p:animScale>
                                          <p:cBhvr>
                                            <p:cTn id="18" dur="1000" decel="50000" fill="hold">
                                              <p:stCondLst>
                                                <p:cond delay="0"/>
                                              </p:stCondLst>
                                            </p:cTn>
                                            <p:tgtEl>
                                              <p:spTgt spid="1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9" dur="1000" decel="50000" fill="hold">
                                              <p:stCondLst>
                                                <p:cond delay="0"/>
                                              </p:stCondLst>
                                            </p:cTn>
                                            <p:tgtEl>
                                              <p:spTgt spid="15"/>
                                            </p:tgtEl>
                                            <p:attrNameLst>
                                              <p:attrName>ppt_x</p:attrName>
                                              <p:attrName>ppt_y</p:attrName>
                                            </p:attrNameLst>
                                          </p:cBhvr>
                                        </p:animMotion>
                                        <p:animEffect transition="in" filter="fade">
                                          <p:cBhvr>
                                            <p:cTn id="20"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4" grpId="0"/>
          <p:bldP spid="15" grpId="0"/>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6"/>
          <p:cNvSpPr txBox="1"/>
          <p:nvPr/>
        </p:nvSpPr>
        <p:spPr>
          <a:xfrm>
            <a:off x="315342" y="1844824"/>
            <a:ext cx="9814693" cy="1052596"/>
          </a:xfrm>
          <a:prstGeom prst="rect">
            <a:avLst/>
          </a:prstGeom>
          <a:noFill/>
        </p:spPr>
        <p:txBody>
          <a:bodyPr wrap="square" rtlCol="0">
            <a:spAutoFit/>
          </a:bodyPr>
          <a:lstStyle/>
          <a:p>
            <a:pPr indent="457200">
              <a:lnSpc>
                <a:spcPct val="130000"/>
              </a:lnSpc>
            </a:pPr>
            <a:r>
              <a:rPr lang="zh-CN" altLang="en-US" sz="1600" dirty="0">
                <a:solidFill>
                  <a:srgbClr val="5F5E5C"/>
                </a:solidFill>
                <a:latin typeface="微软雅黑" panose="020B0503020204020204" charset="-122"/>
                <a:ea typeface="微软雅黑" panose="020B0503020204020204" charset="-122"/>
              </a:rPr>
              <a:t>自古以来，识人是一件很难的事儿。</a:t>
            </a:r>
            <a:r>
              <a:rPr lang="zh-CN" altLang="en-US" sz="1600" b="1" dirty="0">
                <a:solidFill>
                  <a:srgbClr val="FF0000"/>
                </a:solidFill>
                <a:latin typeface="微软雅黑" panose="020B0503020204020204" charset="-122"/>
                <a:ea typeface="微软雅黑" panose="020B0503020204020204" charset="-122"/>
              </a:rPr>
              <a:t>诸葛亮还要“挥泪斩马谡”呢，何况你我凡人</a:t>
            </a:r>
            <a:r>
              <a:rPr lang="zh-CN" altLang="en-US" sz="1600" dirty="0">
                <a:solidFill>
                  <a:srgbClr val="5F5E5C"/>
                </a:solidFill>
                <a:latin typeface="微软雅黑" panose="020B0503020204020204" charset="-122"/>
                <a:ea typeface="微软雅黑" panose="020B0503020204020204" charset="-122"/>
              </a:rPr>
              <a:t>，更何况仅仅通过一两次面试就要做出判断？因此，面试是一个技术活儿。如果未能掌握面试的技能，我们很可能会出现下面这些误区，看看您有没有这些情况？</a:t>
            </a:r>
            <a:endParaRPr lang="zh-CN" altLang="zh-CN" sz="1600" b="1" dirty="0">
              <a:solidFill>
                <a:srgbClr val="E67819"/>
              </a:solidFill>
              <a:latin typeface="微软雅黑" panose="020B0503020204020204" charset="-122"/>
              <a:ea typeface="微软雅黑" panose="020B0503020204020204" charset="-122"/>
            </a:endParaRPr>
          </a:p>
        </p:txBody>
      </p:sp>
      <p:grpSp>
        <p:nvGrpSpPr>
          <p:cNvPr id="2" name="组合 1"/>
          <p:cNvGrpSpPr/>
          <p:nvPr/>
        </p:nvGrpSpPr>
        <p:grpSpPr>
          <a:xfrm>
            <a:off x="508000" y="3196191"/>
            <a:ext cx="3141314" cy="590550"/>
            <a:chOff x="508000" y="3196191"/>
            <a:chExt cx="3141314" cy="590550"/>
          </a:xfrm>
        </p:grpSpPr>
        <p:sp>
          <p:nvSpPr>
            <p:cNvPr id="21" name="TextBox 1"/>
            <p:cNvSpPr txBox="1">
              <a:spLocks noChangeArrowheads="1"/>
            </p:cNvSpPr>
            <p:nvPr/>
          </p:nvSpPr>
          <p:spPr bwMode="auto">
            <a:xfrm>
              <a:off x="508000" y="3196191"/>
              <a:ext cx="32067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Calibri" panose="020F0502020204030204" charset="0"/>
                  <a:ea typeface="宋体" panose="02010600030101010101" pitchFamily="2" charset="-122"/>
                </a:defRPr>
              </a:lvl1pPr>
              <a:lvl2pPr marL="742950" indent="-285750" eaLnBrk="0" hangingPunct="0">
                <a:defRPr sz="2000">
                  <a:solidFill>
                    <a:schemeClr val="tx1"/>
                  </a:solidFill>
                  <a:latin typeface="Calibri" panose="020F0502020204030204" charset="0"/>
                  <a:ea typeface="宋体" panose="02010600030101010101" pitchFamily="2" charset="-122"/>
                </a:defRPr>
              </a:lvl2pPr>
              <a:lvl3pPr marL="1143000" indent="-228600" eaLnBrk="0" hangingPunct="0">
                <a:defRPr sz="2000">
                  <a:solidFill>
                    <a:schemeClr val="tx1"/>
                  </a:solidFill>
                  <a:latin typeface="Calibri" panose="020F0502020204030204" charset="0"/>
                  <a:ea typeface="宋体" panose="02010600030101010101" pitchFamily="2" charset="-122"/>
                </a:defRPr>
              </a:lvl3pPr>
              <a:lvl4pPr marL="1600200" indent="-228600" eaLnBrk="0" hangingPunct="0">
                <a:defRPr sz="2000">
                  <a:solidFill>
                    <a:schemeClr val="tx1"/>
                  </a:solidFill>
                  <a:latin typeface="Calibri" panose="020F0502020204030204" charset="0"/>
                  <a:ea typeface="宋体" panose="02010600030101010101" pitchFamily="2" charset="-122"/>
                </a:defRPr>
              </a:lvl4pPr>
              <a:lvl5pPr eaLnBrk="0" hangingPunct="0">
                <a:defRPr sz="2000">
                  <a:solidFill>
                    <a:schemeClr val="tx1"/>
                  </a:solidFill>
                  <a:latin typeface="Calibri" panose="020F0502020204030204" charset="0"/>
                  <a:ea typeface="宋体" panose="02010600030101010101" pitchFamily="2" charset="-122"/>
                </a:defRPr>
              </a:lvl5pPr>
              <a:lvl6pPr marL="2514600" indent="-228600" defTabSz="1028700" eaLnBrk="0" fontAlgn="base" hangingPunct="0">
                <a:spcBef>
                  <a:spcPct val="0"/>
                </a:spcBef>
                <a:spcAft>
                  <a:spcPct val="0"/>
                </a:spcAft>
                <a:defRPr sz="2000">
                  <a:solidFill>
                    <a:schemeClr val="tx1"/>
                  </a:solidFill>
                  <a:latin typeface="Calibri" panose="020F0502020204030204" charset="0"/>
                  <a:ea typeface="宋体" panose="02010600030101010101" pitchFamily="2" charset="-122"/>
                </a:defRPr>
              </a:lvl6pPr>
              <a:lvl7pPr marL="2971800" indent="-228600" defTabSz="1028700" eaLnBrk="0" fontAlgn="base" hangingPunct="0">
                <a:spcBef>
                  <a:spcPct val="0"/>
                </a:spcBef>
                <a:spcAft>
                  <a:spcPct val="0"/>
                </a:spcAft>
                <a:defRPr sz="2000">
                  <a:solidFill>
                    <a:schemeClr val="tx1"/>
                  </a:solidFill>
                  <a:latin typeface="Calibri" panose="020F0502020204030204" charset="0"/>
                  <a:ea typeface="宋体" panose="02010600030101010101" pitchFamily="2" charset="-122"/>
                </a:defRPr>
              </a:lvl7pPr>
              <a:lvl8pPr marL="3429000" indent="-228600" defTabSz="1028700" eaLnBrk="0" fontAlgn="base" hangingPunct="0">
                <a:spcBef>
                  <a:spcPct val="0"/>
                </a:spcBef>
                <a:spcAft>
                  <a:spcPct val="0"/>
                </a:spcAft>
                <a:defRPr sz="2000">
                  <a:solidFill>
                    <a:schemeClr val="tx1"/>
                  </a:solidFill>
                  <a:latin typeface="Calibri" panose="020F0502020204030204" charset="0"/>
                  <a:ea typeface="宋体" panose="02010600030101010101" pitchFamily="2" charset="-122"/>
                </a:defRPr>
              </a:lvl8pPr>
              <a:lvl9pPr marL="3886200" indent="-228600" defTabSz="1028700" eaLnBrk="0" fontAlgn="base" hangingPunct="0">
                <a:spcBef>
                  <a:spcPct val="0"/>
                </a:spcBef>
                <a:spcAft>
                  <a:spcPct val="0"/>
                </a:spcAft>
                <a:defRPr sz="2000">
                  <a:solidFill>
                    <a:schemeClr val="tx1"/>
                  </a:solidFill>
                  <a:latin typeface="Calibri" panose="020F0502020204030204" charset="0"/>
                  <a:ea typeface="宋体" panose="02010600030101010101" pitchFamily="2" charset="-122"/>
                </a:defRPr>
              </a:lvl9pPr>
            </a:lstStyle>
            <a:p>
              <a:pPr eaLnBrk="1" hangingPunct="1"/>
              <a:r>
                <a:rPr lang="en-US" altLang="zh-CN" sz="2800" dirty="0">
                  <a:solidFill>
                    <a:srgbClr val="E67819"/>
                  </a:solidFill>
                  <a:latin typeface="Impact" panose="020B0806030902050204" pitchFamily="34" charset="0"/>
                  <a:ea typeface="MS UI Gothic" panose="020B0600070205080204" pitchFamily="34" charset="-128"/>
                </a:rPr>
                <a:t>1</a:t>
              </a:r>
              <a:endParaRPr lang="zh-CN" altLang="en-US" sz="2800" dirty="0">
                <a:solidFill>
                  <a:srgbClr val="E67819"/>
                </a:solidFill>
                <a:latin typeface="Impact" panose="020B0806030902050204" pitchFamily="34" charset="0"/>
                <a:ea typeface="MS UI Gothic" panose="020B0600070205080204" pitchFamily="34" charset="-128"/>
              </a:endParaRPr>
            </a:p>
          </p:txBody>
        </p:sp>
        <p:cxnSp>
          <p:nvCxnSpPr>
            <p:cNvPr id="22" name="直接连接符 21"/>
            <p:cNvCxnSpPr/>
            <p:nvPr/>
          </p:nvCxnSpPr>
          <p:spPr>
            <a:xfrm flipH="1">
              <a:off x="508000" y="3196191"/>
              <a:ext cx="590550" cy="590550"/>
            </a:xfrm>
            <a:prstGeom prst="line">
              <a:avLst/>
            </a:prstGeom>
            <a:ln>
              <a:solidFill>
                <a:srgbClr val="E67819"/>
              </a:solidFill>
            </a:ln>
          </p:spPr>
          <p:style>
            <a:lnRef idx="1">
              <a:schemeClr val="accent1"/>
            </a:lnRef>
            <a:fillRef idx="0">
              <a:schemeClr val="accent1"/>
            </a:fillRef>
            <a:effectRef idx="0">
              <a:schemeClr val="accent1"/>
            </a:effectRef>
            <a:fontRef idx="minor">
              <a:schemeClr val="tx1"/>
            </a:fontRef>
          </p:style>
        </p:cxnSp>
        <p:sp>
          <p:nvSpPr>
            <p:cNvPr id="23" name="矩形 7"/>
            <p:cNvSpPr>
              <a:spLocks noChangeArrowheads="1"/>
            </p:cNvSpPr>
            <p:nvPr/>
          </p:nvSpPr>
          <p:spPr bwMode="auto">
            <a:xfrm>
              <a:off x="960437" y="3291441"/>
              <a:ext cx="268887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b="1" dirty="0">
                  <a:solidFill>
                    <a:srgbClr val="E67819"/>
                  </a:solidFill>
                  <a:latin typeface="微软雅黑" panose="020B0503020204020204" charset="-122"/>
                  <a:ea typeface="微软雅黑" panose="020B0503020204020204" charset="-122"/>
                </a:rPr>
                <a:t>疏于准备，仓促</a:t>
              </a:r>
              <a:r>
                <a:rPr lang="zh-CN" altLang="en-US" b="1" dirty="0" smtClean="0">
                  <a:solidFill>
                    <a:srgbClr val="E67819"/>
                  </a:solidFill>
                  <a:latin typeface="微软雅黑" panose="020B0503020204020204" charset="-122"/>
                  <a:ea typeface="微软雅黑" panose="020B0503020204020204" charset="-122"/>
                </a:rPr>
                <a:t>上阵</a:t>
              </a:r>
              <a:endParaRPr lang="zh-CN" altLang="en-US" b="1" dirty="0">
                <a:solidFill>
                  <a:srgbClr val="E67819"/>
                </a:solidFill>
                <a:latin typeface="微软雅黑" panose="020B0503020204020204" charset="-122"/>
                <a:ea typeface="微软雅黑" panose="020B0503020204020204" charset="-122"/>
              </a:endParaRPr>
            </a:p>
          </p:txBody>
        </p:sp>
      </p:grpSp>
      <p:sp>
        <p:nvSpPr>
          <p:cNvPr id="24" name="矩形 8"/>
          <p:cNvSpPr>
            <a:spLocks noChangeArrowheads="1"/>
          </p:cNvSpPr>
          <p:nvPr/>
        </p:nvSpPr>
        <p:spPr bwMode="auto">
          <a:xfrm>
            <a:off x="960438" y="3773487"/>
            <a:ext cx="93599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zh-CN" altLang="en-US" sz="1600" dirty="0">
                <a:solidFill>
                  <a:srgbClr val="5F5E5C"/>
                </a:solidFill>
                <a:latin typeface="微软雅黑" panose="020B0503020204020204" charset="-122"/>
                <a:ea typeface="微软雅黑" panose="020B0503020204020204" charset="-122"/>
              </a:rPr>
              <a:t>既不了解待招聘岗位的岗位职责和任职资格，或也没有提前（至少</a:t>
            </a:r>
            <a:r>
              <a:rPr lang="en-US" altLang="zh-CN" sz="1600" dirty="0">
                <a:solidFill>
                  <a:srgbClr val="5F5E5C"/>
                </a:solidFill>
                <a:latin typeface="微软雅黑" panose="020B0503020204020204" charset="-122"/>
                <a:ea typeface="微软雅黑" panose="020B0503020204020204" charset="-122"/>
              </a:rPr>
              <a:t>15</a:t>
            </a:r>
            <a:r>
              <a:rPr lang="zh-CN" altLang="en-US" sz="1600" dirty="0">
                <a:solidFill>
                  <a:srgbClr val="5F5E5C"/>
                </a:solidFill>
                <a:latin typeface="微软雅黑" panose="020B0503020204020204" charset="-122"/>
                <a:ea typeface="微软雅黑" panose="020B0503020204020204" charset="-122"/>
              </a:rPr>
              <a:t>分钟）看阅应聘者简历或准备面试问题。</a:t>
            </a:r>
            <a:r>
              <a:rPr lang="zh-CN" altLang="en-US" sz="1600" b="1" dirty="0">
                <a:solidFill>
                  <a:srgbClr val="FF0000"/>
                </a:solidFill>
                <a:latin typeface="微软雅黑" panose="020B0503020204020204" charset="-122"/>
                <a:ea typeface="微软雅黑" panose="020B0503020204020204" charset="-122"/>
              </a:rPr>
              <a:t>不了解岗位要求的面试</a:t>
            </a:r>
            <a:r>
              <a:rPr lang="zh-CN" altLang="en-US" sz="1600" b="1" dirty="0" smtClean="0">
                <a:solidFill>
                  <a:srgbClr val="FF0000"/>
                </a:solidFill>
                <a:latin typeface="微软雅黑" panose="020B0503020204020204" charset="-122"/>
                <a:ea typeface="微软雅黑" panose="020B0503020204020204" charset="-122"/>
              </a:rPr>
              <a:t>者只能</a:t>
            </a:r>
            <a:r>
              <a:rPr lang="zh-CN" altLang="en-US" sz="1600" b="1" dirty="0">
                <a:solidFill>
                  <a:srgbClr val="FF0000"/>
                </a:solidFill>
                <a:latin typeface="微软雅黑" panose="020B0503020204020204" charset="-122"/>
                <a:ea typeface="微软雅黑" panose="020B0503020204020204" charset="-122"/>
              </a:rPr>
              <a:t>选出他</a:t>
            </a:r>
            <a:r>
              <a:rPr lang="en-US" altLang="zh-CN" sz="1600" b="1" dirty="0">
                <a:solidFill>
                  <a:srgbClr val="FF0000"/>
                </a:solidFill>
                <a:latin typeface="微软雅黑" panose="020B0503020204020204" charset="-122"/>
                <a:ea typeface="微软雅黑" panose="020B0503020204020204" charset="-122"/>
              </a:rPr>
              <a:t>/</a:t>
            </a:r>
            <a:r>
              <a:rPr lang="zh-CN" altLang="en-US" sz="1600" b="1" dirty="0">
                <a:solidFill>
                  <a:srgbClr val="FF0000"/>
                </a:solidFill>
                <a:latin typeface="微软雅黑" panose="020B0503020204020204" charset="-122"/>
                <a:ea typeface="微软雅黑" panose="020B0503020204020204" charset="-122"/>
              </a:rPr>
              <a:t>她自己认为合适的人，而不是真正</a:t>
            </a:r>
            <a:r>
              <a:rPr lang="zh-CN" altLang="en-US" sz="1600" b="1" dirty="0" smtClean="0">
                <a:solidFill>
                  <a:srgbClr val="FF0000"/>
                </a:solidFill>
                <a:latin typeface="微软雅黑" panose="020B0503020204020204" charset="-122"/>
                <a:ea typeface="微软雅黑" panose="020B0503020204020204" charset="-122"/>
              </a:rPr>
              <a:t>适合招聘</a:t>
            </a:r>
            <a:r>
              <a:rPr lang="zh-CN" altLang="en-US" sz="1600" b="1" dirty="0">
                <a:solidFill>
                  <a:srgbClr val="FF0000"/>
                </a:solidFill>
                <a:latin typeface="微软雅黑" panose="020B0503020204020204" charset="-122"/>
                <a:ea typeface="微软雅黑" panose="020B0503020204020204" charset="-122"/>
              </a:rPr>
              <a:t>岗位的人。</a:t>
            </a:r>
            <a:endParaRPr lang="zh-CN" altLang="en-US" sz="1400" b="1" dirty="0">
              <a:solidFill>
                <a:srgbClr val="FF0000"/>
              </a:solidFill>
              <a:latin typeface="微软雅黑" panose="020B0503020204020204" charset="-122"/>
              <a:ea typeface="微软雅黑" panose="020B0503020204020204" charset="-122"/>
            </a:endParaRPr>
          </a:p>
        </p:txBody>
      </p:sp>
      <p:grpSp>
        <p:nvGrpSpPr>
          <p:cNvPr id="29" name="组合 28"/>
          <p:cNvGrpSpPr/>
          <p:nvPr/>
        </p:nvGrpSpPr>
        <p:grpSpPr>
          <a:xfrm>
            <a:off x="512763" y="4940853"/>
            <a:ext cx="2940665" cy="590550"/>
            <a:chOff x="512763" y="4940853"/>
            <a:chExt cx="2940665" cy="590550"/>
          </a:xfrm>
        </p:grpSpPr>
        <p:sp>
          <p:nvSpPr>
            <p:cNvPr id="25" name="TextBox 10"/>
            <p:cNvSpPr txBox="1">
              <a:spLocks noChangeArrowheads="1"/>
            </p:cNvSpPr>
            <p:nvPr/>
          </p:nvSpPr>
          <p:spPr bwMode="auto">
            <a:xfrm>
              <a:off x="512763" y="4940853"/>
              <a:ext cx="3635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Calibri" panose="020F0502020204030204" charset="0"/>
                  <a:ea typeface="宋体" panose="02010600030101010101" pitchFamily="2" charset="-122"/>
                </a:defRPr>
              </a:lvl1pPr>
              <a:lvl2pPr marL="742950" indent="-285750" eaLnBrk="0" hangingPunct="0">
                <a:defRPr sz="2000">
                  <a:solidFill>
                    <a:schemeClr val="tx1"/>
                  </a:solidFill>
                  <a:latin typeface="Calibri" panose="020F0502020204030204" charset="0"/>
                  <a:ea typeface="宋体" panose="02010600030101010101" pitchFamily="2" charset="-122"/>
                </a:defRPr>
              </a:lvl2pPr>
              <a:lvl3pPr marL="1143000" indent="-228600" eaLnBrk="0" hangingPunct="0">
                <a:defRPr sz="2000">
                  <a:solidFill>
                    <a:schemeClr val="tx1"/>
                  </a:solidFill>
                  <a:latin typeface="Calibri" panose="020F0502020204030204" charset="0"/>
                  <a:ea typeface="宋体" panose="02010600030101010101" pitchFamily="2" charset="-122"/>
                </a:defRPr>
              </a:lvl3pPr>
              <a:lvl4pPr marL="1600200" indent="-228600" eaLnBrk="0" hangingPunct="0">
                <a:defRPr sz="2000">
                  <a:solidFill>
                    <a:schemeClr val="tx1"/>
                  </a:solidFill>
                  <a:latin typeface="Calibri" panose="020F0502020204030204" charset="0"/>
                  <a:ea typeface="宋体" panose="02010600030101010101" pitchFamily="2" charset="-122"/>
                </a:defRPr>
              </a:lvl4pPr>
              <a:lvl5pPr eaLnBrk="0" hangingPunct="0">
                <a:defRPr sz="2000">
                  <a:solidFill>
                    <a:schemeClr val="tx1"/>
                  </a:solidFill>
                  <a:latin typeface="Calibri" panose="020F0502020204030204" charset="0"/>
                  <a:ea typeface="宋体" panose="02010600030101010101" pitchFamily="2" charset="-122"/>
                </a:defRPr>
              </a:lvl5pPr>
              <a:lvl6pPr marL="2514600" indent="-228600" defTabSz="1028700" eaLnBrk="0" fontAlgn="base" hangingPunct="0">
                <a:spcBef>
                  <a:spcPct val="0"/>
                </a:spcBef>
                <a:spcAft>
                  <a:spcPct val="0"/>
                </a:spcAft>
                <a:defRPr sz="2000">
                  <a:solidFill>
                    <a:schemeClr val="tx1"/>
                  </a:solidFill>
                  <a:latin typeface="Calibri" panose="020F0502020204030204" charset="0"/>
                  <a:ea typeface="宋体" panose="02010600030101010101" pitchFamily="2" charset="-122"/>
                </a:defRPr>
              </a:lvl6pPr>
              <a:lvl7pPr marL="2971800" indent="-228600" defTabSz="1028700" eaLnBrk="0" fontAlgn="base" hangingPunct="0">
                <a:spcBef>
                  <a:spcPct val="0"/>
                </a:spcBef>
                <a:spcAft>
                  <a:spcPct val="0"/>
                </a:spcAft>
                <a:defRPr sz="2000">
                  <a:solidFill>
                    <a:schemeClr val="tx1"/>
                  </a:solidFill>
                  <a:latin typeface="Calibri" panose="020F0502020204030204" charset="0"/>
                  <a:ea typeface="宋体" panose="02010600030101010101" pitchFamily="2" charset="-122"/>
                </a:defRPr>
              </a:lvl7pPr>
              <a:lvl8pPr marL="3429000" indent="-228600" defTabSz="1028700" eaLnBrk="0" fontAlgn="base" hangingPunct="0">
                <a:spcBef>
                  <a:spcPct val="0"/>
                </a:spcBef>
                <a:spcAft>
                  <a:spcPct val="0"/>
                </a:spcAft>
                <a:defRPr sz="2000">
                  <a:solidFill>
                    <a:schemeClr val="tx1"/>
                  </a:solidFill>
                  <a:latin typeface="Calibri" panose="020F0502020204030204" charset="0"/>
                  <a:ea typeface="宋体" panose="02010600030101010101" pitchFamily="2" charset="-122"/>
                </a:defRPr>
              </a:lvl8pPr>
              <a:lvl9pPr marL="3886200" indent="-228600" defTabSz="1028700" eaLnBrk="0" fontAlgn="base" hangingPunct="0">
                <a:spcBef>
                  <a:spcPct val="0"/>
                </a:spcBef>
                <a:spcAft>
                  <a:spcPct val="0"/>
                </a:spcAft>
                <a:defRPr sz="2000">
                  <a:solidFill>
                    <a:schemeClr val="tx1"/>
                  </a:solidFill>
                  <a:latin typeface="Calibri" panose="020F0502020204030204" charset="0"/>
                  <a:ea typeface="宋体" panose="02010600030101010101" pitchFamily="2" charset="-122"/>
                </a:defRPr>
              </a:lvl9pPr>
            </a:lstStyle>
            <a:p>
              <a:pPr eaLnBrk="1" hangingPunct="1"/>
              <a:r>
                <a:rPr lang="en-US" altLang="zh-CN" sz="2800" dirty="0">
                  <a:solidFill>
                    <a:srgbClr val="E67819"/>
                  </a:solidFill>
                  <a:latin typeface="Impact" panose="020B0806030902050204" pitchFamily="34" charset="0"/>
                  <a:ea typeface="MS UI Gothic" panose="020B0600070205080204" pitchFamily="34" charset="-128"/>
                </a:rPr>
                <a:t>2</a:t>
              </a:r>
              <a:endParaRPr lang="zh-CN" altLang="en-US" sz="2800" dirty="0">
                <a:solidFill>
                  <a:srgbClr val="E67819"/>
                </a:solidFill>
                <a:latin typeface="Impact" panose="020B0806030902050204" pitchFamily="34" charset="0"/>
                <a:ea typeface="MS UI Gothic" panose="020B0600070205080204" pitchFamily="34" charset="-128"/>
              </a:endParaRPr>
            </a:p>
          </p:txBody>
        </p:sp>
        <p:cxnSp>
          <p:nvCxnSpPr>
            <p:cNvPr id="26" name="直接连接符 25"/>
            <p:cNvCxnSpPr/>
            <p:nvPr/>
          </p:nvCxnSpPr>
          <p:spPr>
            <a:xfrm flipH="1">
              <a:off x="512763" y="4940853"/>
              <a:ext cx="590550" cy="590550"/>
            </a:xfrm>
            <a:prstGeom prst="line">
              <a:avLst/>
            </a:prstGeom>
            <a:ln>
              <a:solidFill>
                <a:srgbClr val="E67819"/>
              </a:solidFill>
            </a:ln>
          </p:spPr>
          <p:style>
            <a:lnRef idx="1">
              <a:schemeClr val="accent1"/>
            </a:lnRef>
            <a:fillRef idx="0">
              <a:schemeClr val="accent1"/>
            </a:fillRef>
            <a:effectRef idx="0">
              <a:schemeClr val="accent1"/>
            </a:effectRef>
            <a:fontRef idx="minor">
              <a:schemeClr val="tx1"/>
            </a:fontRef>
          </p:style>
        </p:cxnSp>
        <p:sp>
          <p:nvSpPr>
            <p:cNvPr id="27" name="矩形 12"/>
            <p:cNvSpPr>
              <a:spLocks noChangeArrowheads="1"/>
            </p:cNvSpPr>
            <p:nvPr/>
          </p:nvSpPr>
          <p:spPr bwMode="auto">
            <a:xfrm>
              <a:off x="960438" y="5036103"/>
              <a:ext cx="249299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b="1" dirty="0">
                  <a:solidFill>
                    <a:srgbClr val="E67819"/>
                  </a:solidFill>
                  <a:latin typeface="微软雅黑" panose="020B0503020204020204" charset="-122"/>
                  <a:ea typeface="微软雅黑" panose="020B0503020204020204" charset="-122"/>
                </a:rPr>
                <a:t>跟着感觉走，不够</a:t>
              </a:r>
              <a:r>
                <a:rPr lang="zh-CN" altLang="en-US" b="1" dirty="0" smtClean="0">
                  <a:solidFill>
                    <a:srgbClr val="E67819"/>
                  </a:solidFill>
                  <a:latin typeface="微软雅黑" panose="020B0503020204020204" charset="-122"/>
                  <a:ea typeface="微软雅黑" panose="020B0503020204020204" charset="-122"/>
                </a:rPr>
                <a:t>专业</a:t>
              </a:r>
              <a:endParaRPr lang="zh-CN" altLang="en-US" b="1" dirty="0">
                <a:solidFill>
                  <a:srgbClr val="E67819"/>
                </a:solidFill>
                <a:latin typeface="微软雅黑" panose="020B0503020204020204" charset="-122"/>
                <a:ea typeface="微软雅黑" panose="020B0503020204020204" charset="-122"/>
              </a:endParaRPr>
            </a:p>
          </p:txBody>
        </p:sp>
      </p:grpSp>
      <p:sp>
        <p:nvSpPr>
          <p:cNvPr id="28" name="矩形 9"/>
          <p:cNvSpPr>
            <a:spLocks noChangeArrowheads="1"/>
          </p:cNvSpPr>
          <p:nvPr/>
        </p:nvSpPr>
        <p:spPr bwMode="auto">
          <a:xfrm>
            <a:off x="960438" y="5464728"/>
            <a:ext cx="9359900" cy="732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30000"/>
              </a:lnSpc>
            </a:pPr>
            <a:r>
              <a:rPr lang="zh-CN" altLang="en-US" sz="1600" dirty="0">
                <a:solidFill>
                  <a:srgbClr val="5F5E5C"/>
                </a:solidFill>
                <a:latin typeface="微软雅黑" panose="020B0503020204020204" charset="-122"/>
                <a:ea typeface="微软雅黑" panose="020B0503020204020204" charset="-122"/>
              </a:rPr>
              <a:t>不懂得胜任素质模型及相应的面试问题，提问缺乏针对性，或</a:t>
            </a:r>
            <a:r>
              <a:rPr lang="zh-CN" altLang="en-US" sz="1600" b="1" dirty="0">
                <a:solidFill>
                  <a:srgbClr val="FF0000"/>
                </a:solidFill>
                <a:latin typeface="微软雅黑" panose="020B0503020204020204" charset="-122"/>
                <a:ea typeface="微软雅黑" panose="020B0503020204020204" charset="-122"/>
              </a:rPr>
              <a:t>没有做任何面试记录</a:t>
            </a:r>
            <a:r>
              <a:rPr lang="zh-CN" altLang="en-US" sz="1600" dirty="0">
                <a:solidFill>
                  <a:srgbClr val="5F5E5C"/>
                </a:solidFill>
                <a:latin typeface="微软雅黑" panose="020B0503020204020204" charset="-122"/>
                <a:ea typeface="微软雅黑" panose="020B0503020204020204" charset="-122"/>
              </a:rPr>
              <a:t>，面试后对应聘者的印象很快就忘记了。</a:t>
            </a:r>
            <a:endParaRPr lang="zh-CN" altLang="en-US" sz="1600" dirty="0">
              <a:solidFill>
                <a:srgbClr val="5F5E5C"/>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8" decel="10000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0-#ppt_w/2"/>
                                          </p:val>
                                        </p:tav>
                                        <p:tav tm="100000">
                                          <p:val>
                                            <p:strVal val="#ppt_x"/>
                                          </p:val>
                                        </p:tav>
                                      </p:tavLst>
                                    </p:anim>
                                    <p:anim calcmode="lin" valueType="num">
                                      <p:cBhvr additive="base">
                                        <p:cTn id="13" dur="500" fill="hold"/>
                                        <p:tgtEl>
                                          <p:spTgt spid="2"/>
                                        </p:tgtEl>
                                        <p:attrNameLst>
                                          <p:attrName>ppt_y</p:attrName>
                                        </p:attrNameLst>
                                      </p:cBhvr>
                                      <p:tavLst>
                                        <p:tav tm="0">
                                          <p:val>
                                            <p:strVal val="#ppt_y"/>
                                          </p:val>
                                        </p:tav>
                                        <p:tav tm="100000">
                                          <p:val>
                                            <p:strVal val="#ppt_y"/>
                                          </p:val>
                                        </p:tav>
                                      </p:tavLst>
                                    </p:anim>
                                  </p:childTnLst>
                                </p:cTn>
                              </p:par>
                              <p:par>
                                <p:cTn id="14" presetID="2" presetClass="entr" presetSubtype="2" decel="100000"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500" fill="hold"/>
                                        <p:tgtEl>
                                          <p:spTgt spid="24"/>
                                        </p:tgtEl>
                                        <p:attrNameLst>
                                          <p:attrName>ppt_x</p:attrName>
                                        </p:attrNameLst>
                                      </p:cBhvr>
                                      <p:tavLst>
                                        <p:tav tm="0">
                                          <p:val>
                                            <p:strVal val="1+#ppt_w/2"/>
                                          </p:val>
                                        </p:tav>
                                        <p:tav tm="100000">
                                          <p:val>
                                            <p:strVal val="#ppt_x"/>
                                          </p:val>
                                        </p:tav>
                                      </p:tavLst>
                                    </p:anim>
                                    <p:anim calcmode="lin" valueType="num">
                                      <p:cBhvr additive="base">
                                        <p:cTn id="17" dur="500" fill="hold"/>
                                        <p:tgtEl>
                                          <p:spTgt spid="24"/>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decel="100000" fill="hold" nodeType="afterEffect">
                                  <p:stCondLst>
                                    <p:cond delay="0"/>
                                  </p:stCondLst>
                                  <p:childTnLst>
                                    <p:set>
                                      <p:cBhvr>
                                        <p:cTn id="20" dur="1" fill="hold">
                                          <p:stCondLst>
                                            <p:cond delay="0"/>
                                          </p:stCondLst>
                                        </p:cTn>
                                        <p:tgtEl>
                                          <p:spTgt spid="29"/>
                                        </p:tgtEl>
                                        <p:attrNameLst>
                                          <p:attrName>style.visibility</p:attrName>
                                        </p:attrNameLst>
                                      </p:cBhvr>
                                      <p:to>
                                        <p:strVal val="visible"/>
                                      </p:to>
                                    </p:set>
                                    <p:anim calcmode="lin" valueType="num">
                                      <p:cBhvr additive="base">
                                        <p:cTn id="21" dur="500" fill="hold"/>
                                        <p:tgtEl>
                                          <p:spTgt spid="29"/>
                                        </p:tgtEl>
                                        <p:attrNameLst>
                                          <p:attrName>ppt_x</p:attrName>
                                        </p:attrNameLst>
                                      </p:cBhvr>
                                      <p:tavLst>
                                        <p:tav tm="0">
                                          <p:val>
                                            <p:strVal val="0-#ppt_w/2"/>
                                          </p:val>
                                        </p:tav>
                                        <p:tav tm="100000">
                                          <p:val>
                                            <p:strVal val="#ppt_x"/>
                                          </p:val>
                                        </p:tav>
                                      </p:tavLst>
                                    </p:anim>
                                    <p:anim calcmode="lin" valueType="num">
                                      <p:cBhvr additive="base">
                                        <p:cTn id="22" dur="500" fill="hold"/>
                                        <p:tgtEl>
                                          <p:spTgt spid="29"/>
                                        </p:tgtEl>
                                        <p:attrNameLst>
                                          <p:attrName>ppt_y</p:attrName>
                                        </p:attrNameLst>
                                      </p:cBhvr>
                                      <p:tavLst>
                                        <p:tav tm="0">
                                          <p:val>
                                            <p:strVal val="#ppt_y"/>
                                          </p:val>
                                        </p:tav>
                                        <p:tav tm="100000">
                                          <p:val>
                                            <p:strVal val="#ppt_y"/>
                                          </p:val>
                                        </p:tav>
                                      </p:tavLst>
                                    </p:anim>
                                  </p:childTnLst>
                                </p:cTn>
                              </p:par>
                              <p:par>
                                <p:cTn id="23" presetID="2" presetClass="entr" presetSubtype="2" decel="100000" fill="hold" grpId="0" nodeType="withEffect">
                                  <p:stCondLst>
                                    <p:cond delay="0"/>
                                  </p:stCondLst>
                                  <p:childTnLst>
                                    <p:set>
                                      <p:cBhvr>
                                        <p:cTn id="24" dur="1" fill="hold">
                                          <p:stCondLst>
                                            <p:cond delay="0"/>
                                          </p:stCondLst>
                                        </p:cTn>
                                        <p:tgtEl>
                                          <p:spTgt spid="28"/>
                                        </p:tgtEl>
                                        <p:attrNameLst>
                                          <p:attrName>style.visibility</p:attrName>
                                        </p:attrNameLst>
                                      </p:cBhvr>
                                      <p:to>
                                        <p:strVal val="visible"/>
                                      </p:to>
                                    </p:set>
                                    <p:anim calcmode="lin" valueType="num">
                                      <p:cBhvr additive="base">
                                        <p:cTn id="25" dur="500" fill="hold"/>
                                        <p:tgtEl>
                                          <p:spTgt spid="28"/>
                                        </p:tgtEl>
                                        <p:attrNameLst>
                                          <p:attrName>ppt_x</p:attrName>
                                        </p:attrNameLst>
                                      </p:cBhvr>
                                      <p:tavLst>
                                        <p:tav tm="0">
                                          <p:val>
                                            <p:strVal val="1+#ppt_w/2"/>
                                          </p:val>
                                        </p:tav>
                                        <p:tav tm="100000">
                                          <p:val>
                                            <p:strVal val="#ppt_x"/>
                                          </p:val>
                                        </p:tav>
                                      </p:tavLst>
                                    </p:anim>
                                    <p:anim calcmode="lin" valueType="num">
                                      <p:cBhvr additive="base">
                                        <p:cTn id="26" dur="50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4" grpId="0"/>
      <p:bldP spid="2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F:\360云盘\04-待整理ing\pic\1bcfbf88ad2698acf4ffd4fcba58ea1c101.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435081" y="2430796"/>
            <a:ext cx="5192857" cy="3895766"/>
          </a:xfrm>
          <a:prstGeom prst="roundRect">
            <a:avLst>
              <a:gd name="adj" fmla="val 0"/>
            </a:avLst>
          </a:prstGeom>
          <a:noFill/>
          <a:ln w="19050">
            <a:solidFill>
              <a:schemeClr val="bg1">
                <a:lumMod val="95000"/>
              </a:schemeClr>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nvGrpSpPr>
          <p:cNvPr id="2" name="组合 1"/>
          <p:cNvGrpSpPr/>
          <p:nvPr/>
        </p:nvGrpSpPr>
        <p:grpSpPr>
          <a:xfrm>
            <a:off x="5862313" y="2636912"/>
            <a:ext cx="3141314" cy="590550"/>
            <a:chOff x="508000" y="3196191"/>
            <a:chExt cx="3141314" cy="590550"/>
          </a:xfrm>
        </p:grpSpPr>
        <p:sp>
          <p:nvSpPr>
            <p:cNvPr id="3" name="TextBox 1"/>
            <p:cNvSpPr txBox="1">
              <a:spLocks noChangeArrowheads="1"/>
            </p:cNvSpPr>
            <p:nvPr/>
          </p:nvSpPr>
          <p:spPr bwMode="auto">
            <a:xfrm>
              <a:off x="508000" y="3196191"/>
              <a:ext cx="37542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Calibri" panose="020F0502020204030204" charset="0"/>
                  <a:ea typeface="宋体" panose="02010600030101010101" pitchFamily="2" charset="-122"/>
                </a:defRPr>
              </a:lvl1pPr>
              <a:lvl2pPr marL="742950" indent="-285750" eaLnBrk="0" hangingPunct="0">
                <a:defRPr sz="2000">
                  <a:solidFill>
                    <a:schemeClr val="tx1"/>
                  </a:solidFill>
                  <a:latin typeface="Calibri" panose="020F0502020204030204" charset="0"/>
                  <a:ea typeface="宋体" panose="02010600030101010101" pitchFamily="2" charset="-122"/>
                </a:defRPr>
              </a:lvl2pPr>
              <a:lvl3pPr marL="1143000" indent="-228600" eaLnBrk="0" hangingPunct="0">
                <a:defRPr sz="2000">
                  <a:solidFill>
                    <a:schemeClr val="tx1"/>
                  </a:solidFill>
                  <a:latin typeface="Calibri" panose="020F0502020204030204" charset="0"/>
                  <a:ea typeface="宋体" panose="02010600030101010101" pitchFamily="2" charset="-122"/>
                </a:defRPr>
              </a:lvl3pPr>
              <a:lvl4pPr marL="1600200" indent="-228600" eaLnBrk="0" hangingPunct="0">
                <a:defRPr sz="2000">
                  <a:solidFill>
                    <a:schemeClr val="tx1"/>
                  </a:solidFill>
                  <a:latin typeface="Calibri" panose="020F0502020204030204" charset="0"/>
                  <a:ea typeface="宋体" panose="02010600030101010101" pitchFamily="2" charset="-122"/>
                </a:defRPr>
              </a:lvl4pPr>
              <a:lvl5pPr eaLnBrk="0" hangingPunct="0">
                <a:defRPr sz="2000">
                  <a:solidFill>
                    <a:schemeClr val="tx1"/>
                  </a:solidFill>
                  <a:latin typeface="Calibri" panose="020F0502020204030204" charset="0"/>
                  <a:ea typeface="宋体" panose="02010600030101010101" pitchFamily="2" charset="-122"/>
                </a:defRPr>
              </a:lvl5pPr>
              <a:lvl6pPr marL="2514600" indent="-228600" defTabSz="1028700" eaLnBrk="0" fontAlgn="base" hangingPunct="0">
                <a:spcBef>
                  <a:spcPct val="0"/>
                </a:spcBef>
                <a:spcAft>
                  <a:spcPct val="0"/>
                </a:spcAft>
                <a:defRPr sz="2000">
                  <a:solidFill>
                    <a:schemeClr val="tx1"/>
                  </a:solidFill>
                  <a:latin typeface="Calibri" panose="020F0502020204030204" charset="0"/>
                  <a:ea typeface="宋体" panose="02010600030101010101" pitchFamily="2" charset="-122"/>
                </a:defRPr>
              </a:lvl6pPr>
              <a:lvl7pPr marL="2971800" indent="-228600" defTabSz="1028700" eaLnBrk="0" fontAlgn="base" hangingPunct="0">
                <a:spcBef>
                  <a:spcPct val="0"/>
                </a:spcBef>
                <a:spcAft>
                  <a:spcPct val="0"/>
                </a:spcAft>
                <a:defRPr sz="2000">
                  <a:solidFill>
                    <a:schemeClr val="tx1"/>
                  </a:solidFill>
                  <a:latin typeface="Calibri" panose="020F0502020204030204" charset="0"/>
                  <a:ea typeface="宋体" panose="02010600030101010101" pitchFamily="2" charset="-122"/>
                </a:defRPr>
              </a:lvl7pPr>
              <a:lvl8pPr marL="3429000" indent="-228600" defTabSz="1028700" eaLnBrk="0" fontAlgn="base" hangingPunct="0">
                <a:spcBef>
                  <a:spcPct val="0"/>
                </a:spcBef>
                <a:spcAft>
                  <a:spcPct val="0"/>
                </a:spcAft>
                <a:defRPr sz="2000">
                  <a:solidFill>
                    <a:schemeClr val="tx1"/>
                  </a:solidFill>
                  <a:latin typeface="Calibri" panose="020F0502020204030204" charset="0"/>
                  <a:ea typeface="宋体" panose="02010600030101010101" pitchFamily="2" charset="-122"/>
                </a:defRPr>
              </a:lvl8pPr>
              <a:lvl9pPr marL="3886200" indent="-228600" defTabSz="1028700" eaLnBrk="0" fontAlgn="base" hangingPunct="0">
                <a:spcBef>
                  <a:spcPct val="0"/>
                </a:spcBef>
                <a:spcAft>
                  <a:spcPct val="0"/>
                </a:spcAft>
                <a:defRPr sz="2000">
                  <a:solidFill>
                    <a:schemeClr val="tx1"/>
                  </a:solidFill>
                  <a:latin typeface="Calibri" panose="020F0502020204030204" charset="0"/>
                  <a:ea typeface="宋体" panose="02010600030101010101" pitchFamily="2" charset="-122"/>
                </a:defRPr>
              </a:lvl9pPr>
            </a:lstStyle>
            <a:p>
              <a:pPr eaLnBrk="1" hangingPunct="1"/>
              <a:r>
                <a:rPr lang="en-US" altLang="zh-CN" sz="2800" dirty="0" smtClean="0">
                  <a:solidFill>
                    <a:srgbClr val="E67819"/>
                  </a:solidFill>
                  <a:latin typeface="Impact" panose="020B0806030902050204" pitchFamily="34" charset="0"/>
                  <a:ea typeface="MS UI Gothic" panose="020B0600070205080204" pitchFamily="34" charset="-128"/>
                </a:rPr>
                <a:t>3</a:t>
              </a:r>
              <a:endParaRPr lang="zh-CN" altLang="en-US" sz="2800" dirty="0">
                <a:solidFill>
                  <a:srgbClr val="E67819"/>
                </a:solidFill>
                <a:latin typeface="Impact" panose="020B0806030902050204" pitchFamily="34" charset="0"/>
                <a:ea typeface="MS UI Gothic" panose="020B0600070205080204" pitchFamily="34" charset="-128"/>
              </a:endParaRPr>
            </a:p>
          </p:txBody>
        </p:sp>
        <p:cxnSp>
          <p:nvCxnSpPr>
            <p:cNvPr id="4" name="直接连接符 3"/>
            <p:cNvCxnSpPr/>
            <p:nvPr/>
          </p:nvCxnSpPr>
          <p:spPr>
            <a:xfrm flipH="1">
              <a:off x="508000" y="3196191"/>
              <a:ext cx="590550" cy="590550"/>
            </a:xfrm>
            <a:prstGeom prst="line">
              <a:avLst/>
            </a:prstGeom>
            <a:ln>
              <a:solidFill>
                <a:srgbClr val="E67819"/>
              </a:solidFill>
            </a:ln>
          </p:spPr>
          <p:style>
            <a:lnRef idx="1">
              <a:schemeClr val="accent1"/>
            </a:lnRef>
            <a:fillRef idx="0">
              <a:schemeClr val="accent1"/>
            </a:fillRef>
            <a:effectRef idx="0">
              <a:schemeClr val="accent1"/>
            </a:effectRef>
            <a:fontRef idx="minor">
              <a:schemeClr val="tx1"/>
            </a:fontRef>
          </p:style>
        </p:cxnSp>
        <p:sp>
          <p:nvSpPr>
            <p:cNvPr id="5" name="矩形 7"/>
            <p:cNvSpPr>
              <a:spLocks noChangeArrowheads="1"/>
            </p:cNvSpPr>
            <p:nvPr/>
          </p:nvSpPr>
          <p:spPr bwMode="auto">
            <a:xfrm>
              <a:off x="960437" y="3291441"/>
              <a:ext cx="268887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b="1" dirty="0">
                  <a:solidFill>
                    <a:srgbClr val="E67819"/>
                  </a:solidFill>
                  <a:latin typeface="微软雅黑" panose="020B0503020204020204" charset="-122"/>
                  <a:ea typeface="微软雅黑" panose="020B0503020204020204" charset="-122"/>
                </a:rPr>
                <a:t>角色</a:t>
              </a:r>
              <a:r>
                <a:rPr lang="zh-CN" altLang="en-US" b="1" dirty="0" smtClean="0">
                  <a:solidFill>
                    <a:srgbClr val="E67819"/>
                  </a:solidFill>
                  <a:latin typeface="微软雅黑" panose="020B0503020204020204" charset="-122"/>
                  <a:ea typeface="微软雅黑" panose="020B0503020204020204" charset="-122"/>
                </a:rPr>
                <a:t>模糊</a:t>
              </a:r>
              <a:endParaRPr lang="zh-CN" altLang="en-US" b="1" dirty="0">
                <a:solidFill>
                  <a:srgbClr val="E67819"/>
                </a:solidFill>
                <a:latin typeface="微软雅黑" panose="020B0503020204020204" charset="-122"/>
                <a:ea typeface="微软雅黑" panose="020B0503020204020204" charset="-122"/>
              </a:endParaRPr>
            </a:p>
          </p:txBody>
        </p:sp>
      </p:grpSp>
      <p:sp>
        <p:nvSpPr>
          <p:cNvPr id="6" name="矩形 8"/>
          <p:cNvSpPr>
            <a:spLocks noChangeArrowheads="1"/>
          </p:cNvSpPr>
          <p:nvPr/>
        </p:nvSpPr>
        <p:spPr bwMode="auto">
          <a:xfrm>
            <a:off x="6314751" y="3214208"/>
            <a:ext cx="547146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zh-CN" altLang="en-US" sz="1600" dirty="0">
                <a:solidFill>
                  <a:srgbClr val="5F5E5C"/>
                </a:solidFill>
                <a:latin typeface="微软雅黑" panose="020B0503020204020204" charset="-122"/>
                <a:ea typeface="微软雅黑" panose="020B0503020204020204" charset="-122"/>
              </a:rPr>
              <a:t>说得太多，</a:t>
            </a:r>
            <a:r>
              <a:rPr lang="zh-CN" altLang="en-US" sz="1600" b="1" dirty="0">
                <a:solidFill>
                  <a:srgbClr val="FF0000"/>
                </a:solidFill>
                <a:latin typeface="微软雅黑" panose="020B0503020204020204" charset="-122"/>
                <a:ea typeface="微软雅黑" panose="020B0503020204020204" charset="-122"/>
              </a:rPr>
              <a:t>成为了“自我秀”的舞台</a:t>
            </a:r>
            <a:r>
              <a:rPr lang="zh-CN" altLang="en-US" sz="1600" dirty="0">
                <a:solidFill>
                  <a:srgbClr val="5F5E5C"/>
                </a:solidFill>
                <a:latin typeface="微软雅黑" panose="020B0503020204020204" charset="-122"/>
                <a:ea typeface="微软雅黑" panose="020B0503020204020204" charset="-122"/>
              </a:rPr>
              <a:t>，或过度渲染工作以吸引应聘者。</a:t>
            </a:r>
            <a:endParaRPr lang="zh-CN" altLang="en-US" sz="1400" b="1" dirty="0">
              <a:solidFill>
                <a:srgbClr val="FF0000"/>
              </a:solidFill>
              <a:latin typeface="微软雅黑" panose="020B0503020204020204" charset="-122"/>
              <a:ea typeface="微软雅黑" panose="020B0503020204020204" charset="-122"/>
            </a:endParaRPr>
          </a:p>
        </p:txBody>
      </p:sp>
      <p:grpSp>
        <p:nvGrpSpPr>
          <p:cNvPr id="7" name="组合 6"/>
          <p:cNvGrpSpPr/>
          <p:nvPr/>
        </p:nvGrpSpPr>
        <p:grpSpPr>
          <a:xfrm>
            <a:off x="5867076" y="4381574"/>
            <a:ext cx="3863995" cy="590550"/>
            <a:chOff x="512763" y="4940853"/>
            <a:chExt cx="3863995" cy="590550"/>
          </a:xfrm>
        </p:grpSpPr>
        <p:sp>
          <p:nvSpPr>
            <p:cNvPr id="8" name="TextBox 10"/>
            <p:cNvSpPr txBox="1">
              <a:spLocks noChangeArrowheads="1"/>
            </p:cNvSpPr>
            <p:nvPr/>
          </p:nvSpPr>
          <p:spPr bwMode="auto">
            <a:xfrm>
              <a:off x="512763" y="4940853"/>
              <a:ext cx="3635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Calibri" panose="020F0502020204030204" charset="0"/>
                  <a:ea typeface="宋体" panose="02010600030101010101" pitchFamily="2" charset="-122"/>
                </a:defRPr>
              </a:lvl1pPr>
              <a:lvl2pPr marL="742950" indent="-285750" eaLnBrk="0" hangingPunct="0">
                <a:defRPr sz="2000">
                  <a:solidFill>
                    <a:schemeClr val="tx1"/>
                  </a:solidFill>
                  <a:latin typeface="Calibri" panose="020F0502020204030204" charset="0"/>
                  <a:ea typeface="宋体" panose="02010600030101010101" pitchFamily="2" charset="-122"/>
                </a:defRPr>
              </a:lvl2pPr>
              <a:lvl3pPr marL="1143000" indent="-228600" eaLnBrk="0" hangingPunct="0">
                <a:defRPr sz="2000">
                  <a:solidFill>
                    <a:schemeClr val="tx1"/>
                  </a:solidFill>
                  <a:latin typeface="Calibri" panose="020F0502020204030204" charset="0"/>
                  <a:ea typeface="宋体" panose="02010600030101010101" pitchFamily="2" charset="-122"/>
                </a:defRPr>
              </a:lvl3pPr>
              <a:lvl4pPr marL="1600200" indent="-228600" eaLnBrk="0" hangingPunct="0">
                <a:defRPr sz="2000">
                  <a:solidFill>
                    <a:schemeClr val="tx1"/>
                  </a:solidFill>
                  <a:latin typeface="Calibri" panose="020F0502020204030204" charset="0"/>
                  <a:ea typeface="宋体" panose="02010600030101010101" pitchFamily="2" charset="-122"/>
                </a:defRPr>
              </a:lvl4pPr>
              <a:lvl5pPr eaLnBrk="0" hangingPunct="0">
                <a:defRPr sz="2000">
                  <a:solidFill>
                    <a:schemeClr val="tx1"/>
                  </a:solidFill>
                  <a:latin typeface="Calibri" panose="020F0502020204030204" charset="0"/>
                  <a:ea typeface="宋体" panose="02010600030101010101" pitchFamily="2" charset="-122"/>
                </a:defRPr>
              </a:lvl5pPr>
              <a:lvl6pPr marL="2514600" indent="-228600" defTabSz="1028700" eaLnBrk="0" fontAlgn="base" hangingPunct="0">
                <a:spcBef>
                  <a:spcPct val="0"/>
                </a:spcBef>
                <a:spcAft>
                  <a:spcPct val="0"/>
                </a:spcAft>
                <a:defRPr sz="2000">
                  <a:solidFill>
                    <a:schemeClr val="tx1"/>
                  </a:solidFill>
                  <a:latin typeface="Calibri" panose="020F0502020204030204" charset="0"/>
                  <a:ea typeface="宋体" panose="02010600030101010101" pitchFamily="2" charset="-122"/>
                </a:defRPr>
              </a:lvl6pPr>
              <a:lvl7pPr marL="2971800" indent="-228600" defTabSz="1028700" eaLnBrk="0" fontAlgn="base" hangingPunct="0">
                <a:spcBef>
                  <a:spcPct val="0"/>
                </a:spcBef>
                <a:spcAft>
                  <a:spcPct val="0"/>
                </a:spcAft>
                <a:defRPr sz="2000">
                  <a:solidFill>
                    <a:schemeClr val="tx1"/>
                  </a:solidFill>
                  <a:latin typeface="Calibri" panose="020F0502020204030204" charset="0"/>
                  <a:ea typeface="宋体" panose="02010600030101010101" pitchFamily="2" charset="-122"/>
                </a:defRPr>
              </a:lvl7pPr>
              <a:lvl8pPr marL="3429000" indent="-228600" defTabSz="1028700" eaLnBrk="0" fontAlgn="base" hangingPunct="0">
                <a:spcBef>
                  <a:spcPct val="0"/>
                </a:spcBef>
                <a:spcAft>
                  <a:spcPct val="0"/>
                </a:spcAft>
                <a:defRPr sz="2000">
                  <a:solidFill>
                    <a:schemeClr val="tx1"/>
                  </a:solidFill>
                  <a:latin typeface="Calibri" panose="020F0502020204030204" charset="0"/>
                  <a:ea typeface="宋体" panose="02010600030101010101" pitchFamily="2" charset="-122"/>
                </a:defRPr>
              </a:lvl8pPr>
              <a:lvl9pPr marL="3886200" indent="-228600" defTabSz="1028700" eaLnBrk="0" fontAlgn="base" hangingPunct="0">
                <a:spcBef>
                  <a:spcPct val="0"/>
                </a:spcBef>
                <a:spcAft>
                  <a:spcPct val="0"/>
                </a:spcAft>
                <a:defRPr sz="2000">
                  <a:solidFill>
                    <a:schemeClr val="tx1"/>
                  </a:solidFill>
                  <a:latin typeface="Calibri" panose="020F0502020204030204" charset="0"/>
                  <a:ea typeface="宋体" panose="02010600030101010101" pitchFamily="2" charset="-122"/>
                </a:defRPr>
              </a:lvl9pPr>
            </a:lstStyle>
            <a:p>
              <a:pPr eaLnBrk="1" hangingPunct="1"/>
              <a:r>
                <a:rPr lang="en-US" altLang="zh-CN" sz="2800" dirty="0" smtClean="0">
                  <a:solidFill>
                    <a:srgbClr val="E67819"/>
                  </a:solidFill>
                  <a:latin typeface="Impact" panose="020B0806030902050204" pitchFamily="34" charset="0"/>
                  <a:ea typeface="MS UI Gothic" panose="020B0600070205080204" pitchFamily="34" charset="-128"/>
                </a:rPr>
                <a:t>4</a:t>
              </a:r>
              <a:endParaRPr lang="zh-CN" altLang="en-US" sz="2800" dirty="0">
                <a:solidFill>
                  <a:srgbClr val="E67819"/>
                </a:solidFill>
                <a:latin typeface="Impact" panose="020B0806030902050204" pitchFamily="34" charset="0"/>
                <a:ea typeface="MS UI Gothic" panose="020B0600070205080204" pitchFamily="34" charset="-128"/>
              </a:endParaRPr>
            </a:p>
          </p:txBody>
        </p:sp>
        <p:cxnSp>
          <p:nvCxnSpPr>
            <p:cNvPr id="9" name="直接连接符 8"/>
            <p:cNvCxnSpPr/>
            <p:nvPr/>
          </p:nvCxnSpPr>
          <p:spPr>
            <a:xfrm flipH="1">
              <a:off x="512763" y="4940853"/>
              <a:ext cx="590550" cy="590550"/>
            </a:xfrm>
            <a:prstGeom prst="line">
              <a:avLst/>
            </a:prstGeom>
            <a:ln>
              <a:solidFill>
                <a:srgbClr val="E67819"/>
              </a:solidFill>
            </a:ln>
          </p:spPr>
          <p:style>
            <a:lnRef idx="1">
              <a:schemeClr val="accent1"/>
            </a:lnRef>
            <a:fillRef idx="0">
              <a:schemeClr val="accent1"/>
            </a:fillRef>
            <a:effectRef idx="0">
              <a:schemeClr val="accent1"/>
            </a:effectRef>
            <a:fontRef idx="minor">
              <a:schemeClr val="tx1"/>
            </a:fontRef>
          </p:style>
        </p:cxnSp>
        <p:sp>
          <p:nvSpPr>
            <p:cNvPr id="10" name="矩形 12"/>
            <p:cNvSpPr>
              <a:spLocks noChangeArrowheads="1"/>
            </p:cNvSpPr>
            <p:nvPr/>
          </p:nvSpPr>
          <p:spPr bwMode="auto">
            <a:xfrm>
              <a:off x="960438" y="5036103"/>
              <a:ext cx="341632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b="1" dirty="0">
                  <a:solidFill>
                    <a:srgbClr val="E67819"/>
                  </a:solidFill>
                  <a:latin typeface="微软雅黑" panose="020B0503020204020204" charset="-122"/>
                  <a:ea typeface="微软雅黑" panose="020B0503020204020204" charset="-122"/>
                </a:rPr>
                <a:t>不能够以平等的态度对待求职者</a:t>
              </a:r>
              <a:endParaRPr lang="zh-CN" altLang="en-US" b="1" dirty="0">
                <a:solidFill>
                  <a:srgbClr val="E67819"/>
                </a:solidFill>
                <a:latin typeface="微软雅黑" panose="020B0503020204020204" charset="-122"/>
                <a:ea typeface="微软雅黑" panose="020B0503020204020204" charset="-122"/>
              </a:endParaRPr>
            </a:p>
          </p:txBody>
        </p:sp>
      </p:grpSp>
      <p:sp>
        <p:nvSpPr>
          <p:cNvPr id="11" name="矩形 9"/>
          <p:cNvSpPr>
            <a:spLocks noChangeArrowheads="1"/>
          </p:cNvSpPr>
          <p:nvPr/>
        </p:nvSpPr>
        <p:spPr bwMode="auto">
          <a:xfrm>
            <a:off x="6314751" y="4905449"/>
            <a:ext cx="5471468" cy="1372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30000"/>
              </a:lnSpc>
            </a:pPr>
            <a:r>
              <a:rPr lang="zh-CN" altLang="en-US" sz="1600" dirty="0">
                <a:solidFill>
                  <a:srgbClr val="5F5E5C"/>
                </a:solidFill>
                <a:latin typeface="微软雅黑" panose="020B0503020204020204" charset="-122"/>
                <a:ea typeface="微软雅黑" panose="020B0503020204020204" charset="-122"/>
              </a:rPr>
              <a:t>面谈变质询；或面试时，坐姿不正（如后仰型），显得不尊重应聘者。</a:t>
            </a:r>
            <a:r>
              <a:rPr lang="zh-CN" altLang="en-US" sz="1600" b="1" dirty="0">
                <a:solidFill>
                  <a:srgbClr val="E67819"/>
                </a:solidFill>
                <a:latin typeface="微软雅黑" panose="020B0503020204020204" charset="-122"/>
                <a:ea typeface="微软雅黑" panose="020B0503020204020204" charset="-122"/>
              </a:rPr>
              <a:t>面试官即公司的品牌形象</a:t>
            </a:r>
            <a:r>
              <a:rPr lang="zh-CN" altLang="en-US" sz="1600" dirty="0">
                <a:solidFill>
                  <a:srgbClr val="5F5E5C"/>
                </a:solidFill>
                <a:latin typeface="微软雅黑" panose="020B0503020204020204" charset="-122"/>
                <a:ea typeface="微软雅黑" panose="020B0503020204020204" charset="-122"/>
              </a:rPr>
              <a:t>，面试过程即体现了公司的文化氛围，如果是前者这样的面试方式，试想，还有人敢来公司吗？</a:t>
            </a:r>
            <a:endParaRPr lang="zh-CN" altLang="en-US" sz="1600" dirty="0">
              <a:solidFill>
                <a:srgbClr val="5F5E5C"/>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300">
        <p14:pa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decel="100000"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0-#ppt_w/2"/>
                                          </p:val>
                                        </p:tav>
                                        <p:tav tm="100000">
                                          <p:val>
                                            <p:strVal val="#ppt_x"/>
                                          </p:val>
                                        </p:tav>
                                      </p:tavLst>
                                    </p:anim>
                                    <p:anim calcmode="lin" valueType="num">
                                      <p:cBhvr additive="base">
                                        <p:cTn id="17" dur="500" fill="hold"/>
                                        <p:tgtEl>
                                          <p:spTgt spid="7"/>
                                        </p:tgtEl>
                                        <p:attrNameLst>
                                          <p:attrName>ppt_y</p:attrName>
                                        </p:attrNameLst>
                                      </p:cBhvr>
                                      <p:tavLst>
                                        <p:tav tm="0">
                                          <p:val>
                                            <p:strVal val="#ppt_y"/>
                                          </p:val>
                                        </p:tav>
                                        <p:tav tm="100000">
                                          <p:val>
                                            <p:strVal val="#ppt_y"/>
                                          </p:val>
                                        </p:tav>
                                      </p:tavLst>
                                    </p:anim>
                                  </p:childTnLst>
                                </p:cTn>
                              </p:par>
                              <p:par>
                                <p:cTn id="18" presetID="2" presetClass="entr" presetSubtype="2" decel="100000"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fill="hold"/>
                                        <p:tgtEl>
                                          <p:spTgt spid="11"/>
                                        </p:tgtEl>
                                        <p:attrNameLst>
                                          <p:attrName>ppt_x</p:attrName>
                                        </p:attrNameLst>
                                      </p:cBhvr>
                                      <p:tavLst>
                                        <p:tav tm="0">
                                          <p:val>
                                            <p:strVal val="1+#ppt_w/2"/>
                                          </p:val>
                                        </p:tav>
                                        <p:tav tm="100000">
                                          <p:val>
                                            <p:strVal val="#ppt_x"/>
                                          </p:val>
                                        </p:tav>
                                      </p:tavLst>
                                    </p:anim>
                                    <p:anim calcmode="lin" valueType="num">
                                      <p:cBhvr additive="base">
                                        <p:cTn id="21"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3" descr="F:\360云盘\04-待整理ing\pic\822_3c10567c_d495_42a4_b948_d6df118c1818_0.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435081" y="2435903"/>
            <a:ext cx="5184833" cy="3891342"/>
          </a:xfrm>
          <a:prstGeom prst="roundRect">
            <a:avLst>
              <a:gd name="adj" fmla="val 0"/>
            </a:avLst>
          </a:prstGeom>
          <a:noFill/>
          <a:ln w="19050">
            <a:solidFill>
              <a:schemeClr val="bg1">
                <a:lumMod val="95000"/>
              </a:schemeClr>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nvGrpSpPr>
          <p:cNvPr id="2" name="组合 1"/>
          <p:cNvGrpSpPr/>
          <p:nvPr/>
        </p:nvGrpSpPr>
        <p:grpSpPr>
          <a:xfrm>
            <a:off x="5862313" y="2636912"/>
            <a:ext cx="3141314" cy="590550"/>
            <a:chOff x="508000" y="3196191"/>
            <a:chExt cx="3141314" cy="590550"/>
          </a:xfrm>
        </p:grpSpPr>
        <p:sp>
          <p:nvSpPr>
            <p:cNvPr id="3" name="TextBox 1"/>
            <p:cNvSpPr txBox="1">
              <a:spLocks noChangeArrowheads="1"/>
            </p:cNvSpPr>
            <p:nvPr/>
          </p:nvSpPr>
          <p:spPr bwMode="auto">
            <a:xfrm>
              <a:off x="508000" y="3196191"/>
              <a:ext cx="37702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Calibri" panose="020F0502020204030204" charset="0"/>
                  <a:ea typeface="宋体" panose="02010600030101010101" pitchFamily="2" charset="-122"/>
                </a:defRPr>
              </a:lvl1pPr>
              <a:lvl2pPr marL="742950" indent="-285750" eaLnBrk="0" hangingPunct="0">
                <a:defRPr sz="2000">
                  <a:solidFill>
                    <a:schemeClr val="tx1"/>
                  </a:solidFill>
                  <a:latin typeface="Calibri" panose="020F0502020204030204" charset="0"/>
                  <a:ea typeface="宋体" panose="02010600030101010101" pitchFamily="2" charset="-122"/>
                </a:defRPr>
              </a:lvl2pPr>
              <a:lvl3pPr marL="1143000" indent="-228600" eaLnBrk="0" hangingPunct="0">
                <a:defRPr sz="2000">
                  <a:solidFill>
                    <a:schemeClr val="tx1"/>
                  </a:solidFill>
                  <a:latin typeface="Calibri" panose="020F0502020204030204" charset="0"/>
                  <a:ea typeface="宋体" panose="02010600030101010101" pitchFamily="2" charset="-122"/>
                </a:defRPr>
              </a:lvl3pPr>
              <a:lvl4pPr marL="1600200" indent="-228600" eaLnBrk="0" hangingPunct="0">
                <a:defRPr sz="2000">
                  <a:solidFill>
                    <a:schemeClr val="tx1"/>
                  </a:solidFill>
                  <a:latin typeface="Calibri" panose="020F0502020204030204" charset="0"/>
                  <a:ea typeface="宋体" panose="02010600030101010101" pitchFamily="2" charset="-122"/>
                </a:defRPr>
              </a:lvl4pPr>
              <a:lvl5pPr eaLnBrk="0" hangingPunct="0">
                <a:defRPr sz="2000">
                  <a:solidFill>
                    <a:schemeClr val="tx1"/>
                  </a:solidFill>
                  <a:latin typeface="Calibri" panose="020F0502020204030204" charset="0"/>
                  <a:ea typeface="宋体" panose="02010600030101010101" pitchFamily="2" charset="-122"/>
                </a:defRPr>
              </a:lvl5pPr>
              <a:lvl6pPr marL="2514600" indent="-228600" defTabSz="1028700" eaLnBrk="0" fontAlgn="base" hangingPunct="0">
                <a:spcBef>
                  <a:spcPct val="0"/>
                </a:spcBef>
                <a:spcAft>
                  <a:spcPct val="0"/>
                </a:spcAft>
                <a:defRPr sz="2000">
                  <a:solidFill>
                    <a:schemeClr val="tx1"/>
                  </a:solidFill>
                  <a:latin typeface="Calibri" panose="020F0502020204030204" charset="0"/>
                  <a:ea typeface="宋体" panose="02010600030101010101" pitchFamily="2" charset="-122"/>
                </a:defRPr>
              </a:lvl6pPr>
              <a:lvl7pPr marL="2971800" indent="-228600" defTabSz="1028700" eaLnBrk="0" fontAlgn="base" hangingPunct="0">
                <a:spcBef>
                  <a:spcPct val="0"/>
                </a:spcBef>
                <a:spcAft>
                  <a:spcPct val="0"/>
                </a:spcAft>
                <a:defRPr sz="2000">
                  <a:solidFill>
                    <a:schemeClr val="tx1"/>
                  </a:solidFill>
                  <a:latin typeface="Calibri" panose="020F0502020204030204" charset="0"/>
                  <a:ea typeface="宋体" panose="02010600030101010101" pitchFamily="2" charset="-122"/>
                </a:defRPr>
              </a:lvl7pPr>
              <a:lvl8pPr marL="3429000" indent="-228600" defTabSz="1028700" eaLnBrk="0" fontAlgn="base" hangingPunct="0">
                <a:spcBef>
                  <a:spcPct val="0"/>
                </a:spcBef>
                <a:spcAft>
                  <a:spcPct val="0"/>
                </a:spcAft>
                <a:defRPr sz="2000">
                  <a:solidFill>
                    <a:schemeClr val="tx1"/>
                  </a:solidFill>
                  <a:latin typeface="Calibri" panose="020F0502020204030204" charset="0"/>
                  <a:ea typeface="宋体" panose="02010600030101010101" pitchFamily="2" charset="-122"/>
                </a:defRPr>
              </a:lvl8pPr>
              <a:lvl9pPr marL="3886200" indent="-228600" defTabSz="1028700" eaLnBrk="0" fontAlgn="base" hangingPunct="0">
                <a:spcBef>
                  <a:spcPct val="0"/>
                </a:spcBef>
                <a:spcAft>
                  <a:spcPct val="0"/>
                </a:spcAft>
                <a:defRPr sz="2000">
                  <a:solidFill>
                    <a:schemeClr val="tx1"/>
                  </a:solidFill>
                  <a:latin typeface="Calibri" panose="020F0502020204030204" charset="0"/>
                  <a:ea typeface="宋体" panose="02010600030101010101" pitchFamily="2" charset="-122"/>
                </a:defRPr>
              </a:lvl9pPr>
            </a:lstStyle>
            <a:p>
              <a:pPr eaLnBrk="1" hangingPunct="1"/>
              <a:r>
                <a:rPr lang="en-US" altLang="zh-CN" sz="2800" dirty="0">
                  <a:solidFill>
                    <a:srgbClr val="E67819"/>
                  </a:solidFill>
                  <a:latin typeface="Impact" panose="020B0806030902050204" pitchFamily="34" charset="0"/>
                  <a:ea typeface="MS UI Gothic" panose="020B0600070205080204" pitchFamily="34" charset="-128"/>
                </a:rPr>
                <a:t>5</a:t>
              </a:r>
              <a:endParaRPr lang="zh-CN" altLang="en-US" sz="2800" dirty="0">
                <a:solidFill>
                  <a:srgbClr val="E67819"/>
                </a:solidFill>
                <a:latin typeface="Impact" panose="020B0806030902050204" pitchFamily="34" charset="0"/>
                <a:ea typeface="MS UI Gothic" panose="020B0600070205080204" pitchFamily="34" charset="-128"/>
              </a:endParaRPr>
            </a:p>
          </p:txBody>
        </p:sp>
        <p:cxnSp>
          <p:nvCxnSpPr>
            <p:cNvPr id="4" name="直接连接符 3"/>
            <p:cNvCxnSpPr/>
            <p:nvPr/>
          </p:nvCxnSpPr>
          <p:spPr>
            <a:xfrm flipH="1">
              <a:off x="508000" y="3196191"/>
              <a:ext cx="590550" cy="590550"/>
            </a:xfrm>
            <a:prstGeom prst="line">
              <a:avLst/>
            </a:prstGeom>
            <a:ln>
              <a:solidFill>
                <a:srgbClr val="E67819"/>
              </a:solidFill>
            </a:ln>
          </p:spPr>
          <p:style>
            <a:lnRef idx="1">
              <a:schemeClr val="accent1"/>
            </a:lnRef>
            <a:fillRef idx="0">
              <a:schemeClr val="accent1"/>
            </a:fillRef>
            <a:effectRef idx="0">
              <a:schemeClr val="accent1"/>
            </a:effectRef>
            <a:fontRef idx="minor">
              <a:schemeClr val="tx1"/>
            </a:fontRef>
          </p:style>
        </p:cxnSp>
        <p:sp>
          <p:nvSpPr>
            <p:cNvPr id="5" name="矩形 7"/>
            <p:cNvSpPr>
              <a:spLocks noChangeArrowheads="1"/>
            </p:cNvSpPr>
            <p:nvPr/>
          </p:nvSpPr>
          <p:spPr bwMode="auto">
            <a:xfrm>
              <a:off x="960437" y="3291441"/>
              <a:ext cx="268887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b="1" dirty="0">
                  <a:solidFill>
                    <a:srgbClr val="E67819"/>
                  </a:solidFill>
                  <a:latin typeface="微软雅黑" panose="020B0503020204020204" charset="-122"/>
                  <a:ea typeface="微软雅黑" panose="020B0503020204020204" charset="-122"/>
                </a:rPr>
                <a:t>“像我”的</a:t>
              </a:r>
              <a:r>
                <a:rPr lang="zh-CN" altLang="en-US" b="1" dirty="0" smtClean="0">
                  <a:solidFill>
                    <a:srgbClr val="E67819"/>
                  </a:solidFill>
                  <a:latin typeface="微软雅黑" panose="020B0503020204020204" charset="-122"/>
                  <a:ea typeface="微软雅黑" panose="020B0503020204020204" charset="-122"/>
                </a:rPr>
                <a:t>偏见</a:t>
              </a:r>
              <a:endParaRPr lang="zh-CN" altLang="en-US" b="1" dirty="0">
                <a:solidFill>
                  <a:srgbClr val="E67819"/>
                </a:solidFill>
                <a:latin typeface="微软雅黑" panose="020B0503020204020204" charset="-122"/>
                <a:ea typeface="微软雅黑" panose="020B0503020204020204" charset="-122"/>
              </a:endParaRPr>
            </a:p>
          </p:txBody>
        </p:sp>
      </p:grpSp>
      <p:sp>
        <p:nvSpPr>
          <p:cNvPr id="6" name="矩形 8"/>
          <p:cNvSpPr>
            <a:spLocks noChangeArrowheads="1"/>
          </p:cNvSpPr>
          <p:nvPr/>
        </p:nvSpPr>
        <p:spPr bwMode="auto">
          <a:xfrm>
            <a:off x="6314751" y="3214208"/>
            <a:ext cx="547146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zh-CN" altLang="en-US" sz="1600" b="1" dirty="0">
                <a:solidFill>
                  <a:srgbClr val="FF0000"/>
                </a:solidFill>
                <a:latin typeface="微软雅黑" panose="020B0503020204020204" charset="-122"/>
                <a:ea typeface="微软雅黑" panose="020B0503020204020204" charset="-122"/>
              </a:rPr>
              <a:t>倾向于过高评价与自己相似的人。</a:t>
            </a:r>
            <a:r>
              <a:rPr lang="zh-CN" altLang="en-US" sz="1600" dirty="0">
                <a:solidFill>
                  <a:srgbClr val="5F5E5C"/>
                </a:solidFill>
                <a:latin typeface="微软雅黑" panose="020B0503020204020204" charset="-122"/>
                <a:ea typeface="微软雅黑" panose="020B0503020204020204" charset="-122"/>
              </a:rPr>
              <a:t>当我们赞扬与我们相似的人时，实际是在强调自身的价值。（例如，一</a:t>
            </a:r>
            <a:r>
              <a:rPr lang="zh-CN" altLang="en-US" sz="1600" dirty="0" smtClean="0">
                <a:solidFill>
                  <a:srgbClr val="5F5E5C"/>
                </a:solidFill>
                <a:latin typeface="微软雅黑" panose="020B0503020204020204" charset="-122"/>
                <a:ea typeface="微软雅黑" panose="020B0503020204020204" charset="-122"/>
              </a:rPr>
              <a:t>个</a:t>
            </a:r>
            <a:r>
              <a:rPr lang="en-US" altLang="zh-CN" sz="1600" dirty="0" smtClean="0">
                <a:solidFill>
                  <a:srgbClr val="5F5E5C"/>
                </a:solidFill>
                <a:latin typeface="微软雅黑" panose="020B0503020204020204" charset="-122"/>
                <a:ea typeface="微软雅黑" panose="020B0503020204020204" charset="-122"/>
              </a:rPr>
              <a:t>MBA</a:t>
            </a:r>
            <a:r>
              <a:rPr lang="zh-CN" altLang="en-US" sz="1600" dirty="0">
                <a:solidFill>
                  <a:srgbClr val="5F5E5C"/>
                </a:solidFill>
                <a:latin typeface="微软雅黑" panose="020B0503020204020204" charset="-122"/>
                <a:ea typeface="微软雅黑" panose="020B0503020204020204" charset="-122"/>
              </a:rPr>
              <a:t>毕业的管理者可能倾向于选择拥有同样证书的人。）</a:t>
            </a:r>
            <a:endParaRPr lang="zh-CN" altLang="en-US" sz="1400" b="1" dirty="0">
              <a:solidFill>
                <a:srgbClr val="FF0000"/>
              </a:solidFill>
              <a:latin typeface="微软雅黑" panose="020B0503020204020204" charset="-122"/>
              <a:ea typeface="微软雅黑" panose="020B0503020204020204" charset="-122"/>
            </a:endParaRPr>
          </a:p>
        </p:txBody>
      </p:sp>
      <p:grpSp>
        <p:nvGrpSpPr>
          <p:cNvPr id="7" name="组合 6"/>
          <p:cNvGrpSpPr/>
          <p:nvPr/>
        </p:nvGrpSpPr>
        <p:grpSpPr>
          <a:xfrm>
            <a:off x="5867076" y="4619996"/>
            <a:ext cx="1555671" cy="590550"/>
            <a:chOff x="512763" y="4940853"/>
            <a:chExt cx="1555671" cy="590550"/>
          </a:xfrm>
        </p:grpSpPr>
        <p:sp>
          <p:nvSpPr>
            <p:cNvPr id="8" name="TextBox 10"/>
            <p:cNvSpPr txBox="1">
              <a:spLocks noChangeArrowheads="1"/>
            </p:cNvSpPr>
            <p:nvPr/>
          </p:nvSpPr>
          <p:spPr bwMode="auto">
            <a:xfrm>
              <a:off x="512763" y="4940853"/>
              <a:ext cx="37863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Calibri" panose="020F0502020204030204" charset="0"/>
                  <a:ea typeface="宋体" panose="02010600030101010101" pitchFamily="2" charset="-122"/>
                </a:defRPr>
              </a:lvl1pPr>
              <a:lvl2pPr marL="742950" indent="-285750" eaLnBrk="0" hangingPunct="0">
                <a:defRPr sz="2000">
                  <a:solidFill>
                    <a:schemeClr val="tx1"/>
                  </a:solidFill>
                  <a:latin typeface="Calibri" panose="020F0502020204030204" charset="0"/>
                  <a:ea typeface="宋体" panose="02010600030101010101" pitchFamily="2" charset="-122"/>
                </a:defRPr>
              </a:lvl2pPr>
              <a:lvl3pPr marL="1143000" indent="-228600" eaLnBrk="0" hangingPunct="0">
                <a:defRPr sz="2000">
                  <a:solidFill>
                    <a:schemeClr val="tx1"/>
                  </a:solidFill>
                  <a:latin typeface="Calibri" panose="020F0502020204030204" charset="0"/>
                  <a:ea typeface="宋体" panose="02010600030101010101" pitchFamily="2" charset="-122"/>
                </a:defRPr>
              </a:lvl3pPr>
              <a:lvl4pPr marL="1600200" indent="-228600" eaLnBrk="0" hangingPunct="0">
                <a:defRPr sz="2000">
                  <a:solidFill>
                    <a:schemeClr val="tx1"/>
                  </a:solidFill>
                  <a:latin typeface="Calibri" panose="020F0502020204030204" charset="0"/>
                  <a:ea typeface="宋体" panose="02010600030101010101" pitchFamily="2" charset="-122"/>
                </a:defRPr>
              </a:lvl4pPr>
              <a:lvl5pPr eaLnBrk="0" hangingPunct="0">
                <a:defRPr sz="2000">
                  <a:solidFill>
                    <a:schemeClr val="tx1"/>
                  </a:solidFill>
                  <a:latin typeface="Calibri" panose="020F0502020204030204" charset="0"/>
                  <a:ea typeface="宋体" panose="02010600030101010101" pitchFamily="2" charset="-122"/>
                </a:defRPr>
              </a:lvl5pPr>
              <a:lvl6pPr marL="2514600" indent="-228600" defTabSz="1028700" eaLnBrk="0" fontAlgn="base" hangingPunct="0">
                <a:spcBef>
                  <a:spcPct val="0"/>
                </a:spcBef>
                <a:spcAft>
                  <a:spcPct val="0"/>
                </a:spcAft>
                <a:defRPr sz="2000">
                  <a:solidFill>
                    <a:schemeClr val="tx1"/>
                  </a:solidFill>
                  <a:latin typeface="Calibri" panose="020F0502020204030204" charset="0"/>
                  <a:ea typeface="宋体" panose="02010600030101010101" pitchFamily="2" charset="-122"/>
                </a:defRPr>
              </a:lvl6pPr>
              <a:lvl7pPr marL="2971800" indent="-228600" defTabSz="1028700" eaLnBrk="0" fontAlgn="base" hangingPunct="0">
                <a:spcBef>
                  <a:spcPct val="0"/>
                </a:spcBef>
                <a:spcAft>
                  <a:spcPct val="0"/>
                </a:spcAft>
                <a:defRPr sz="2000">
                  <a:solidFill>
                    <a:schemeClr val="tx1"/>
                  </a:solidFill>
                  <a:latin typeface="Calibri" panose="020F0502020204030204" charset="0"/>
                  <a:ea typeface="宋体" panose="02010600030101010101" pitchFamily="2" charset="-122"/>
                </a:defRPr>
              </a:lvl7pPr>
              <a:lvl8pPr marL="3429000" indent="-228600" defTabSz="1028700" eaLnBrk="0" fontAlgn="base" hangingPunct="0">
                <a:spcBef>
                  <a:spcPct val="0"/>
                </a:spcBef>
                <a:spcAft>
                  <a:spcPct val="0"/>
                </a:spcAft>
                <a:defRPr sz="2000">
                  <a:solidFill>
                    <a:schemeClr val="tx1"/>
                  </a:solidFill>
                  <a:latin typeface="Calibri" panose="020F0502020204030204" charset="0"/>
                  <a:ea typeface="宋体" panose="02010600030101010101" pitchFamily="2" charset="-122"/>
                </a:defRPr>
              </a:lvl8pPr>
              <a:lvl9pPr marL="3886200" indent="-228600" defTabSz="1028700" eaLnBrk="0" fontAlgn="base" hangingPunct="0">
                <a:spcBef>
                  <a:spcPct val="0"/>
                </a:spcBef>
                <a:spcAft>
                  <a:spcPct val="0"/>
                </a:spcAft>
                <a:defRPr sz="2000">
                  <a:solidFill>
                    <a:schemeClr val="tx1"/>
                  </a:solidFill>
                  <a:latin typeface="Calibri" panose="020F0502020204030204" charset="0"/>
                  <a:ea typeface="宋体" panose="02010600030101010101" pitchFamily="2" charset="-122"/>
                </a:defRPr>
              </a:lvl9pPr>
            </a:lstStyle>
            <a:p>
              <a:pPr eaLnBrk="1" hangingPunct="1"/>
              <a:r>
                <a:rPr lang="en-US" altLang="zh-CN" sz="2800" dirty="0">
                  <a:solidFill>
                    <a:srgbClr val="E67819"/>
                  </a:solidFill>
                  <a:latin typeface="Impact" panose="020B0806030902050204" pitchFamily="34" charset="0"/>
                  <a:ea typeface="MS UI Gothic" panose="020B0600070205080204" pitchFamily="34" charset="-128"/>
                </a:rPr>
                <a:t>6</a:t>
              </a:r>
              <a:endParaRPr lang="zh-CN" altLang="en-US" sz="2800" dirty="0">
                <a:solidFill>
                  <a:srgbClr val="E67819"/>
                </a:solidFill>
                <a:latin typeface="Impact" panose="020B0806030902050204" pitchFamily="34" charset="0"/>
                <a:ea typeface="MS UI Gothic" panose="020B0600070205080204" pitchFamily="34" charset="-128"/>
              </a:endParaRPr>
            </a:p>
          </p:txBody>
        </p:sp>
        <p:cxnSp>
          <p:nvCxnSpPr>
            <p:cNvPr id="9" name="直接连接符 8"/>
            <p:cNvCxnSpPr/>
            <p:nvPr/>
          </p:nvCxnSpPr>
          <p:spPr>
            <a:xfrm flipH="1">
              <a:off x="512763" y="4940853"/>
              <a:ext cx="590550" cy="590550"/>
            </a:xfrm>
            <a:prstGeom prst="line">
              <a:avLst/>
            </a:prstGeom>
            <a:ln>
              <a:solidFill>
                <a:srgbClr val="E67819"/>
              </a:solidFill>
            </a:ln>
          </p:spPr>
          <p:style>
            <a:lnRef idx="1">
              <a:schemeClr val="accent1"/>
            </a:lnRef>
            <a:fillRef idx="0">
              <a:schemeClr val="accent1"/>
            </a:fillRef>
            <a:effectRef idx="0">
              <a:schemeClr val="accent1"/>
            </a:effectRef>
            <a:fontRef idx="minor">
              <a:schemeClr val="tx1"/>
            </a:fontRef>
          </p:style>
        </p:cxnSp>
        <p:sp>
          <p:nvSpPr>
            <p:cNvPr id="10" name="矩形 12"/>
            <p:cNvSpPr>
              <a:spLocks noChangeArrowheads="1"/>
            </p:cNvSpPr>
            <p:nvPr/>
          </p:nvSpPr>
          <p:spPr bwMode="auto">
            <a:xfrm>
              <a:off x="960438" y="5036103"/>
              <a:ext cx="11079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b="1" dirty="0">
                  <a:solidFill>
                    <a:srgbClr val="E67819"/>
                  </a:solidFill>
                  <a:latin typeface="微软雅黑" panose="020B0503020204020204" charset="-122"/>
                  <a:ea typeface="微软雅黑" panose="020B0503020204020204" charset="-122"/>
                </a:rPr>
                <a:t>反弹</a:t>
              </a:r>
              <a:r>
                <a:rPr lang="zh-CN" altLang="en-US" b="1" dirty="0" smtClean="0">
                  <a:solidFill>
                    <a:srgbClr val="E67819"/>
                  </a:solidFill>
                  <a:latin typeface="微软雅黑" panose="020B0503020204020204" charset="-122"/>
                  <a:ea typeface="微软雅黑" panose="020B0503020204020204" charset="-122"/>
                </a:rPr>
                <a:t>效应</a:t>
              </a:r>
              <a:endParaRPr lang="zh-CN" altLang="en-US" b="1" dirty="0">
                <a:solidFill>
                  <a:srgbClr val="E67819"/>
                </a:solidFill>
                <a:latin typeface="微软雅黑" panose="020B0503020204020204" charset="-122"/>
                <a:ea typeface="微软雅黑" panose="020B0503020204020204" charset="-122"/>
              </a:endParaRPr>
            </a:p>
          </p:txBody>
        </p:sp>
      </p:grpSp>
      <p:sp>
        <p:nvSpPr>
          <p:cNvPr id="11" name="矩形 9"/>
          <p:cNvSpPr>
            <a:spLocks noChangeArrowheads="1"/>
          </p:cNvSpPr>
          <p:nvPr/>
        </p:nvSpPr>
        <p:spPr bwMode="auto">
          <a:xfrm>
            <a:off x="6314751" y="5143871"/>
            <a:ext cx="5471468" cy="1021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30000"/>
              </a:lnSpc>
            </a:pPr>
            <a:r>
              <a:rPr lang="zh-CN" altLang="en-US" sz="1600" dirty="0">
                <a:solidFill>
                  <a:srgbClr val="5F5E5C"/>
                </a:solidFill>
                <a:latin typeface="微软雅黑" panose="020B0503020204020204" charset="-122"/>
                <a:ea typeface="微软雅黑" panose="020B0503020204020204" charset="-122"/>
              </a:rPr>
              <a:t>如同人的第二次婚姻一样，人们倾向于寻找一个与过去不满意的人的特点相反的人；或寻找一个与过去满意的人的特点完全一致的人。</a:t>
            </a:r>
            <a:endParaRPr lang="zh-CN" altLang="en-US" sz="1600" dirty="0">
              <a:solidFill>
                <a:srgbClr val="5F5E5C"/>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300">
        <p14:pa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decel="100000"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0-#ppt_w/2"/>
                                          </p:val>
                                        </p:tav>
                                        <p:tav tm="100000">
                                          <p:val>
                                            <p:strVal val="#ppt_x"/>
                                          </p:val>
                                        </p:tav>
                                      </p:tavLst>
                                    </p:anim>
                                    <p:anim calcmode="lin" valueType="num">
                                      <p:cBhvr additive="base">
                                        <p:cTn id="17" dur="500" fill="hold"/>
                                        <p:tgtEl>
                                          <p:spTgt spid="7"/>
                                        </p:tgtEl>
                                        <p:attrNameLst>
                                          <p:attrName>ppt_y</p:attrName>
                                        </p:attrNameLst>
                                      </p:cBhvr>
                                      <p:tavLst>
                                        <p:tav tm="0">
                                          <p:val>
                                            <p:strVal val="#ppt_y"/>
                                          </p:val>
                                        </p:tav>
                                        <p:tav tm="100000">
                                          <p:val>
                                            <p:strVal val="#ppt_y"/>
                                          </p:val>
                                        </p:tav>
                                      </p:tavLst>
                                    </p:anim>
                                  </p:childTnLst>
                                </p:cTn>
                              </p:par>
                              <p:par>
                                <p:cTn id="18" presetID="2" presetClass="entr" presetSubtype="2" decel="100000"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fill="hold"/>
                                        <p:tgtEl>
                                          <p:spTgt spid="11"/>
                                        </p:tgtEl>
                                        <p:attrNameLst>
                                          <p:attrName>ppt_x</p:attrName>
                                        </p:attrNameLst>
                                      </p:cBhvr>
                                      <p:tavLst>
                                        <p:tav tm="0">
                                          <p:val>
                                            <p:strVal val="1+#ppt_w/2"/>
                                          </p:val>
                                        </p:tav>
                                        <p:tav tm="100000">
                                          <p:val>
                                            <p:strVal val="#ppt_x"/>
                                          </p:val>
                                        </p:tav>
                                      </p:tavLst>
                                    </p:anim>
                                    <p:anim calcmode="lin" valueType="num">
                                      <p:cBhvr additive="base">
                                        <p:cTn id="21"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descr="C:\Documents and Settings\t11318\桌面\201211256283725.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5521523" y="2356848"/>
            <a:ext cx="6186148" cy="3808456"/>
          </a:xfrm>
          <a:prstGeom prst="roundRect">
            <a:avLst>
              <a:gd name="adj" fmla="val 0"/>
            </a:avLst>
          </a:prstGeom>
          <a:noFill/>
          <a:ln w="19050">
            <a:solidFill>
              <a:schemeClr val="bg1">
                <a:lumMod val="95000"/>
              </a:schemeClr>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nvGrpSpPr>
          <p:cNvPr id="13" name="组合 12"/>
          <p:cNvGrpSpPr/>
          <p:nvPr/>
        </p:nvGrpSpPr>
        <p:grpSpPr>
          <a:xfrm>
            <a:off x="508000" y="2276872"/>
            <a:ext cx="3141314" cy="590550"/>
            <a:chOff x="508000" y="3196191"/>
            <a:chExt cx="3141314" cy="590550"/>
          </a:xfrm>
        </p:grpSpPr>
        <p:sp>
          <p:nvSpPr>
            <p:cNvPr id="15" name="TextBox 1"/>
            <p:cNvSpPr txBox="1">
              <a:spLocks noChangeArrowheads="1"/>
            </p:cNvSpPr>
            <p:nvPr/>
          </p:nvSpPr>
          <p:spPr bwMode="auto">
            <a:xfrm>
              <a:off x="508000" y="3196191"/>
              <a:ext cx="32573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Calibri" panose="020F0502020204030204" charset="0"/>
                  <a:ea typeface="宋体" panose="02010600030101010101" pitchFamily="2" charset="-122"/>
                </a:defRPr>
              </a:lvl1pPr>
              <a:lvl2pPr marL="742950" indent="-285750" eaLnBrk="0" hangingPunct="0">
                <a:defRPr sz="2000">
                  <a:solidFill>
                    <a:schemeClr val="tx1"/>
                  </a:solidFill>
                  <a:latin typeface="Calibri" panose="020F0502020204030204" charset="0"/>
                  <a:ea typeface="宋体" panose="02010600030101010101" pitchFamily="2" charset="-122"/>
                </a:defRPr>
              </a:lvl2pPr>
              <a:lvl3pPr marL="1143000" indent="-228600" eaLnBrk="0" hangingPunct="0">
                <a:defRPr sz="2000">
                  <a:solidFill>
                    <a:schemeClr val="tx1"/>
                  </a:solidFill>
                  <a:latin typeface="Calibri" panose="020F0502020204030204" charset="0"/>
                  <a:ea typeface="宋体" panose="02010600030101010101" pitchFamily="2" charset="-122"/>
                </a:defRPr>
              </a:lvl3pPr>
              <a:lvl4pPr marL="1600200" indent="-228600" eaLnBrk="0" hangingPunct="0">
                <a:defRPr sz="2000">
                  <a:solidFill>
                    <a:schemeClr val="tx1"/>
                  </a:solidFill>
                  <a:latin typeface="Calibri" panose="020F0502020204030204" charset="0"/>
                  <a:ea typeface="宋体" panose="02010600030101010101" pitchFamily="2" charset="-122"/>
                </a:defRPr>
              </a:lvl4pPr>
              <a:lvl5pPr eaLnBrk="0" hangingPunct="0">
                <a:defRPr sz="2000">
                  <a:solidFill>
                    <a:schemeClr val="tx1"/>
                  </a:solidFill>
                  <a:latin typeface="Calibri" panose="020F0502020204030204" charset="0"/>
                  <a:ea typeface="宋体" panose="02010600030101010101" pitchFamily="2" charset="-122"/>
                </a:defRPr>
              </a:lvl5pPr>
              <a:lvl6pPr marL="2514600" indent="-228600" defTabSz="1028700" eaLnBrk="0" fontAlgn="base" hangingPunct="0">
                <a:spcBef>
                  <a:spcPct val="0"/>
                </a:spcBef>
                <a:spcAft>
                  <a:spcPct val="0"/>
                </a:spcAft>
                <a:defRPr sz="2000">
                  <a:solidFill>
                    <a:schemeClr val="tx1"/>
                  </a:solidFill>
                  <a:latin typeface="Calibri" panose="020F0502020204030204" charset="0"/>
                  <a:ea typeface="宋体" panose="02010600030101010101" pitchFamily="2" charset="-122"/>
                </a:defRPr>
              </a:lvl6pPr>
              <a:lvl7pPr marL="2971800" indent="-228600" defTabSz="1028700" eaLnBrk="0" fontAlgn="base" hangingPunct="0">
                <a:spcBef>
                  <a:spcPct val="0"/>
                </a:spcBef>
                <a:spcAft>
                  <a:spcPct val="0"/>
                </a:spcAft>
                <a:defRPr sz="2000">
                  <a:solidFill>
                    <a:schemeClr val="tx1"/>
                  </a:solidFill>
                  <a:latin typeface="Calibri" panose="020F0502020204030204" charset="0"/>
                  <a:ea typeface="宋体" panose="02010600030101010101" pitchFamily="2" charset="-122"/>
                </a:defRPr>
              </a:lvl7pPr>
              <a:lvl8pPr marL="3429000" indent="-228600" defTabSz="1028700" eaLnBrk="0" fontAlgn="base" hangingPunct="0">
                <a:spcBef>
                  <a:spcPct val="0"/>
                </a:spcBef>
                <a:spcAft>
                  <a:spcPct val="0"/>
                </a:spcAft>
                <a:defRPr sz="2000">
                  <a:solidFill>
                    <a:schemeClr val="tx1"/>
                  </a:solidFill>
                  <a:latin typeface="Calibri" panose="020F0502020204030204" charset="0"/>
                  <a:ea typeface="宋体" panose="02010600030101010101" pitchFamily="2" charset="-122"/>
                </a:defRPr>
              </a:lvl8pPr>
              <a:lvl9pPr marL="3886200" indent="-228600" defTabSz="1028700" eaLnBrk="0" fontAlgn="base" hangingPunct="0">
                <a:spcBef>
                  <a:spcPct val="0"/>
                </a:spcBef>
                <a:spcAft>
                  <a:spcPct val="0"/>
                </a:spcAft>
                <a:defRPr sz="2000">
                  <a:solidFill>
                    <a:schemeClr val="tx1"/>
                  </a:solidFill>
                  <a:latin typeface="Calibri" panose="020F0502020204030204" charset="0"/>
                  <a:ea typeface="宋体" panose="02010600030101010101" pitchFamily="2" charset="-122"/>
                </a:defRPr>
              </a:lvl9pPr>
            </a:lstStyle>
            <a:p>
              <a:pPr eaLnBrk="1" hangingPunct="1"/>
              <a:r>
                <a:rPr lang="en-US" altLang="zh-CN" sz="2800" dirty="0">
                  <a:solidFill>
                    <a:srgbClr val="E67819"/>
                  </a:solidFill>
                  <a:latin typeface="Impact" panose="020B0806030902050204" pitchFamily="34" charset="0"/>
                  <a:ea typeface="MS UI Gothic" panose="020B0600070205080204" pitchFamily="34" charset="-128"/>
                </a:rPr>
                <a:t>7</a:t>
              </a:r>
              <a:endParaRPr lang="zh-CN" altLang="en-US" sz="2800" dirty="0">
                <a:solidFill>
                  <a:srgbClr val="E67819"/>
                </a:solidFill>
                <a:latin typeface="Impact" panose="020B0806030902050204" pitchFamily="34" charset="0"/>
                <a:ea typeface="MS UI Gothic" panose="020B0600070205080204" pitchFamily="34" charset="-128"/>
              </a:endParaRPr>
            </a:p>
          </p:txBody>
        </p:sp>
        <p:cxnSp>
          <p:nvCxnSpPr>
            <p:cNvPr id="16" name="直接连接符 15"/>
            <p:cNvCxnSpPr/>
            <p:nvPr/>
          </p:nvCxnSpPr>
          <p:spPr>
            <a:xfrm flipH="1">
              <a:off x="508000" y="3196191"/>
              <a:ext cx="590550" cy="590550"/>
            </a:xfrm>
            <a:prstGeom prst="line">
              <a:avLst/>
            </a:prstGeom>
            <a:ln>
              <a:solidFill>
                <a:srgbClr val="E67819"/>
              </a:solidFill>
            </a:ln>
          </p:spPr>
          <p:style>
            <a:lnRef idx="1">
              <a:schemeClr val="accent1"/>
            </a:lnRef>
            <a:fillRef idx="0">
              <a:schemeClr val="accent1"/>
            </a:fillRef>
            <a:effectRef idx="0">
              <a:schemeClr val="accent1"/>
            </a:effectRef>
            <a:fontRef idx="minor">
              <a:schemeClr val="tx1"/>
            </a:fontRef>
          </p:style>
        </p:cxnSp>
        <p:sp>
          <p:nvSpPr>
            <p:cNvPr id="17" name="矩形 7"/>
            <p:cNvSpPr>
              <a:spLocks noChangeArrowheads="1"/>
            </p:cNvSpPr>
            <p:nvPr/>
          </p:nvSpPr>
          <p:spPr bwMode="auto">
            <a:xfrm>
              <a:off x="960437" y="3291441"/>
              <a:ext cx="268887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b="1" dirty="0">
                  <a:solidFill>
                    <a:srgbClr val="E67819"/>
                  </a:solidFill>
                  <a:latin typeface="微软雅黑" panose="020B0503020204020204" charset="-122"/>
                  <a:ea typeface="微软雅黑" panose="020B0503020204020204" charset="-122"/>
                </a:rPr>
                <a:t>晕轮效应</a:t>
              </a:r>
              <a:endParaRPr lang="zh-CN" altLang="en-US" b="1" dirty="0">
                <a:solidFill>
                  <a:srgbClr val="E67819"/>
                </a:solidFill>
                <a:latin typeface="微软雅黑" panose="020B0503020204020204" charset="-122"/>
                <a:ea typeface="微软雅黑" panose="020B0503020204020204" charset="-122"/>
              </a:endParaRPr>
            </a:p>
          </p:txBody>
        </p:sp>
      </p:grpSp>
      <p:sp>
        <p:nvSpPr>
          <p:cNvPr id="18" name="矩形 8"/>
          <p:cNvSpPr>
            <a:spLocks noChangeArrowheads="1"/>
          </p:cNvSpPr>
          <p:nvPr/>
        </p:nvSpPr>
        <p:spPr bwMode="auto">
          <a:xfrm>
            <a:off x="960438" y="2854168"/>
            <a:ext cx="434506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zh-CN" altLang="en-US" sz="1600" dirty="0">
                <a:solidFill>
                  <a:srgbClr val="5F5E5C"/>
                </a:solidFill>
                <a:latin typeface="微软雅黑" panose="020B0503020204020204" charset="-122"/>
                <a:ea typeface="微软雅黑" panose="020B0503020204020204" charset="-122"/>
              </a:rPr>
              <a:t>又称光环效应，指人们对他人的</a:t>
            </a:r>
            <a:r>
              <a:rPr lang="zh-CN" altLang="en-US" sz="1600" b="1" dirty="0">
                <a:solidFill>
                  <a:srgbClr val="FF0000"/>
                </a:solidFill>
                <a:latin typeface="微软雅黑" panose="020B0503020204020204" charset="-122"/>
                <a:ea typeface="微软雅黑" panose="020B0503020204020204" charset="-122"/>
              </a:rPr>
              <a:t>认知判断首先主要是根据个人的好恶得出的</a:t>
            </a:r>
            <a:r>
              <a:rPr lang="zh-CN" altLang="en-US" sz="1600" dirty="0">
                <a:solidFill>
                  <a:srgbClr val="5F5E5C"/>
                </a:solidFill>
                <a:latin typeface="微软雅黑" panose="020B0503020204020204" charset="-122"/>
                <a:ea typeface="微软雅黑" panose="020B0503020204020204" charset="-122"/>
              </a:rPr>
              <a:t>，然后再从这个判断推论出认知对象的其他品质的现象。</a:t>
            </a:r>
            <a:endParaRPr lang="zh-CN" altLang="en-US" sz="1400" b="1" dirty="0">
              <a:solidFill>
                <a:srgbClr val="FF0000"/>
              </a:solidFill>
              <a:latin typeface="微软雅黑" panose="020B0503020204020204" charset="-122"/>
              <a:ea typeface="微软雅黑" panose="020B0503020204020204" charset="-122"/>
            </a:endParaRPr>
          </a:p>
        </p:txBody>
      </p:sp>
      <p:grpSp>
        <p:nvGrpSpPr>
          <p:cNvPr id="19" name="组合 18"/>
          <p:cNvGrpSpPr/>
          <p:nvPr/>
        </p:nvGrpSpPr>
        <p:grpSpPr>
          <a:xfrm>
            <a:off x="512763" y="4340754"/>
            <a:ext cx="1555671" cy="590550"/>
            <a:chOff x="512763" y="4940853"/>
            <a:chExt cx="1555671" cy="590550"/>
          </a:xfrm>
        </p:grpSpPr>
        <p:sp>
          <p:nvSpPr>
            <p:cNvPr id="20" name="TextBox 10"/>
            <p:cNvSpPr txBox="1">
              <a:spLocks noChangeArrowheads="1"/>
            </p:cNvSpPr>
            <p:nvPr/>
          </p:nvSpPr>
          <p:spPr bwMode="auto">
            <a:xfrm>
              <a:off x="512763" y="4940853"/>
              <a:ext cx="37702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Calibri" panose="020F0502020204030204" charset="0"/>
                  <a:ea typeface="宋体" panose="02010600030101010101" pitchFamily="2" charset="-122"/>
                </a:defRPr>
              </a:lvl1pPr>
              <a:lvl2pPr marL="742950" indent="-285750" eaLnBrk="0" hangingPunct="0">
                <a:defRPr sz="2000">
                  <a:solidFill>
                    <a:schemeClr val="tx1"/>
                  </a:solidFill>
                  <a:latin typeface="Calibri" panose="020F0502020204030204" charset="0"/>
                  <a:ea typeface="宋体" panose="02010600030101010101" pitchFamily="2" charset="-122"/>
                </a:defRPr>
              </a:lvl2pPr>
              <a:lvl3pPr marL="1143000" indent="-228600" eaLnBrk="0" hangingPunct="0">
                <a:defRPr sz="2000">
                  <a:solidFill>
                    <a:schemeClr val="tx1"/>
                  </a:solidFill>
                  <a:latin typeface="Calibri" panose="020F0502020204030204" charset="0"/>
                  <a:ea typeface="宋体" panose="02010600030101010101" pitchFamily="2" charset="-122"/>
                </a:defRPr>
              </a:lvl3pPr>
              <a:lvl4pPr marL="1600200" indent="-228600" eaLnBrk="0" hangingPunct="0">
                <a:defRPr sz="2000">
                  <a:solidFill>
                    <a:schemeClr val="tx1"/>
                  </a:solidFill>
                  <a:latin typeface="Calibri" panose="020F0502020204030204" charset="0"/>
                  <a:ea typeface="宋体" panose="02010600030101010101" pitchFamily="2" charset="-122"/>
                </a:defRPr>
              </a:lvl4pPr>
              <a:lvl5pPr eaLnBrk="0" hangingPunct="0">
                <a:defRPr sz="2000">
                  <a:solidFill>
                    <a:schemeClr val="tx1"/>
                  </a:solidFill>
                  <a:latin typeface="Calibri" panose="020F0502020204030204" charset="0"/>
                  <a:ea typeface="宋体" panose="02010600030101010101" pitchFamily="2" charset="-122"/>
                </a:defRPr>
              </a:lvl5pPr>
              <a:lvl6pPr marL="2514600" indent="-228600" defTabSz="1028700" eaLnBrk="0" fontAlgn="base" hangingPunct="0">
                <a:spcBef>
                  <a:spcPct val="0"/>
                </a:spcBef>
                <a:spcAft>
                  <a:spcPct val="0"/>
                </a:spcAft>
                <a:defRPr sz="2000">
                  <a:solidFill>
                    <a:schemeClr val="tx1"/>
                  </a:solidFill>
                  <a:latin typeface="Calibri" panose="020F0502020204030204" charset="0"/>
                  <a:ea typeface="宋体" panose="02010600030101010101" pitchFamily="2" charset="-122"/>
                </a:defRPr>
              </a:lvl6pPr>
              <a:lvl7pPr marL="2971800" indent="-228600" defTabSz="1028700" eaLnBrk="0" fontAlgn="base" hangingPunct="0">
                <a:spcBef>
                  <a:spcPct val="0"/>
                </a:spcBef>
                <a:spcAft>
                  <a:spcPct val="0"/>
                </a:spcAft>
                <a:defRPr sz="2000">
                  <a:solidFill>
                    <a:schemeClr val="tx1"/>
                  </a:solidFill>
                  <a:latin typeface="Calibri" panose="020F0502020204030204" charset="0"/>
                  <a:ea typeface="宋体" panose="02010600030101010101" pitchFamily="2" charset="-122"/>
                </a:defRPr>
              </a:lvl7pPr>
              <a:lvl8pPr marL="3429000" indent="-228600" defTabSz="1028700" eaLnBrk="0" fontAlgn="base" hangingPunct="0">
                <a:spcBef>
                  <a:spcPct val="0"/>
                </a:spcBef>
                <a:spcAft>
                  <a:spcPct val="0"/>
                </a:spcAft>
                <a:defRPr sz="2000">
                  <a:solidFill>
                    <a:schemeClr val="tx1"/>
                  </a:solidFill>
                  <a:latin typeface="Calibri" panose="020F0502020204030204" charset="0"/>
                  <a:ea typeface="宋体" panose="02010600030101010101" pitchFamily="2" charset="-122"/>
                </a:defRPr>
              </a:lvl8pPr>
              <a:lvl9pPr marL="3886200" indent="-228600" defTabSz="1028700" eaLnBrk="0" fontAlgn="base" hangingPunct="0">
                <a:spcBef>
                  <a:spcPct val="0"/>
                </a:spcBef>
                <a:spcAft>
                  <a:spcPct val="0"/>
                </a:spcAft>
                <a:defRPr sz="2000">
                  <a:solidFill>
                    <a:schemeClr val="tx1"/>
                  </a:solidFill>
                  <a:latin typeface="Calibri" panose="020F0502020204030204" charset="0"/>
                  <a:ea typeface="宋体" panose="02010600030101010101" pitchFamily="2" charset="-122"/>
                </a:defRPr>
              </a:lvl9pPr>
            </a:lstStyle>
            <a:p>
              <a:pPr eaLnBrk="1" hangingPunct="1"/>
              <a:r>
                <a:rPr lang="en-US" altLang="zh-CN" sz="2800" dirty="0" smtClean="0">
                  <a:solidFill>
                    <a:srgbClr val="E67819"/>
                  </a:solidFill>
                  <a:latin typeface="Impact" panose="020B0806030902050204" pitchFamily="34" charset="0"/>
                  <a:ea typeface="MS UI Gothic" panose="020B0600070205080204" pitchFamily="34" charset="-128"/>
                </a:rPr>
                <a:t>8</a:t>
              </a:r>
              <a:endParaRPr lang="zh-CN" altLang="en-US" sz="2800" dirty="0">
                <a:solidFill>
                  <a:srgbClr val="E67819"/>
                </a:solidFill>
                <a:latin typeface="Impact" panose="020B0806030902050204" pitchFamily="34" charset="0"/>
                <a:ea typeface="MS UI Gothic" panose="020B0600070205080204" pitchFamily="34" charset="-128"/>
              </a:endParaRPr>
            </a:p>
          </p:txBody>
        </p:sp>
        <p:cxnSp>
          <p:nvCxnSpPr>
            <p:cNvPr id="21" name="直接连接符 20"/>
            <p:cNvCxnSpPr/>
            <p:nvPr/>
          </p:nvCxnSpPr>
          <p:spPr>
            <a:xfrm flipH="1">
              <a:off x="512763" y="4940853"/>
              <a:ext cx="590550" cy="590550"/>
            </a:xfrm>
            <a:prstGeom prst="line">
              <a:avLst/>
            </a:prstGeom>
            <a:ln>
              <a:solidFill>
                <a:srgbClr val="E67819"/>
              </a:solidFill>
            </a:ln>
          </p:spPr>
          <p:style>
            <a:lnRef idx="1">
              <a:schemeClr val="accent1"/>
            </a:lnRef>
            <a:fillRef idx="0">
              <a:schemeClr val="accent1"/>
            </a:fillRef>
            <a:effectRef idx="0">
              <a:schemeClr val="accent1"/>
            </a:effectRef>
            <a:fontRef idx="minor">
              <a:schemeClr val="tx1"/>
            </a:fontRef>
          </p:style>
        </p:cxnSp>
        <p:sp>
          <p:nvSpPr>
            <p:cNvPr id="22" name="矩形 12"/>
            <p:cNvSpPr>
              <a:spLocks noChangeArrowheads="1"/>
            </p:cNvSpPr>
            <p:nvPr/>
          </p:nvSpPr>
          <p:spPr bwMode="auto">
            <a:xfrm>
              <a:off x="960438" y="5036103"/>
              <a:ext cx="11079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b="1" dirty="0">
                  <a:solidFill>
                    <a:srgbClr val="E67819"/>
                  </a:solidFill>
                  <a:latin typeface="微软雅黑" panose="020B0503020204020204" charset="-122"/>
                  <a:ea typeface="微软雅黑" panose="020B0503020204020204" charset="-122"/>
                </a:rPr>
                <a:t>以貌取人</a:t>
              </a:r>
              <a:endParaRPr lang="zh-CN" altLang="en-US" b="1" dirty="0">
                <a:solidFill>
                  <a:srgbClr val="E67819"/>
                </a:solidFill>
                <a:latin typeface="微软雅黑" panose="020B0503020204020204" charset="-122"/>
                <a:ea typeface="微软雅黑" panose="020B0503020204020204" charset="-122"/>
              </a:endParaRPr>
            </a:p>
          </p:txBody>
        </p:sp>
      </p:grpSp>
      <p:sp>
        <p:nvSpPr>
          <p:cNvPr id="23" name="矩形 9"/>
          <p:cNvSpPr>
            <a:spLocks noChangeArrowheads="1"/>
          </p:cNvSpPr>
          <p:nvPr/>
        </p:nvSpPr>
        <p:spPr bwMode="auto">
          <a:xfrm>
            <a:off x="960438" y="4864629"/>
            <a:ext cx="4345061" cy="1372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30000"/>
              </a:lnSpc>
            </a:pPr>
            <a:r>
              <a:rPr lang="en-US" altLang="zh-CN" sz="1600" dirty="0">
                <a:solidFill>
                  <a:srgbClr val="5F5E5C"/>
                </a:solidFill>
                <a:latin typeface="微软雅黑" panose="020B0503020204020204" charset="-122"/>
                <a:ea typeface="微软雅黑" panose="020B0503020204020204" charset="-122"/>
              </a:rPr>
              <a:t>《</a:t>
            </a:r>
            <a:r>
              <a:rPr lang="zh-CN" altLang="en-US" sz="1600" dirty="0">
                <a:solidFill>
                  <a:srgbClr val="5F5E5C"/>
                </a:solidFill>
                <a:latin typeface="微软雅黑" panose="020B0503020204020204" charset="-122"/>
                <a:ea typeface="微软雅黑" panose="020B0503020204020204" charset="-122"/>
              </a:rPr>
              <a:t>三国演义</a:t>
            </a:r>
            <a:r>
              <a:rPr lang="en-US" altLang="zh-CN" sz="1600" dirty="0">
                <a:solidFill>
                  <a:srgbClr val="5F5E5C"/>
                </a:solidFill>
                <a:latin typeface="微软雅黑" panose="020B0503020204020204" charset="-122"/>
                <a:ea typeface="微软雅黑" panose="020B0503020204020204" charset="-122"/>
              </a:rPr>
              <a:t>》</a:t>
            </a:r>
            <a:r>
              <a:rPr lang="zh-CN" altLang="en-US" sz="1600" dirty="0">
                <a:solidFill>
                  <a:srgbClr val="5F5E5C"/>
                </a:solidFill>
                <a:latin typeface="微软雅黑" panose="020B0503020204020204" charset="-122"/>
                <a:ea typeface="微软雅黑" panose="020B0503020204020204" charset="-122"/>
              </a:rPr>
              <a:t>中曾与诸葛亮齐名的庞统去拜见孙权，“权见其人浓眉掀鼻，黑面短髯、形容古怪，</a:t>
            </a:r>
            <a:r>
              <a:rPr lang="zh-CN" altLang="en-US" sz="1600" b="1" dirty="0">
                <a:solidFill>
                  <a:srgbClr val="FF0000"/>
                </a:solidFill>
                <a:latin typeface="微软雅黑" panose="020B0503020204020204" charset="-122"/>
                <a:ea typeface="微软雅黑" panose="020B0503020204020204" charset="-122"/>
              </a:rPr>
              <a:t>心中不喜</a:t>
            </a:r>
            <a:r>
              <a:rPr lang="zh-CN" altLang="en-US" sz="1600" dirty="0">
                <a:solidFill>
                  <a:srgbClr val="5F5E5C"/>
                </a:solidFill>
                <a:latin typeface="微软雅黑" panose="020B0503020204020204" charset="-122"/>
                <a:ea typeface="微软雅黑" panose="020B0503020204020204" charset="-122"/>
              </a:rPr>
              <a:t>”；庞统又见刘备，“玄德见统貌陋，</a:t>
            </a:r>
            <a:r>
              <a:rPr lang="zh-CN" altLang="en-US" sz="1600" b="1" dirty="0">
                <a:solidFill>
                  <a:srgbClr val="FF0000"/>
                </a:solidFill>
                <a:latin typeface="微软雅黑" panose="020B0503020204020204" charset="-122"/>
                <a:ea typeface="微软雅黑" panose="020B0503020204020204" charset="-122"/>
              </a:rPr>
              <a:t>心中不悦</a:t>
            </a:r>
            <a:r>
              <a:rPr lang="zh-CN" altLang="en-US" sz="1600" dirty="0">
                <a:solidFill>
                  <a:srgbClr val="5F5E5C"/>
                </a:solidFill>
                <a:latin typeface="微软雅黑" panose="020B0503020204020204" charset="-122"/>
                <a:ea typeface="微软雅黑" panose="020B0503020204020204" charset="-122"/>
              </a:rPr>
              <a:t>”。</a:t>
            </a:r>
            <a:endParaRPr lang="zh-CN" altLang="en-US" sz="1600" dirty="0">
              <a:solidFill>
                <a:srgbClr val="5F5E5C"/>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300">
        <p14:pan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1+#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0-#ppt_w/2"/>
                                          </p:val>
                                        </p:tav>
                                        <p:tav tm="100000">
                                          <p:val>
                                            <p:strVal val="#ppt_x"/>
                                          </p:val>
                                        </p:tav>
                                      </p:tavLst>
                                    </p:anim>
                                    <p:anim calcmode="lin" valueType="num">
                                      <p:cBhvr additive="base">
                                        <p:cTn id="12" dur="500" fill="hold"/>
                                        <p:tgtEl>
                                          <p:spTgt spid="18"/>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2" decel="100000" fill="hold"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1+#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par>
                                <p:cTn id="18" presetID="2" presetClass="entr" presetSubtype="8" decel="100000"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anim calcmode="lin" valueType="num">
                                      <p:cBhvr additive="base">
                                        <p:cTn id="20" dur="500" fill="hold"/>
                                        <p:tgtEl>
                                          <p:spTgt spid="23"/>
                                        </p:tgtEl>
                                        <p:attrNameLst>
                                          <p:attrName>ppt_x</p:attrName>
                                        </p:attrNameLst>
                                      </p:cBhvr>
                                      <p:tavLst>
                                        <p:tav tm="0">
                                          <p:val>
                                            <p:strVal val="0-#ppt_w/2"/>
                                          </p:val>
                                        </p:tav>
                                        <p:tav tm="100000">
                                          <p:val>
                                            <p:strVal val="#ppt_x"/>
                                          </p:val>
                                        </p:tav>
                                      </p:tavLst>
                                    </p:anim>
                                    <p:anim calcmode="lin" valueType="num">
                                      <p:cBhvr additive="base">
                                        <p:cTn id="21" dur="500" fill="hold"/>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508000" y="2276872"/>
            <a:ext cx="3141314" cy="590550"/>
            <a:chOff x="508000" y="3196191"/>
            <a:chExt cx="3141314" cy="590550"/>
          </a:xfrm>
        </p:grpSpPr>
        <p:sp>
          <p:nvSpPr>
            <p:cNvPr id="15" name="TextBox 1"/>
            <p:cNvSpPr txBox="1">
              <a:spLocks noChangeArrowheads="1"/>
            </p:cNvSpPr>
            <p:nvPr/>
          </p:nvSpPr>
          <p:spPr bwMode="auto">
            <a:xfrm>
              <a:off x="508000" y="3196191"/>
              <a:ext cx="37863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Calibri" panose="020F0502020204030204" charset="0"/>
                  <a:ea typeface="宋体" panose="02010600030101010101" pitchFamily="2" charset="-122"/>
                </a:defRPr>
              </a:lvl1pPr>
              <a:lvl2pPr marL="742950" indent="-285750" eaLnBrk="0" hangingPunct="0">
                <a:defRPr sz="2000">
                  <a:solidFill>
                    <a:schemeClr val="tx1"/>
                  </a:solidFill>
                  <a:latin typeface="Calibri" panose="020F0502020204030204" charset="0"/>
                  <a:ea typeface="宋体" panose="02010600030101010101" pitchFamily="2" charset="-122"/>
                </a:defRPr>
              </a:lvl2pPr>
              <a:lvl3pPr marL="1143000" indent="-228600" eaLnBrk="0" hangingPunct="0">
                <a:defRPr sz="2000">
                  <a:solidFill>
                    <a:schemeClr val="tx1"/>
                  </a:solidFill>
                  <a:latin typeface="Calibri" panose="020F0502020204030204" charset="0"/>
                  <a:ea typeface="宋体" panose="02010600030101010101" pitchFamily="2" charset="-122"/>
                </a:defRPr>
              </a:lvl3pPr>
              <a:lvl4pPr marL="1600200" indent="-228600" eaLnBrk="0" hangingPunct="0">
                <a:defRPr sz="2000">
                  <a:solidFill>
                    <a:schemeClr val="tx1"/>
                  </a:solidFill>
                  <a:latin typeface="Calibri" panose="020F0502020204030204" charset="0"/>
                  <a:ea typeface="宋体" panose="02010600030101010101" pitchFamily="2" charset="-122"/>
                </a:defRPr>
              </a:lvl4pPr>
              <a:lvl5pPr eaLnBrk="0" hangingPunct="0">
                <a:defRPr sz="2000">
                  <a:solidFill>
                    <a:schemeClr val="tx1"/>
                  </a:solidFill>
                  <a:latin typeface="Calibri" panose="020F0502020204030204" charset="0"/>
                  <a:ea typeface="宋体" panose="02010600030101010101" pitchFamily="2" charset="-122"/>
                </a:defRPr>
              </a:lvl5pPr>
              <a:lvl6pPr marL="2514600" indent="-228600" defTabSz="1028700" eaLnBrk="0" fontAlgn="base" hangingPunct="0">
                <a:spcBef>
                  <a:spcPct val="0"/>
                </a:spcBef>
                <a:spcAft>
                  <a:spcPct val="0"/>
                </a:spcAft>
                <a:defRPr sz="2000">
                  <a:solidFill>
                    <a:schemeClr val="tx1"/>
                  </a:solidFill>
                  <a:latin typeface="Calibri" panose="020F0502020204030204" charset="0"/>
                  <a:ea typeface="宋体" panose="02010600030101010101" pitchFamily="2" charset="-122"/>
                </a:defRPr>
              </a:lvl6pPr>
              <a:lvl7pPr marL="2971800" indent="-228600" defTabSz="1028700" eaLnBrk="0" fontAlgn="base" hangingPunct="0">
                <a:spcBef>
                  <a:spcPct val="0"/>
                </a:spcBef>
                <a:spcAft>
                  <a:spcPct val="0"/>
                </a:spcAft>
                <a:defRPr sz="2000">
                  <a:solidFill>
                    <a:schemeClr val="tx1"/>
                  </a:solidFill>
                  <a:latin typeface="Calibri" panose="020F0502020204030204" charset="0"/>
                  <a:ea typeface="宋体" panose="02010600030101010101" pitchFamily="2" charset="-122"/>
                </a:defRPr>
              </a:lvl7pPr>
              <a:lvl8pPr marL="3429000" indent="-228600" defTabSz="1028700" eaLnBrk="0" fontAlgn="base" hangingPunct="0">
                <a:spcBef>
                  <a:spcPct val="0"/>
                </a:spcBef>
                <a:spcAft>
                  <a:spcPct val="0"/>
                </a:spcAft>
                <a:defRPr sz="2000">
                  <a:solidFill>
                    <a:schemeClr val="tx1"/>
                  </a:solidFill>
                  <a:latin typeface="Calibri" panose="020F0502020204030204" charset="0"/>
                  <a:ea typeface="宋体" panose="02010600030101010101" pitchFamily="2" charset="-122"/>
                </a:defRPr>
              </a:lvl8pPr>
              <a:lvl9pPr marL="3886200" indent="-228600" defTabSz="1028700" eaLnBrk="0" fontAlgn="base" hangingPunct="0">
                <a:spcBef>
                  <a:spcPct val="0"/>
                </a:spcBef>
                <a:spcAft>
                  <a:spcPct val="0"/>
                </a:spcAft>
                <a:defRPr sz="2000">
                  <a:solidFill>
                    <a:schemeClr val="tx1"/>
                  </a:solidFill>
                  <a:latin typeface="Calibri" panose="020F0502020204030204" charset="0"/>
                  <a:ea typeface="宋体" panose="02010600030101010101" pitchFamily="2" charset="-122"/>
                </a:defRPr>
              </a:lvl9pPr>
            </a:lstStyle>
            <a:p>
              <a:pPr eaLnBrk="1" hangingPunct="1"/>
              <a:r>
                <a:rPr lang="en-US" altLang="zh-CN" sz="2800" dirty="0" smtClean="0">
                  <a:solidFill>
                    <a:srgbClr val="E67819"/>
                  </a:solidFill>
                  <a:latin typeface="Impact" panose="020B0806030902050204" pitchFamily="34" charset="0"/>
                  <a:ea typeface="MS UI Gothic" panose="020B0600070205080204" pitchFamily="34" charset="-128"/>
                </a:rPr>
                <a:t>9</a:t>
              </a:r>
              <a:endParaRPr lang="zh-CN" altLang="en-US" sz="2800" dirty="0">
                <a:solidFill>
                  <a:srgbClr val="E67819"/>
                </a:solidFill>
                <a:latin typeface="Impact" panose="020B0806030902050204" pitchFamily="34" charset="0"/>
                <a:ea typeface="MS UI Gothic" panose="020B0600070205080204" pitchFamily="34" charset="-128"/>
              </a:endParaRPr>
            </a:p>
          </p:txBody>
        </p:sp>
        <p:cxnSp>
          <p:nvCxnSpPr>
            <p:cNvPr id="16" name="直接连接符 15"/>
            <p:cNvCxnSpPr/>
            <p:nvPr/>
          </p:nvCxnSpPr>
          <p:spPr>
            <a:xfrm flipH="1">
              <a:off x="508000" y="3196191"/>
              <a:ext cx="590550" cy="590550"/>
            </a:xfrm>
            <a:prstGeom prst="line">
              <a:avLst/>
            </a:prstGeom>
            <a:ln>
              <a:solidFill>
                <a:srgbClr val="E67819"/>
              </a:solidFill>
            </a:ln>
          </p:spPr>
          <p:style>
            <a:lnRef idx="1">
              <a:schemeClr val="accent1"/>
            </a:lnRef>
            <a:fillRef idx="0">
              <a:schemeClr val="accent1"/>
            </a:fillRef>
            <a:effectRef idx="0">
              <a:schemeClr val="accent1"/>
            </a:effectRef>
            <a:fontRef idx="minor">
              <a:schemeClr val="tx1"/>
            </a:fontRef>
          </p:style>
        </p:cxnSp>
        <p:sp>
          <p:nvSpPr>
            <p:cNvPr id="17" name="矩形 7"/>
            <p:cNvSpPr>
              <a:spLocks noChangeArrowheads="1"/>
            </p:cNvSpPr>
            <p:nvPr/>
          </p:nvSpPr>
          <p:spPr bwMode="auto">
            <a:xfrm>
              <a:off x="960437" y="3291441"/>
              <a:ext cx="268887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b="1" dirty="0" smtClean="0">
                  <a:solidFill>
                    <a:srgbClr val="E67819"/>
                  </a:solidFill>
                  <a:latin typeface="微软雅黑" panose="020B0503020204020204" charset="-122"/>
                  <a:ea typeface="微软雅黑" panose="020B0503020204020204" charset="-122"/>
                </a:rPr>
                <a:t>草草决策、轻易承诺</a:t>
              </a:r>
              <a:endParaRPr lang="zh-CN" altLang="en-US" b="1" dirty="0">
                <a:solidFill>
                  <a:srgbClr val="E67819"/>
                </a:solidFill>
                <a:latin typeface="微软雅黑" panose="020B0503020204020204" charset="-122"/>
                <a:ea typeface="微软雅黑" panose="020B0503020204020204" charset="-122"/>
              </a:endParaRPr>
            </a:p>
          </p:txBody>
        </p:sp>
      </p:grpSp>
      <p:sp>
        <p:nvSpPr>
          <p:cNvPr id="18" name="矩形 8"/>
          <p:cNvSpPr>
            <a:spLocks noChangeArrowheads="1"/>
          </p:cNvSpPr>
          <p:nvPr/>
        </p:nvSpPr>
        <p:spPr bwMode="auto">
          <a:xfrm>
            <a:off x="960438" y="2854168"/>
            <a:ext cx="636128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zh-CN" altLang="en-US" sz="1600" dirty="0" smtClean="0">
                <a:solidFill>
                  <a:srgbClr val="5F5E5C"/>
                </a:solidFill>
                <a:latin typeface="微软雅黑" panose="020B0503020204020204" charset="-122"/>
                <a:ea typeface="微软雅黑" panose="020B0503020204020204" charset="-122"/>
              </a:rPr>
              <a:t>面试就是</a:t>
            </a:r>
            <a:r>
              <a:rPr lang="zh-CN" altLang="en-US" sz="1600" dirty="0">
                <a:solidFill>
                  <a:srgbClr val="5F5E5C"/>
                </a:solidFill>
                <a:latin typeface="微软雅黑" panose="020B0503020204020204" charset="-122"/>
                <a:ea typeface="微软雅黑" panose="020B0503020204020204" charset="-122"/>
              </a:rPr>
              <a:t>一个“不断排除”的过程。这很像是一次相亲或者初次约会</a:t>
            </a:r>
            <a:r>
              <a:rPr lang="en-US" altLang="zh-CN" sz="1600" dirty="0">
                <a:solidFill>
                  <a:srgbClr val="5F5E5C"/>
                </a:solidFill>
                <a:latin typeface="微软雅黑" panose="020B0503020204020204" charset="-122"/>
                <a:ea typeface="微软雅黑" panose="020B0503020204020204" charset="-122"/>
              </a:rPr>
              <a:t>, </a:t>
            </a:r>
            <a:r>
              <a:rPr lang="zh-CN" altLang="en-US" sz="1600" dirty="0">
                <a:solidFill>
                  <a:srgbClr val="5F5E5C"/>
                </a:solidFill>
                <a:latin typeface="微软雅黑" panose="020B0503020204020204" charset="-122"/>
                <a:ea typeface="微软雅黑" panose="020B0503020204020204" charset="-122"/>
              </a:rPr>
              <a:t>我们可以很容易在第一眼</a:t>
            </a:r>
            <a:r>
              <a:rPr lang="zh-CN" altLang="en-US" sz="1600" dirty="0" smtClean="0">
                <a:solidFill>
                  <a:srgbClr val="5F5E5C"/>
                </a:solidFill>
                <a:latin typeface="微软雅黑" panose="020B0503020204020204" charset="-122"/>
                <a:ea typeface="微软雅黑" panose="020B0503020204020204" charset="-122"/>
              </a:rPr>
              <a:t>“淘汰”对方，你</a:t>
            </a:r>
            <a:r>
              <a:rPr lang="zh-CN" altLang="en-US" sz="1600" dirty="0">
                <a:solidFill>
                  <a:srgbClr val="5F5E5C"/>
                </a:solidFill>
                <a:latin typeface="微软雅黑" panose="020B0503020204020204" charset="-122"/>
                <a:ea typeface="微软雅黑" panose="020B0503020204020204" charset="-122"/>
              </a:rPr>
              <a:t>自己知道你永远不会与这种人结婚，相反，我们却很难在第一次就做出嫁给</a:t>
            </a:r>
            <a:r>
              <a:rPr lang="en-US" altLang="zh-CN" sz="1600" dirty="0">
                <a:solidFill>
                  <a:srgbClr val="5F5E5C"/>
                </a:solidFill>
                <a:latin typeface="微软雅黑" panose="020B0503020204020204" charset="-122"/>
                <a:ea typeface="微软雅黑" panose="020B0503020204020204" charset="-122"/>
              </a:rPr>
              <a:t>/</a:t>
            </a:r>
            <a:r>
              <a:rPr lang="zh-CN" altLang="en-US" sz="1600" dirty="0">
                <a:solidFill>
                  <a:srgbClr val="5F5E5C"/>
                </a:solidFill>
                <a:latin typeface="微软雅黑" panose="020B0503020204020204" charset="-122"/>
                <a:ea typeface="微软雅黑" panose="020B0503020204020204" charset="-122"/>
              </a:rPr>
              <a:t>迎娶对方的决定。</a:t>
            </a:r>
            <a:endParaRPr lang="zh-CN" altLang="en-US" sz="1400" b="1" dirty="0">
              <a:solidFill>
                <a:srgbClr val="FF0000"/>
              </a:solidFill>
              <a:latin typeface="微软雅黑" panose="020B0503020204020204" charset="-122"/>
              <a:ea typeface="微软雅黑" panose="020B0503020204020204" charset="-122"/>
            </a:endParaRPr>
          </a:p>
        </p:txBody>
      </p:sp>
      <p:grpSp>
        <p:nvGrpSpPr>
          <p:cNvPr id="19" name="组合 18"/>
          <p:cNvGrpSpPr/>
          <p:nvPr/>
        </p:nvGrpSpPr>
        <p:grpSpPr>
          <a:xfrm>
            <a:off x="512763" y="4293096"/>
            <a:ext cx="2479000" cy="590550"/>
            <a:chOff x="512763" y="4940853"/>
            <a:chExt cx="2479000" cy="590550"/>
          </a:xfrm>
        </p:grpSpPr>
        <p:sp>
          <p:nvSpPr>
            <p:cNvPr id="20" name="TextBox 10"/>
            <p:cNvSpPr txBox="1">
              <a:spLocks noChangeArrowheads="1"/>
            </p:cNvSpPr>
            <p:nvPr/>
          </p:nvSpPr>
          <p:spPr bwMode="auto">
            <a:xfrm>
              <a:off x="512763" y="4940853"/>
              <a:ext cx="51328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Calibri" panose="020F0502020204030204" charset="0"/>
                  <a:ea typeface="宋体" panose="02010600030101010101" pitchFamily="2" charset="-122"/>
                </a:defRPr>
              </a:lvl1pPr>
              <a:lvl2pPr marL="742950" indent="-285750" eaLnBrk="0" hangingPunct="0">
                <a:defRPr sz="2000">
                  <a:solidFill>
                    <a:schemeClr val="tx1"/>
                  </a:solidFill>
                  <a:latin typeface="Calibri" panose="020F0502020204030204" charset="0"/>
                  <a:ea typeface="宋体" panose="02010600030101010101" pitchFamily="2" charset="-122"/>
                </a:defRPr>
              </a:lvl2pPr>
              <a:lvl3pPr marL="1143000" indent="-228600" eaLnBrk="0" hangingPunct="0">
                <a:defRPr sz="2000">
                  <a:solidFill>
                    <a:schemeClr val="tx1"/>
                  </a:solidFill>
                  <a:latin typeface="Calibri" panose="020F0502020204030204" charset="0"/>
                  <a:ea typeface="宋体" panose="02010600030101010101" pitchFamily="2" charset="-122"/>
                </a:defRPr>
              </a:lvl3pPr>
              <a:lvl4pPr marL="1600200" indent="-228600" eaLnBrk="0" hangingPunct="0">
                <a:defRPr sz="2000">
                  <a:solidFill>
                    <a:schemeClr val="tx1"/>
                  </a:solidFill>
                  <a:latin typeface="Calibri" panose="020F0502020204030204" charset="0"/>
                  <a:ea typeface="宋体" panose="02010600030101010101" pitchFamily="2" charset="-122"/>
                </a:defRPr>
              </a:lvl4pPr>
              <a:lvl5pPr eaLnBrk="0" hangingPunct="0">
                <a:defRPr sz="2000">
                  <a:solidFill>
                    <a:schemeClr val="tx1"/>
                  </a:solidFill>
                  <a:latin typeface="Calibri" panose="020F0502020204030204" charset="0"/>
                  <a:ea typeface="宋体" panose="02010600030101010101" pitchFamily="2" charset="-122"/>
                </a:defRPr>
              </a:lvl5pPr>
              <a:lvl6pPr marL="2514600" indent="-228600" defTabSz="1028700" eaLnBrk="0" fontAlgn="base" hangingPunct="0">
                <a:spcBef>
                  <a:spcPct val="0"/>
                </a:spcBef>
                <a:spcAft>
                  <a:spcPct val="0"/>
                </a:spcAft>
                <a:defRPr sz="2000">
                  <a:solidFill>
                    <a:schemeClr val="tx1"/>
                  </a:solidFill>
                  <a:latin typeface="Calibri" panose="020F0502020204030204" charset="0"/>
                  <a:ea typeface="宋体" panose="02010600030101010101" pitchFamily="2" charset="-122"/>
                </a:defRPr>
              </a:lvl6pPr>
              <a:lvl7pPr marL="2971800" indent="-228600" defTabSz="1028700" eaLnBrk="0" fontAlgn="base" hangingPunct="0">
                <a:spcBef>
                  <a:spcPct val="0"/>
                </a:spcBef>
                <a:spcAft>
                  <a:spcPct val="0"/>
                </a:spcAft>
                <a:defRPr sz="2000">
                  <a:solidFill>
                    <a:schemeClr val="tx1"/>
                  </a:solidFill>
                  <a:latin typeface="Calibri" panose="020F0502020204030204" charset="0"/>
                  <a:ea typeface="宋体" panose="02010600030101010101" pitchFamily="2" charset="-122"/>
                </a:defRPr>
              </a:lvl7pPr>
              <a:lvl8pPr marL="3429000" indent="-228600" defTabSz="1028700" eaLnBrk="0" fontAlgn="base" hangingPunct="0">
                <a:spcBef>
                  <a:spcPct val="0"/>
                </a:spcBef>
                <a:spcAft>
                  <a:spcPct val="0"/>
                </a:spcAft>
                <a:defRPr sz="2000">
                  <a:solidFill>
                    <a:schemeClr val="tx1"/>
                  </a:solidFill>
                  <a:latin typeface="Calibri" panose="020F0502020204030204" charset="0"/>
                  <a:ea typeface="宋体" panose="02010600030101010101" pitchFamily="2" charset="-122"/>
                </a:defRPr>
              </a:lvl8pPr>
              <a:lvl9pPr marL="3886200" indent="-228600" defTabSz="1028700" eaLnBrk="0" fontAlgn="base" hangingPunct="0">
                <a:spcBef>
                  <a:spcPct val="0"/>
                </a:spcBef>
                <a:spcAft>
                  <a:spcPct val="0"/>
                </a:spcAft>
                <a:defRPr sz="2000">
                  <a:solidFill>
                    <a:schemeClr val="tx1"/>
                  </a:solidFill>
                  <a:latin typeface="Calibri" panose="020F0502020204030204" charset="0"/>
                  <a:ea typeface="宋体" panose="02010600030101010101" pitchFamily="2" charset="-122"/>
                </a:defRPr>
              </a:lvl9pPr>
            </a:lstStyle>
            <a:p>
              <a:pPr eaLnBrk="1" hangingPunct="1"/>
              <a:r>
                <a:rPr lang="en-US" altLang="zh-CN" sz="2800" dirty="0" smtClean="0">
                  <a:solidFill>
                    <a:srgbClr val="E67819"/>
                  </a:solidFill>
                  <a:latin typeface="Impact" panose="020B0806030902050204" pitchFamily="34" charset="0"/>
                  <a:ea typeface="MS UI Gothic" panose="020B0600070205080204" pitchFamily="34" charset="-128"/>
                </a:rPr>
                <a:t>10</a:t>
              </a:r>
              <a:endParaRPr lang="zh-CN" altLang="en-US" sz="2800" dirty="0">
                <a:solidFill>
                  <a:srgbClr val="E67819"/>
                </a:solidFill>
                <a:latin typeface="Impact" panose="020B0806030902050204" pitchFamily="34" charset="0"/>
                <a:ea typeface="MS UI Gothic" panose="020B0600070205080204" pitchFamily="34" charset="-128"/>
              </a:endParaRPr>
            </a:p>
          </p:txBody>
        </p:sp>
        <p:cxnSp>
          <p:nvCxnSpPr>
            <p:cNvPr id="21" name="直接连接符 20"/>
            <p:cNvCxnSpPr/>
            <p:nvPr/>
          </p:nvCxnSpPr>
          <p:spPr>
            <a:xfrm flipH="1">
              <a:off x="512763" y="4940853"/>
              <a:ext cx="590550" cy="590550"/>
            </a:xfrm>
            <a:prstGeom prst="line">
              <a:avLst/>
            </a:prstGeom>
            <a:ln>
              <a:solidFill>
                <a:srgbClr val="E67819"/>
              </a:solidFill>
            </a:ln>
          </p:spPr>
          <p:style>
            <a:lnRef idx="1">
              <a:schemeClr val="accent1"/>
            </a:lnRef>
            <a:fillRef idx="0">
              <a:schemeClr val="accent1"/>
            </a:fillRef>
            <a:effectRef idx="0">
              <a:schemeClr val="accent1"/>
            </a:effectRef>
            <a:fontRef idx="minor">
              <a:schemeClr val="tx1"/>
            </a:fontRef>
          </p:style>
        </p:cxnSp>
        <p:sp>
          <p:nvSpPr>
            <p:cNvPr id="22" name="矩形 12"/>
            <p:cNvSpPr>
              <a:spLocks noChangeArrowheads="1"/>
            </p:cNvSpPr>
            <p:nvPr/>
          </p:nvSpPr>
          <p:spPr bwMode="auto">
            <a:xfrm>
              <a:off x="960438" y="5036103"/>
              <a:ext cx="20313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b="1" dirty="0">
                  <a:solidFill>
                    <a:srgbClr val="E67819"/>
                  </a:solidFill>
                  <a:latin typeface="微软雅黑" panose="020B0503020204020204" charset="-122"/>
                  <a:ea typeface="微软雅黑" panose="020B0503020204020204" charset="-122"/>
                </a:rPr>
                <a:t>过分依赖他方推荐</a:t>
              </a:r>
              <a:endParaRPr lang="zh-CN" altLang="en-US" b="1" dirty="0">
                <a:solidFill>
                  <a:srgbClr val="E67819"/>
                </a:solidFill>
                <a:latin typeface="微软雅黑" panose="020B0503020204020204" charset="-122"/>
                <a:ea typeface="微软雅黑" panose="020B0503020204020204" charset="-122"/>
              </a:endParaRPr>
            </a:p>
          </p:txBody>
        </p:sp>
      </p:grpSp>
      <p:sp>
        <p:nvSpPr>
          <p:cNvPr id="23" name="矩形 9"/>
          <p:cNvSpPr>
            <a:spLocks noChangeArrowheads="1"/>
          </p:cNvSpPr>
          <p:nvPr/>
        </p:nvSpPr>
        <p:spPr bwMode="auto">
          <a:xfrm>
            <a:off x="960438" y="4816971"/>
            <a:ext cx="4345061" cy="381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30000"/>
              </a:lnSpc>
            </a:pPr>
            <a:r>
              <a:rPr lang="zh-CN" altLang="en-US" sz="1600" dirty="0">
                <a:solidFill>
                  <a:srgbClr val="5F5E5C"/>
                </a:solidFill>
                <a:latin typeface="微软雅黑" panose="020B0503020204020204" charset="-122"/>
                <a:ea typeface="微软雅黑" panose="020B0503020204020204" charset="-122"/>
              </a:rPr>
              <a:t>这种推荐其实很多时候是不可靠的。</a:t>
            </a:r>
            <a:endParaRPr lang="zh-CN" altLang="en-US" sz="1600" dirty="0">
              <a:solidFill>
                <a:srgbClr val="5F5E5C"/>
              </a:solidFill>
              <a:latin typeface="微软雅黑" panose="020B0503020204020204" charset="-122"/>
              <a:ea typeface="微软雅黑" panose="020B0503020204020204" charset="-122"/>
            </a:endParaRPr>
          </a:p>
        </p:txBody>
      </p:sp>
      <p:grpSp>
        <p:nvGrpSpPr>
          <p:cNvPr id="14" name="组合 13"/>
          <p:cNvGrpSpPr/>
          <p:nvPr/>
        </p:nvGrpSpPr>
        <p:grpSpPr>
          <a:xfrm>
            <a:off x="512763" y="5373216"/>
            <a:ext cx="1555671" cy="590550"/>
            <a:chOff x="512763" y="4940853"/>
            <a:chExt cx="1555671" cy="590550"/>
          </a:xfrm>
        </p:grpSpPr>
        <p:sp>
          <p:nvSpPr>
            <p:cNvPr id="24" name="TextBox 10"/>
            <p:cNvSpPr txBox="1">
              <a:spLocks noChangeArrowheads="1"/>
            </p:cNvSpPr>
            <p:nvPr/>
          </p:nvSpPr>
          <p:spPr bwMode="auto">
            <a:xfrm>
              <a:off x="512763" y="4940853"/>
              <a:ext cx="45717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Calibri" panose="020F0502020204030204" charset="0"/>
                  <a:ea typeface="宋体" panose="02010600030101010101" pitchFamily="2" charset="-122"/>
                </a:defRPr>
              </a:lvl1pPr>
              <a:lvl2pPr marL="742950" indent="-285750" eaLnBrk="0" hangingPunct="0">
                <a:defRPr sz="2000">
                  <a:solidFill>
                    <a:schemeClr val="tx1"/>
                  </a:solidFill>
                  <a:latin typeface="Calibri" panose="020F0502020204030204" charset="0"/>
                  <a:ea typeface="宋体" panose="02010600030101010101" pitchFamily="2" charset="-122"/>
                </a:defRPr>
              </a:lvl2pPr>
              <a:lvl3pPr marL="1143000" indent="-228600" eaLnBrk="0" hangingPunct="0">
                <a:defRPr sz="2000">
                  <a:solidFill>
                    <a:schemeClr val="tx1"/>
                  </a:solidFill>
                  <a:latin typeface="Calibri" panose="020F0502020204030204" charset="0"/>
                  <a:ea typeface="宋体" panose="02010600030101010101" pitchFamily="2" charset="-122"/>
                </a:defRPr>
              </a:lvl3pPr>
              <a:lvl4pPr marL="1600200" indent="-228600" eaLnBrk="0" hangingPunct="0">
                <a:defRPr sz="2000">
                  <a:solidFill>
                    <a:schemeClr val="tx1"/>
                  </a:solidFill>
                  <a:latin typeface="Calibri" panose="020F0502020204030204" charset="0"/>
                  <a:ea typeface="宋体" panose="02010600030101010101" pitchFamily="2" charset="-122"/>
                </a:defRPr>
              </a:lvl4pPr>
              <a:lvl5pPr eaLnBrk="0" hangingPunct="0">
                <a:defRPr sz="2000">
                  <a:solidFill>
                    <a:schemeClr val="tx1"/>
                  </a:solidFill>
                  <a:latin typeface="Calibri" panose="020F0502020204030204" charset="0"/>
                  <a:ea typeface="宋体" panose="02010600030101010101" pitchFamily="2" charset="-122"/>
                </a:defRPr>
              </a:lvl5pPr>
              <a:lvl6pPr marL="2514600" indent="-228600" defTabSz="1028700" eaLnBrk="0" fontAlgn="base" hangingPunct="0">
                <a:spcBef>
                  <a:spcPct val="0"/>
                </a:spcBef>
                <a:spcAft>
                  <a:spcPct val="0"/>
                </a:spcAft>
                <a:defRPr sz="2000">
                  <a:solidFill>
                    <a:schemeClr val="tx1"/>
                  </a:solidFill>
                  <a:latin typeface="Calibri" panose="020F0502020204030204" charset="0"/>
                  <a:ea typeface="宋体" panose="02010600030101010101" pitchFamily="2" charset="-122"/>
                </a:defRPr>
              </a:lvl6pPr>
              <a:lvl7pPr marL="2971800" indent="-228600" defTabSz="1028700" eaLnBrk="0" fontAlgn="base" hangingPunct="0">
                <a:spcBef>
                  <a:spcPct val="0"/>
                </a:spcBef>
                <a:spcAft>
                  <a:spcPct val="0"/>
                </a:spcAft>
                <a:defRPr sz="2000">
                  <a:solidFill>
                    <a:schemeClr val="tx1"/>
                  </a:solidFill>
                  <a:latin typeface="Calibri" panose="020F0502020204030204" charset="0"/>
                  <a:ea typeface="宋体" panose="02010600030101010101" pitchFamily="2" charset="-122"/>
                </a:defRPr>
              </a:lvl7pPr>
              <a:lvl8pPr marL="3429000" indent="-228600" defTabSz="1028700" eaLnBrk="0" fontAlgn="base" hangingPunct="0">
                <a:spcBef>
                  <a:spcPct val="0"/>
                </a:spcBef>
                <a:spcAft>
                  <a:spcPct val="0"/>
                </a:spcAft>
                <a:defRPr sz="2000">
                  <a:solidFill>
                    <a:schemeClr val="tx1"/>
                  </a:solidFill>
                  <a:latin typeface="Calibri" panose="020F0502020204030204" charset="0"/>
                  <a:ea typeface="宋体" panose="02010600030101010101" pitchFamily="2" charset="-122"/>
                </a:defRPr>
              </a:lvl8pPr>
              <a:lvl9pPr marL="3886200" indent="-228600" defTabSz="1028700" eaLnBrk="0" fontAlgn="base" hangingPunct="0">
                <a:spcBef>
                  <a:spcPct val="0"/>
                </a:spcBef>
                <a:spcAft>
                  <a:spcPct val="0"/>
                </a:spcAft>
                <a:defRPr sz="2000">
                  <a:solidFill>
                    <a:schemeClr val="tx1"/>
                  </a:solidFill>
                  <a:latin typeface="Calibri" panose="020F0502020204030204" charset="0"/>
                  <a:ea typeface="宋体" panose="02010600030101010101" pitchFamily="2" charset="-122"/>
                </a:defRPr>
              </a:lvl9pPr>
            </a:lstStyle>
            <a:p>
              <a:pPr eaLnBrk="1" hangingPunct="1"/>
              <a:r>
                <a:rPr lang="en-US" altLang="zh-CN" sz="2800" dirty="0" smtClean="0">
                  <a:solidFill>
                    <a:srgbClr val="E67819"/>
                  </a:solidFill>
                  <a:latin typeface="Impact" panose="020B0806030902050204" pitchFamily="34" charset="0"/>
                  <a:ea typeface="MS UI Gothic" panose="020B0600070205080204" pitchFamily="34" charset="-128"/>
                </a:rPr>
                <a:t>11</a:t>
              </a:r>
              <a:endParaRPr lang="zh-CN" altLang="en-US" sz="2800" dirty="0">
                <a:solidFill>
                  <a:srgbClr val="E67819"/>
                </a:solidFill>
                <a:latin typeface="Impact" panose="020B0806030902050204" pitchFamily="34" charset="0"/>
                <a:ea typeface="MS UI Gothic" panose="020B0600070205080204" pitchFamily="34" charset="-128"/>
              </a:endParaRPr>
            </a:p>
          </p:txBody>
        </p:sp>
        <p:cxnSp>
          <p:nvCxnSpPr>
            <p:cNvPr id="25" name="直接连接符 24"/>
            <p:cNvCxnSpPr/>
            <p:nvPr/>
          </p:nvCxnSpPr>
          <p:spPr>
            <a:xfrm flipH="1">
              <a:off x="512763" y="4940853"/>
              <a:ext cx="590550" cy="590550"/>
            </a:xfrm>
            <a:prstGeom prst="line">
              <a:avLst/>
            </a:prstGeom>
            <a:ln>
              <a:solidFill>
                <a:srgbClr val="E67819"/>
              </a:solidFill>
            </a:ln>
          </p:spPr>
          <p:style>
            <a:lnRef idx="1">
              <a:schemeClr val="accent1"/>
            </a:lnRef>
            <a:fillRef idx="0">
              <a:schemeClr val="accent1"/>
            </a:fillRef>
            <a:effectRef idx="0">
              <a:schemeClr val="accent1"/>
            </a:effectRef>
            <a:fontRef idx="minor">
              <a:schemeClr val="tx1"/>
            </a:fontRef>
          </p:style>
        </p:cxnSp>
        <p:sp>
          <p:nvSpPr>
            <p:cNvPr id="26" name="矩形 12"/>
            <p:cNvSpPr>
              <a:spLocks noChangeArrowheads="1"/>
            </p:cNvSpPr>
            <p:nvPr/>
          </p:nvSpPr>
          <p:spPr bwMode="auto">
            <a:xfrm>
              <a:off x="960438" y="5036103"/>
              <a:ext cx="11079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b="1" dirty="0">
                  <a:solidFill>
                    <a:srgbClr val="E67819"/>
                  </a:solidFill>
                  <a:latin typeface="微软雅黑" panose="020B0503020204020204" charset="-122"/>
                  <a:ea typeface="微软雅黑" panose="020B0503020204020204" charset="-122"/>
                </a:rPr>
                <a:t>寻找</a:t>
              </a:r>
              <a:r>
                <a:rPr lang="zh-CN" altLang="en-US" b="1" dirty="0" smtClean="0">
                  <a:solidFill>
                    <a:srgbClr val="E67819"/>
                  </a:solidFill>
                  <a:latin typeface="微软雅黑" panose="020B0503020204020204" charset="-122"/>
                  <a:ea typeface="微软雅黑" panose="020B0503020204020204" charset="-122"/>
                </a:rPr>
                <a:t>超人</a:t>
              </a:r>
              <a:endParaRPr lang="zh-CN" altLang="en-US" b="1" dirty="0">
                <a:solidFill>
                  <a:srgbClr val="E67819"/>
                </a:solidFill>
                <a:latin typeface="微软雅黑" panose="020B0503020204020204" charset="-122"/>
                <a:ea typeface="微软雅黑" panose="020B0503020204020204" charset="-122"/>
              </a:endParaRPr>
            </a:p>
          </p:txBody>
        </p:sp>
      </p:grpSp>
      <p:sp>
        <p:nvSpPr>
          <p:cNvPr id="27" name="矩形 9"/>
          <p:cNvSpPr>
            <a:spLocks noChangeArrowheads="1"/>
          </p:cNvSpPr>
          <p:nvPr/>
        </p:nvSpPr>
        <p:spPr bwMode="auto">
          <a:xfrm>
            <a:off x="960438" y="5897091"/>
            <a:ext cx="4345061" cy="381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30000"/>
              </a:lnSpc>
            </a:pPr>
            <a:r>
              <a:rPr lang="zh-CN" altLang="en-US" sz="1600" dirty="0">
                <a:solidFill>
                  <a:srgbClr val="5F5E5C"/>
                </a:solidFill>
                <a:latin typeface="微软雅黑" panose="020B0503020204020204" charset="-122"/>
                <a:ea typeface="微软雅黑" panose="020B0503020204020204" charset="-122"/>
              </a:rPr>
              <a:t>要求太高，不切实际。</a:t>
            </a:r>
            <a:endParaRPr lang="zh-CN" altLang="en-US" sz="1600" dirty="0">
              <a:solidFill>
                <a:srgbClr val="5F5E5C"/>
              </a:solidFill>
              <a:latin typeface="微软雅黑" panose="020B0503020204020204" charset="-122"/>
              <a:ea typeface="微软雅黑" panose="020B0503020204020204" charset="-122"/>
            </a:endParaRPr>
          </a:p>
        </p:txBody>
      </p:sp>
      <p:pic>
        <p:nvPicPr>
          <p:cNvPr id="3075" name="Picture 3" descr="C:\Documents and Settings\t11318\桌面\1319702442.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7537747" y="2151174"/>
            <a:ext cx="4245099" cy="4148068"/>
          </a:xfrm>
          <a:prstGeom prst="roundRect">
            <a:avLst>
              <a:gd name="adj" fmla="val 1643"/>
            </a:avLst>
          </a:prstGeom>
          <a:noFill/>
          <a:ln w="19050">
            <a:solidFill>
              <a:srgbClr val="E67819"/>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1300">
        <p14:pan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1+#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0-#ppt_w/2"/>
                                          </p:val>
                                        </p:tav>
                                        <p:tav tm="100000">
                                          <p:val>
                                            <p:strVal val="#ppt_x"/>
                                          </p:val>
                                        </p:tav>
                                      </p:tavLst>
                                    </p:anim>
                                    <p:anim calcmode="lin" valueType="num">
                                      <p:cBhvr additive="base">
                                        <p:cTn id="12" dur="500" fill="hold"/>
                                        <p:tgtEl>
                                          <p:spTgt spid="18"/>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2" decel="100000" fill="hold"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1+#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par>
                                <p:cTn id="18" presetID="2" presetClass="entr" presetSubtype="8" decel="100000"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anim calcmode="lin" valueType="num">
                                      <p:cBhvr additive="base">
                                        <p:cTn id="20" dur="500" fill="hold"/>
                                        <p:tgtEl>
                                          <p:spTgt spid="23"/>
                                        </p:tgtEl>
                                        <p:attrNameLst>
                                          <p:attrName>ppt_x</p:attrName>
                                        </p:attrNameLst>
                                      </p:cBhvr>
                                      <p:tavLst>
                                        <p:tav tm="0">
                                          <p:val>
                                            <p:strVal val="0-#ppt_w/2"/>
                                          </p:val>
                                        </p:tav>
                                        <p:tav tm="100000">
                                          <p:val>
                                            <p:strVal val="#ppt_x"/>
                                          </p:val>
                                        </p:tav>
                                      </p:tavLst>
                                    </p:anim>
                                    <p:anim calcmode="lin" valueType="num">
                                      <p:cBhvr additive="base">
                                        <p:cTn id="21" dur="500" fill="hold"/>
                                        <p:tgtEl>
                                          <p:spTgt spid="23"/>
                                        </p:tgtEl>
                                        <p:attrNameLst>
                                          <p:attrName>ppt_y</p:attrName>
                                        </p:attrNameLst>
                                      </p:cBhvr>
                                      <p:tavLst>
                                        <p:tav tm="0">
                                          <p:val>
                                            <p:strVal val="#ppt_y"/>
                                          </p:val>
                                        </p:tav>
                                        <p:tav tm="100000">
                                          <p:val>
                                            <p:strVal val="#ppt_y"/>
                                          </p:val>
                                        </p:tav>
                                      </p:tavLst>
                                    </p:anim>
                                  </p:childTnLst>
                                </p:cTn>
                              </p:par>
                            </p:childTnLst>
                          </p:cTn>
                        </p:par>
                        <p:par>
                          <p:cTn id="22" fill="hold">
                            <p:stCondLst>
                              <p:cond delay="1000"/>
                            </p:stCondLst>
                            <p:childTnLst>
                              <p:par>
                                <p:cTn id="23" presetID="2" presetClass="entr" presetSubtype="2" decel="100000" fill="hold" nodeType="after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1+#ppt_w/2"/>
                                          </p:val>
                                        </p:tav>
                                        <p:tav tm="100000">
                                          <p:val>
                                            <p:strVal val="#ppt_x"/>
                                          </p:val>
                                        </p:tav>
                                      </p:tavLst>
                                    </p:anim>
                                    <p:anim calcmode="lin" valueType="num">
                                      <p:cBhvr additive="base">
                                        <p:cTn id="26" dur="500" fill="hold"/>
                                        <p:tgtEl>
                                          <p:spTgt spid="14"/>
                                        </p:tgtEl>
                                        <p:attrNameLst>
                                          <p:attrName>ppt_y</p:attrName>
                                        </p:attrNameLst>
                                      </p:cBhvr>
                                      <p:tavLst>
                                        <p:tav tm="0">
                                          <p:val>
                                            <p:strVal val="#ppt_y"/>
                                          </p:val>
                                        </p:tav>
                                        <p:tav tm="100000">
                                          <p:val>
                                            <p:strVal val="#ppt_y"/>
                                          </p:val>
                                        </p:tav>
                                      </p:tavLst>
                                    </p:anim>
                                  </p:childTnLst>
                                </p:cTn>
                              </p:par>
                              <p:par>
                                <p:cTn id="27" presetID="2" presetClass="entr" presetSubtype="8" decel="100000" fill="hold" grpId="0" nodeType="withEffect">
                                  <p:stCondLst>
                                    <p:cond delay="0"/>
                                  </p:stCondLst>
                                  <p:childTnLst>
                                    <p:set>
                                      <p:cBhvr>
                                        <p:cTn id="28" dur="1" fill="hold">
                                          <p:stCondLst>
                                            <p:cond delay="0"/>
                                          </p:stCondLst>
                                        </p:cTn>
                                        <p:tgtEl>
                                          <p:spTgt spid="27"/>
                                        </p:tgtEl>
                                        <p:attrNameLst>
                                          <p:attrName>style.visibility</p:attrName>
                                        </p:attrNameLst>
                                      </p:cBhvr>
                                      <p:to>
                                        <p:strVal val="visible"/>
                                      </p:to>
                                    </p:set>
                                    <p:anim calcmode="lin" valueType="num">
                                      <p:cBhvr additive="base">
                                        <p:cTn id="29" dur="500" fill="hold"/>
                                        <p:tgtEl>
                                          <p:spTgt spid="27"/>
                                        </p:tgtEl>
                                        <p:attrNameLst>
                                          <p:attrName>ppt_x</p:attrName>
                                        </p:attrNameLst>
                                      </p:cBhvr>
                                      <p:tavLst>
                                        <p:tav tm="0">
                                          <p:val>
                                            <p:strVal val="0-#ppt_w/2"/>
                                          </p:val>
                                        </p:tav>
                                        <p:tav tm="100000">
                                          <p:val>
                                            <p:strVal val="#ppt_x"/>
                                          </p:val>
                                        </p:tav>
                                      </p:tavLst>
                                    </p:anim>
                                    <p:anim calcmode="lin" valueType="num">
                                      <p:cBhvr additive="base">
                                        <p:cTn id="30" dur="5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3" grpId="0"/>
      <p:bldP spid="2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6"/>
          <p:cNvSpPr txBox="1"/>
          <p:nvPr/>
        </p:nvSpPr>
        <p:spPr>
          <a:xfrm>
            <a:off x="408955" y="980728"/>
            <a:ext cx="9810830" cy="412421"/>
          </a:xfrm>
          <a:prstGeom prst="rect">
            <a:avLst/>
          </a:prstGeom>
          <a:noFill/>
        </p:spPr>
        <p:txBody>
          <a:bodyPr wrap="square" rtlCol="0">
            <a:spAutoFit/>
          </a:bodyPr>
          <a:lstStyle/>
          <a:p>
            <a:pPr>
              <a:lnSpc>
                <a:spcPct val="130000"/>
              </a:lnSpc>
            </a:pPr>
            <a:r>
              <a:rPr lang="zh-CN" altLang="en-US" sz="1600" dirty="0">
                <a:solidFill>
                  <a:srgbClr val="5F5E5C"/>
                </a:solidFill>
                <a:latin typeface="微软雅黑" panose="020B0503020204020204" charset="-122"/>
                <a:ea typeface="微软雅黑" panose="020B0503020204020204" charset="-122"/>
              </a:rPr>
              <a:t>基于以上的一些误区，我们根据以往的工作经验并结合所学，总结出如下的一些面试原则或注意要点：</a:t>
            </a:r>
            <a:endParaRPr lang="zh-CN" altLang="zh-CN" sz="1600" b="1" dirty="0">
              <a:solidFill>
                <a:srgbClr val="E67819"/>
              </a:solidFill>
              <a:latin typeface="微软雅黑" panose="020B0503020204020204" charset="-122"/>
              <a:ea typeface="微软雅黑" panose="020B0503020204020204" charset="-122"/>
            </a:endParaRPr>
          </a:p>
        </p:txBody>
      </p:sp>
      <p:grpSp>
        <p:nvGrpSpPr>
          <p:cNvPr id="6" name="组合 5"/>
          <p:cNvGrpSpPr/>
          <p:nvPr/>
        </p:nvGrpSpPr>
        <p:grpSpPr>
          <a:xfrm>
            <a:off x="528300" y="1705257"/>
            <a:ext cx="9529727" cy="4532055"/>
            <a:chOff x="373032" y="2060848"/>
            <a:chExt cx="8375432" cy="3591503"/>
          </a:xfrm>
        </p:grpSpPr>
        <p:grpSp>
          <p:nvGrpSpPr>
            <p:cNvPr id="7" name="组合 6"/>
            <p:cNvGrpSpPr/>
            <p:nvPr/>
          </p:nvGrpSpPr>
          <p:grpSpPr>
            <a:xfrm>
              <a:off x="373032" y="2060848"/>
              <a:ext cx="2040938" cy="1706595"/>
              <a:chOff x="1234918" y="2180481"/>
              <a:chExt cx="2040938" cy="1551259"/>
            </a:xfrm>
            <a:effectLst>
              <a:outerShdw blurRad="50800" dist="38100" dir="5400000" algn="t" rotWithShape="0">
                <a:prstClr val="black">
                  <a:alpha val="40000"/>
                </a:prstClr>
              </a:outerShdw>
            </a:effectLst>
          </p:grpSpPr>
          <p:sp>
            <p:nvSpPr>
              <p:cNvPr id="32" name="矩形 31"/>
              <p:cNvSpPr/>
              <p:nvPr/>
            </p:nvSpPr>
            <p:spPr>
              <a:xfrm>
                <a:off x="1234918" y="2180481"/>
                <a:ext cx="2040938" cy="360040"/>
              </a:xfrm>
              <a:prstGeom prst="rect">
                <a:avLst/>
              </a:prstGeom>
              <a:gradFill>
                <a:gsLst>
                  <a:gs pos="0">
                    <a:srgbClr val="F68426">
                      <a:lumMod val="60000"/>
                      <a:lumOff val="40000"/>
                    </a:srgbClr>
                  </a:gs>
                  <a:gs pos="100000">
                    <a:srgbClr val="F68426"/>
                  </a:gs>
                </a:gsLst>
                <a:lin ang="5400000" scaled="0"/>
              </a:gradFill>
              <a:ln w="25400" cap="flat" cmpd="sng" algn="ctr">
                <a:noFill/>
                <a:prstDash val="solid"/>
              </a:ln>
              <a:effectLst/>
            </p:spPr>
            <p:txBody>
              <a:bodyPr anchor="ctr"/>
              <a:lstStyle/>
              <a:p>
                <a:pPr lvl="0" algn="ctr">
                  <a:lnSpc>
                    <a:spcPct val="120000"/>
                  </a:lnSpc>
                  <a:defRPr/>
                </a:pPr>
                <a:r>
                  <a:rPr lang="zh-CN" altLang="en-US" sz="1400" b="1" kern="0" dirty="0">
                    <a:solidFill>
                      <a:sysClr val="window" lastClr="FFFFFF"/>
                    </a:solidFill>
                    <a:latin typeface="微软雅黑" panose="020B0503020204020204" charset="-122"/>
                    <a:ea typeface="微软雅黑" panose="020B0503020204020204" charset="-122"/>
                  </a:rPr>
                  <a:t>①要充分尊重求职</a:t>
                </a:r>
                <a:r>
                  <a:rPr lang="zh-CN" altLang="en-US" sz="1400" b="1" kern="0" dirty="0" smtClean="0">
                    <a:solidFill>
                      <a:sysClr val="window" lastClr="FFFFFF"/>
                    </a:solidFill>
                    <a:latin typeface="微软雅黑" panose="020B0503020204020204" charset="-122"/>
                    <a:ea typeface="微软雅黑" panose="020B0503020204020204" charset="-122"/>
                  </a:rPr>
                  <a:t>者</a:t>
                </a:r>
                <a:endParaRPr kumimoji="0" lang="zh-CN" altLang="en-US" sz="1400" b="1" i="0" u="none" strike="noStrike" kern="0" cap="none" spc="0" normalizeH="0" baseline="0" noProof="0" dirty="0">
                  <a:ln>
                    <a:noFill/>
                  </a:ln>
                  <a:solidFill>
                    <a:sysClr val="window" lastClr="FFFFFF"/>
                  </a:solidFill>
                  <a:effectLst/>
                  <a:uLnTx/>
                  <a:uFillTx/>
                  <a:latin typeface="微软雅黑" panose="020B0503020204020204" charset="-122"/>
                  <a:ea typeface="微软雅黑" panose="020B0503020204020204" charset="-122"/>
                  <a:cs typeface="+mn-cs"/>
                </a:endParaRPr>
              </a:p>
            </p:txBody>
          </p:sp>
          <p:sp>
            <p:nvSpPr>
              <p:cNvPr id="33" name="矩形 32"/>
              <p:cNvSpPr/>
              <p:nvPr/>
            </p:nvSpPr>
            <p:spPr>
              <a:xfrm>
                <a:off x="1234918" y="2540521"/>
                <a:ext cx="2040938" cy="1191219"/>
              </a:xfrm>
              <a:prstGeom prst="rect">
                <a:avLst/>
              </a:prstGeom>
              <a:gradFill>
                <a:gsLst>
                  <a:gs pos="33000">
                    <a:srgbClr val="F9F9F9"/>
                  </a:gs>
                  <a:gs pos="100000">
                    <a:srgbClr val="D7D7D7"/>
                  </a:gs>
                </a:gsLst>
                <a:lin ang="5400000" scaled="0"/>
              </a:gradFill>
              <a:ln w="25400" cap="flat" cmpd="sng" algn="ctr">
                <a:noFill/>
                <a:prstDash val="solid"/>
              </a:ln>
              <a:effectLst/>
            </p:spPr>
            <p:txBody>
              <a:bodyPr anchor="ctr"/>
              <a:lstStyle/>
              <a:p>
                <a:pPr lvl="0">
                  <a:lnSpc>
                    <a:spcPct val="120000"/>
                  </a:lnSpc>
                  <a:defRPr/>
                </a:pPr>
                <a:r>
                  <a:rPr lang="zh-CN" altLang="en-US" sz="1200" kern="0" dirty="0">
                    <a:solidFill>
                      <a:srgbClr val="4D4D4D"/>
                    </a:solidFill>
                    <a:latin typeface="微软雅黑" panose="020B0503020204020204" charset="-122"/>
                    <a:ea typeface="微软雅黑" panose="020B0503020204020204" charset="-122"/>
                  </a:rPr>
                  <a:t>尊重求职者是起码的职业操守，对别人的不尊重就是不专业！面试是两个人的对话，不是一场拷问，公司面试应聘者，应聘者也在面试公司。</a:t>
                </a:r>
                <a:endParaRPr kumimoji="0" lang="zh-CN" altLang="en-US" sz="1200" b="0" i="0" u="none" strike="noStrike" kern="0" cap="none" spc="0" normalizeH="0" baseline="0" noProof="0" dirty="0">
                  <a:ln>
                    <a:noFill/>
                  </a:ln>
                  <a:solidFill>
                    <a:srgbClr val="4D4D4D"/>
                  </a:solidFill>
                  <a:effectLst/>
                  <a:uLnTx/>
                  <a:uFillTx/>
                  <a:latin typeface="微软雅黑" panose="020B0503020204020204" charset="-122"/>
                  <a:ea typeface="微软雅黑" panose="020B0503020204020204" charset="-122"/>
                  <a:cs typeface="+mn-cs"/>
                </a:endParaRPr>
              </a:p>
            </p:txBody>
          </p:sp>
        </p:grpSp>
        <p:grpSp>
          <p:nvGrpSpPr>
            <p:cNvPr id="8" name="组合 7"/>
            <p:cNvGrpSpPr/>
            <p:nvPr/>
          </p:nvGrpSpPr>
          <p:grpSpPr>
            <a:xfrm>
              <a:off x="2484530" y="2060848"/>
              <a:ext cx="2040938" cy="1706595"/>
              <a:chOff x="1234918" y="2180481"/>
              <a:chExt cx="2040938" cy="1551259"/>
            </a:xfrm>
            <a:effectLst>
              <a:outerShdw blurRad="50800" dist="38100" dir="5400000" algn="t" rotWithShape="0">
                <a:prstClr val="black">
                  <a:alpha val="40000"/>
                </a:prstClr>
              </a:outerShdw>
            </a:effectLst>
          </p:grpSpPr>
          <p:sp>
            <p:nvSpPr>
              <p:cNvPr id="30" name="矩形 29"/>
              <p:cNvSpPr/>
              <p:nvPr/>
            </p:nvSpPr>
            <p:spPr>
              <a:xfrm>
                <a:off x="1234918" y="2180481"/>
                <a:ext cx="2040938" cy="360040"/>
              </a:xfrm>
              <a:prstGeom prst="rect">
                <a:avLst/>
              </a:prstGeom>
              <a:gradFill>
                <a:gsLst>
                  <a:gs pos="0">
                    <a:srgbClr val="F68426">
                      <a:lumMod val="60000"/>
                      <a:lumOff val="40000"/>
                    </a:srgbClr>
                  </a:gs>
                  <a:gs pos="100000">
                    <a:srgbClr val="F68426"/>
                  </a:gs>
                </a:gsLst>
                <a:lin ang="5400000" scaled="0"/>
              </a:gradFill>
              <a:ln w="25400" cap="flat" cmpd="sng" algn="ctr">
                <a:noFill/>
                <a:prstDash val="solid"/>
              </a:ln>
              <a:effectLst/>
            </p:spPr>
            <p:txBody>
              <a:bodyPr anchor="ctr"/>
              <a:lstStyle/>
              <a:p>
                <a:pPr marL="0" marR="0" lvl="0" indent="0" algn="ctr" defTabSz="914400" eaLnBrk="1" fontAlgn="auto" latinLnBrk="0" hangingPunct="1">
                  <a:lnSpc>
                    <a:spcPct val="120000"/>
                  </a:lnSpc>
                  <a:spcBef>
                    <a:spcPts val="0"/>
                  </a:spcBef>
                  <a:spcAft>
                    <a:spcPts val="0"/>
                  </a:spcAft>
                  <a:buClrTx/>
                  <a:buSzTx/>
                  <a:buFontTx/>
                  <a:buNone/>
                  <a:defRPr/>
                </a:pPr>
                <a:r>
                  <a:rPr lang="zh-CN" altLang="en-US" sz="1400" b="1" kern="0" dirty="0" smtClean="0">
                    <a:solidFill>
                      <a:sysClr val="window" lastClr="FFFFFF"/>
                    </a:solidFill>
                    <a:latin typeface="微软雅黑" panose="020B0503020204020204" charset="-122"/>
                    <a:ea typeface="微软雅黑" panose="020B0503020204020204" charset="-122"/>
                  </a:rPr>
                  <a:t>②准时开始，规范操作</a:t>
                </a:r>
                <a:endParaRPr kumimoji="0" lang="zh-CN" altLang="en-US" sz="1400" b="1" i="0" u="none" strike="noStrike" kern="0" cap="none" spc="0" normalizeH="0" baseline="0" noProof="0" dirty="0">
                  <a:ln>
                    <a:noFill/>
                  </a:ln>
                  <a:solidFill>
                    <a:sysClr val="window" lastClr="FFFFFF"/>
                  </a:solidFill>
                  <a:effectLst/>
                  <a:uLnTx/>
                  <a:uFillTx/>
                  <a:latin typeface="微软雅黑" panose="020B0503020204020204" charset="-122"/>
                  <a:ea typeface="微软雅黑" panose="020B0503020204020204" charset="-122"/>
                  <a:cs typeface="+mn-cs"/>
                </a:endParaRPr>
              </a:p>
            </p:txBody>
          </p:sp>
          <p:sp>
            <p:nvSpPr>
              <p:cNvPr id="31" name="矩形 30"/>
              <p:cNvSpPr/>
              <p:nvPr/>
            </p:nvSpPr>
            <p:spPr>
              <a:xfrm>
                <a:off x="1234918" y="2540521"/>
                <a:ext cx="2040938" cy="1191219"/>
              </a:xfrm>
              <a:prstGeom prst="rect">
                <a:avLst/>
              </a:prstGeom>
              <a:gradFill>
                <a:gsLst>
                  <a:gs pos="33000">
                    <a:srgbClr val="F9F9F9"/>
                  </a:gs>
                  <a:gs pos="100000">
                    <a:srgbClr val="D7D7D7"/>
                  </a:gs>
                </a:gsLst>
                <a:lin ang="5400000" scaled="0"/>
              </a:gradFill>
              <a:ln w="25400" cap="flat" cmpd="sng" algn="ctr">
                <a:noFill/>
                <a:prstDash val="solid"/>
              </a:ln>
              <a:effectLst/>
            </p:spPr>
            <p:txBody>
              <a:bodyPr anchor="ctr"/>
              <a:lstStyle/>
              <a:p>
                <a:pPr lvl="0">
                  <a:lnSpc>
                    <a:spcPct val="120000"/>
                  </a:lnSpc>
                  <a:defRPr/>
                </a:pPr>
                <a:r>
                  <a:rPr lang="zh-CN" altLang="en-US" sz="1200" kern="0" dirty="0" smtClean="0">
                    <a:solidFill>
                      <a:srgbClr val="4D4D4D"/>
                    </a:solidFill>
                    <a:latin typeface="微软雅黑" panose="020B0503020204020204" charset="-122"/>
                    <a:ea typeface="微软雅黑" panose="020B0503020204020204" charset="-122"/>
                  </a:rPr>
                  <a:t>一要做</a:t>
                </a:r>
                <a:r>
                  <a:rPr lang="zh-CN" altLang="en-US" sz="1200" kern="0" dirty="0">
                    <a:solidFill>
                      <a:srgbClr val="4D4D4D"/>
                    </a:solidFill>
                    <a:latin typeface="微软雅黑" panose="020B0503020204020204" charset="-122"/>
                    <a:ea typeface="微软雅黑" panose="020B0503020204020204" charset="-122"/>
                  </a:rPr>
                  <a:t>足了准备工作，知己（岗位职责和任职资格）知彼（应聘者的简历</a:t>
                </a:r>
                <a:r>
                  <a:rPr lang="zh-CN" altLang="en-US" sz="1200" kern="0" dirty="0" smtClean="0">
                    <a:solidFill>
                      <a:srgbClr val="4D4D4D"/>
                    </a:solidFill>
                    <a:latin typeface="微软雅黑" panose="020B0503020204020204" charset="-122"/>
                    <a:ea typeface="微软雅黑" panose="020B0503020204020204" charset="-122"/>
                  </a:rPr>
                  <a:t>）；同时，面试</a:t>
                </a:r>
                <a:r>
                  <a:rPr lang="zh-CN" altLang="en-US" sz="1200" kern="0" dirty="0">
                    <a:solidFill>
                      <a:srgbClr val="4D4D4D"/>
                    </a:solidFill>
                    <a:latin typeface="微软雅黑" panose="020B0503020204020204" charset="-122"/>
                    <a:ea typeface="微软雅黑" panose="020B0503020204020204" charset="-122"/>
                  </a:rPr>
                  <a:t>过程的规范性，也是体现公司的管理规范性，才能吸引求职者。</a:t>
                </a:r>
                <a:endParaRPr kumimoji="0" lang="zh-CN" altLang="en-US" sz="1200" b="0" i="0" u="none" strike="noStrike" kern="0" cap="none" spc="0" normalizeH="0" baseline="0" noProof="0" dirty="0">
                  <a:ln>
                    <a:noFill/>
                  </a:ln>
                  <a:solidFill>
                    <a:srgbClr val="4D4D4D"/>
                  </a:solidFill>
                  <a:effectLst/>
                  <a:uLnTx/>
                  <a:uFillTx/>
                  <a:latin typeface="微软雅黑" panose="020B0503020204020204" charset="-122"/>
                  <a:ea typeface="微软雅黑" panose="020B0503020204020204" charset="-122"/>
                  <a:cs typeface="+mn-cs"/>
                </a:endParaRPr>
              </a:p>
            </p:txBody>
          </p:sp>
        </p:grpSp>
        <p:grpSp>
          <p:nvGrpSpPr>
            <p:cNvPr id="9" name="组合 8"/>
            <p:cNvGrpSpPr/>
            <p:nvPr/>
          </p:nvGrpSpPr>
          <p:grpSpPr>
            <a:xfrm>
              <a:off x="4596028" y="2060848"/>
              <a:ext cx="2040938" cy="1706595"/>
              <a:chOff x="1234918" y="2180481"/>
              <a:chExt cx="2040938" cy="1551259"/>
            </a:xfrm>
            <a:effectLst>
              <a:outerShdw blurRad="50800" dist="38100" dir="5400000" algn="t" rotWithShape="0">
                <a:prstClr val="black">
                  <a:alpha val="40000"/>
                </a:prstClr>
              </a:outerShdw>
            </a:effectLst>
          </p:grpSpPr>
          <p:sp>
            <p:nvSpPr>
              <p:cNvPr id="28" name="矩形 27"/>
              <p:cNvSpPr/>
              <p:nvPr/>
            </p:nvSpPr>
            <p:spPr>
              <a:xfrm>
                <a:off x="1234918" y="2180481"/>
                <a:ext cx="2040938" cy="360040"/>
              </a:xfrm>
              <a:prstGeom prst="rect">
                <a:avLst/>
              </a:prstGeom>
              <a:gradFill>
                <a:gsLst>
                  <a:gs pos="0">
                    <a:srgbClr val="F68426">
                      <a:lumMod val="60000"/>
                      <a:lumOff val="40000"/>
                    </a:srgbClr>
                  </a:gs>
                  <a:gs pos="100000">
                    <a:srgbClr val="F68426"/>
                  </a:gs>
                </a:gsLst>
                <a:lin ang="5400000" scaled="0"/>
              </a:gradFill>
              <a:ln w="25400" cap="flat" cmpd="sng" algn="ctr">
                <a:noFill/>
                <a:prstDash val="solid"/>
              </a:ln>
              <a:effectLst/>
            </p:spPr>
            <p:txBody>
              <a:bodyPr anchor="ctr"/>
              <a:lstStyle/>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1400" b="1" i="0" u="none" strike="noStrike" kern="0" cap="none" spc="0" normalizeH="0" baseline="0" noProof="0" dirty="0" smtClean="0">
                    <a:ln>
                      <a:noFill/>
                    </a:ln>
                    <a:solidFill>
                      <a:sysClr val="window" lastClr="FFFFFF"/>
                    </a:solidFill>
                    <a:effectLst/>
                    <a:uLnTx/>
                    <a:uFillTx/>
                    <a:latin typeface="微软雅黑" panose="020B0503020204020204" charset="-122"/>
                    <a:ea typeface="微软雅黑" panose="020B0503020204020204" charset="-122"/>
                    <a:cs typeface="+mn-cs"/>
                  </a:rPr>
                  <a:t>③营造融洽的氛围</a:t>
                </a:r>
                <a:endParaRPr kumimoji="0" lang="zh-CN" altLang="en-US" sz="1400" b="1" i="0" u="none" strike="noStrike" kern="0" cap="none" spc="0" normalizeH="0" baseline="0" noProof="0" dirty="0">
                  <a:ln>
                    <a:noFill/>
                  </a:ln>
                  <a:solidFill>
                    <a:sysClr val="window" lastClr="FFFFFF"/>
                  </a:solidFill>
                  <a:effectLst/>
                  <a:uLnTx/>
                  <a:uFillTx/>
                  <a:latin typeface="微软雅黑" panose="020B0503020204020204" charset="-122"/>
                  <a:ea typeface="微软雅黑" panose="020B0503020204020204" charset="-122"/>
                  <a:cs typeface="+mn-cs"/>
                </a:endParaRPr>
              </a:p>
            </p:txBody>
          </p:sp>
          <p:sp>
            <p:nvSpPr>
              <p:cNvPr id="29" name="矩形 28"/>
              <p:cNvSpPr/>
              <p:nvPr/>
            </p:nvSpPr>
            <p:spPr>
              <a:xfrm>
                <a:off x="1234918" y="2540521"/>
                <a:ext cx="2040938" cy="1191219"/>
              </a:xfrm>
              <a:prstGeom prst="rect">
                <a:avLst/>
              </a:prstGeom>
              <a:gradFill>
                <a:gsLst>
                  <a:gs pos="33000">
                    <a:srgbClr val="F9F9F9"/>
                  </a:gs>
                  <a:gs pos="100000">
                    <a:srgbClr val="D7D7D7"/>
                  </a:gs>
                </a:gsLst>
                <a:lin ang="5400000" scaled="0"/>
              </a:gradFill>
              <a:ln w="25400" cap="flat" cmpd="sng" algn="ctr">
                <a:noFill/>
                <a:prstDash val="solid"/>
              </a:ln>
              <a:effectLst/>
            </p:spPr>
            <p:txBody>
              <a:bodyPr anchor="ctr"/>
              <a:lstStyle/>
              <a:p>
                <a:pPr lvl="0">
                  <a:lnSpc>
                    <a:spcPct val="120000"/>
                  </a:lnSpc>
                  <a:defRPr/>
                </a:pPr>
                <a:r>
                  <a:rPr lang="zh-CN" altLang="en-US" sz="1200" kern="0" dirty="0">
                    <a:solidFill>
                      <a:srgbClr val="4D4D4D"/>
                    </a:solidFill>
                    <a:latin typeface="微软雅黑" panose="020B0503020204020204" charset="-122"/>
                    <a:ea typeface="微软雅黑" panose="020B0503020204020204" charset="-122"/>
                  </a:rPr>
                  <a:t>要营造“自然、融洽”的面试氛围，帮助求职者放松，让求职者放开包袱，客观、轻松地展示自己，正常发挥自己的水平。</a:t>
                </a:r>
                <a:endParaRPr kumimoji="0" lang="zh-CN" altLang="en-US" sz="1200" b="0" i="0" u="none" strike="noStrike" kern="0" cap="none" spc="0" normalizeH="0" baseline="0" noProof="0" dirty="0">
                  <a:ln>
                    <a:noFill/>
                  </a:ln>
                  <a:solidFill>
                    <a:srgbClr val="4D4D4D"/>
                  </a:solidFill>
                  <a:effectLst/>
                  <a:uLnTx/>
                  <a:uFillTx/>
                  <a:latin typeface="微软雅黑" panose="020B0503020204020204" charset="-122"/>
                  <a:ea typeface="微软雅黑" panose="020B0503020204020204" charset="-122"/>
                  <a:cs typeface="+mn-cs"/>
                </a:endParaRPr>
              </a:p>
            </p:txBody>
          </p:sp>
        </p:grpSp>
        <p:grpSp>
          <p:nvGrpSpPr>
            <p:cNvPr id="10" name="组合 9"/>
            <p:cNvGrpSpPr/>
            <p:nvPr/>
          </p:nvGrpSpPr>
          <p:grpSpPr>
            <a:xfrm>
              <a:off x="6707526" y="2060848"/>
              <a:ext cx="2040938" cy="1706595"/>
              <a:chOff x="1234918" y="2180481"/>
              <a:chExt cx="2040938" cy="1551259"/>
            </a:xfrm>
            <a:effectLst>
              <a:outerShdw blurRad="50800" dist="38100" dir="5400000" algn="t" rotWithShape="0">
                <a:prstClr val="black">
                  <a:alpha val="40000"/>
                </a:prstClr>
              </a:outerShdw>
            </a:effectLst>
          </p:grpSpPr>
          <p:sp>
            <p:nvSpPr>
              <p:cNvPr id="26" name="矩形 25"/>
              <p:cNvSpPr/>
              <p:nvPr/>
            </p:nvSpPr>
            <p:spPr>
              <a:xfrm>
                <a:off x="1234918" y="2180481"/>
                <a:ext cx="2040938" cy="360040"/>
              </a:xfrm>
              <a:prstGeom prst="rect">
                <a:avLst/>
              </a:prstGeom>
              <a:gradFill>
                <a:gsLst>
                  <a:gs pos="0">
                    <a:srgbClr val="F68426">
                      <a:lumMod val="60000"/>
                      <a:lumOff val="40000"/>
                    </a:srgbClr>
                  </a:gs>
                  <a:gs pos="100000">
                    <a:srgbClr val="F68426"/>
                  </a:gs>
                </a:gsLst>
                <a:lin ang="5400000" scaled="0"/>
              </a:gradFill>
              <a:ln w="25400" cap="flat" cmpd="sng" algn="ctr">
                <a:noFill/>
                <a:prstDash val="solid"/>
              </a:ln>
              <a:effectLst/>
            </p:spPr>
            <p:txBody>
              <a:bodyPr anchor="ctr"/>
              <a:lstStyle/>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1400" b="1" i="0" u="none" strike="noStrike" kern="0" cap="none" spc="0" normalizeH="0" baseline="0" noProof="0" dirty="0" smtClean="0">
                    <a:ln>
                      <a:noFill/>
                    </a:ln>
                    <a:solidFill>
                      <a:sysClr val="window" lastClr="FFFFFF"/>
                    </a:solidFill>
                    <a:effectLst/>
                    <a:uLnTx/>
                    <a:uFillTx/>
                    <a:latin typeface="微软雅黑" panose="020B0503020204020204" charset="-122"/>
                    <a:ea typeface="微软雅黑" panose="020B0503020204020204" charset="-122"/>
                    <a:cs typeface="+mn-cs"/>
                  </a:rPr>
                  <a:t>④不可离开面试主题</a:t>
                </a:r>
                <a:endParaRPr kumimoji="0" lang="zh-CN" altLang="en-US" sz="1400" b="1" i="0" u="none" strike="noStrike" kern="0" cap="none" spc="0" normalizeH="0" baseline="0" noProof="0" dirty="0">
                  <a:ln>
                    <a:noFill/>
                  </a:ln>
                  <a:solidFill>
                    <a:sysClr val="window" lastClr="FFFFFF"/>
                  </a:solidFill>
                  <a:effectLst/>
                  <a:uLnTx/>
                  <a:uFillTx/>
                  <a:latin typeface="微软雅黑" panose="020B0503020204020204" charset="-122"/>
                  <a:ea typeface="微软雅黑" panose="020B0503020204020204" charset="-122"/>
                  <a:cs typeface="+mn-cs"/>
                </a:endParaRPr>
              </a:p>
            </p:txBody>
          </p:sp>
          <p:sp>
            <p:nvSpPr>
              <p:cNvPr id="27" name="矩形 26"/>
              <p:cNvSpPr/>
              <p:nvPr/>
            </p:nvSpPr>
            <p:spPr>
              <a:xfrm>
                <a:off x="1234918" y="2540521"/>
                <a:ext cx="2040938" cy="1191219"/>
              </a:xfrm>
              <a:prstGeom prst="rect">
                <a:avLst/>
              </a:prstGeom>
              <a:gradFill>
                <a:gsLst>
                  <a:gs pos="33000">
                    <a:srgbClr val="F9F9F9"/>
                  </a:gs>
                  <a:gs pos="100000">
                    <a:srgbClr val="D7D7D7"/>
                  </a:gs>
                </a:gsLst>
                <a:lin ang="5400000" scaled="0"/>
              </a:gradFill>
              <a:ln w="25400" cap="flat" cmpd="sng" algn="ctr">
                <a:noFill/>
                <a:prstDash val="solid"/>
              </a:ln>
              <a:effectLst/>
            </p:spPr>
            <p:txBody>
              <a:bodyPr anchor="ctr"/>
              <a:lstStyle/>
              <a:p>
                <a:pPr lvl="0">
                  <a:lnSpc>
                    <a:spcPct val="120000"/>
                  </a:lnSpc>
                  <a:defRPr/>
                </a:pPr>
                <a:r>
                  <a:rPr lang="zh-CN" altLang="en-US" sz="1200" kern="0" dirty="0">
                    <a:solidFill>
                      <a:srgbClr val="4D4D4D"/>
                    </a:solidFill>
                    <a:latin typeface="微软雅黑" panose="020B0503020204020204" charset="-122"/>
                    <a:ea typeface="微软雅黑" panose="020B0503020204020204" charset="-122"/>
                  </a:rPr>
                  <a:t>不可离开面试主题。面试的话题很容易失控，尤其是在应聘者经验丰富的时候，面试官要坚定而委婉地将出格地话题拉回来。</a:t>
                </a:r>
                <a:endParaRPr kumimoji="0" lang="zh-CN" altLang="en-US" sz="1200" b="0" i="0" u="none" strike="noStrike" kern="0" cap="none" spc="0" normalizeH="0" baseline="0" noProof="0" dirty="0">
                  <a:ln>
                    <a:noFill/>
                  </a:ln>
                  <a:solidFill>
                    <a:srgbClr val="4D4D4D"/>
                  </a:solidFill>
                  <a:effectLst/>
                  <a:uLnTx/>
                  <a:uFillTx/>
                  <a:latin typeface="微软雅黑" panose="020B0503020204020204" charset="-122"/>
                  <a:ea typeface="微软雅黑" panose="020B0503020204020204" charset="-122"/>
                  <a:cs typeface="+mn-cs"/>
                </a:endParaRPr>
              </a:p>
            </p:txBody>
          </p:sp>
        </p:grpSp>
        <p:grpSp>
          <p:nvGrpSpPr>
            <p:cNvPr id="11" name="组合 10"/>
            <p:cNvGrpSpPr/>
            <p:nvPr/>
          </p:nvGrpSpPr>
          <p:grpSpPr>
            <a:xfrm>
              <a:off x="373032" y="3945756"/>
              <a:ext cx="2040938" cy="1706595"/>
              <a:chOff x="1234918" y="2180481"/>
              <a:chExt cx="2040938" cy="1551259"/>
            </a:xfrm>
            <a:effectLst>
              <a:outerShdw blurRad="50800" dist="38100" dir="5400000" algn="t" rotWithShape="0">
                <a:prstClr val="black">
                  <a:alpha val="40000"/>
                </a:prstClr>
              </a:outerShdw>
            </a:effectLst>
          </p:grpSpPr>
          <p:sp>
            <p:nvSpPr>
              <p:cNvPr id="24" name="矩形 23"/>
              <p:cNvSpPr/>
              <p:nvPr/>
            </p:nvSpPr>
            <p:spPr>
              <a:xfrm>
                <a:off x="1234918" y="2180481"/>
                <a:ext cx="2040938" cy="360040"/>
              </a:xfrm>
              <a:prstGeom prst="rect">
                <a:avLst/>
              </a:prstGeom>
              <a:gradFill>
                <a:gsLst>
                  <a:gs pos="0">
                    <a:srgbClr val="F68426">
                      <a:lumMod val="60000"/>
                      <a:lumOff val="40000"/>
                    </a:srgbClr>
                  </a:gs>
                  <a:gs pos="100000">
                    <a:srgbClr val="F68426"/>
                  </a:gs>
                </a:gsLst>
                <a:lin ang="5400000" scaled="0"/>
              </a:gradFill>
              <a:ln w="25400" cap="flat" cmpd="sng" algn="ctr">
                <a:noFill/>
                <a:prstDash val="solid"/>
              </a:ln>
              <a:effectLst/>
            </p:spPr>
            <p:txBody>
              <a:bodyPr anchor="ctr"/>
              <a:lstStyle/>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1400" b="1" i="0" u="none" strike="noStrike" kern="0" cap="none" spc="0" normalizeH="0" baseline="0" noProof="0" dirty="0" smtClean="0">
                    <a:ln>
                      <a:noFill/>
                    </a:ln>
                    <a:solidFill>
                      <a:sysClr val="window" lastClr="FFFFFF"/>
                    </a:solidFill>
                    <a:effectLst/>
                    <a:uLnTx/>
                    <a:uFillTx/>
                    <a:latin typeface="微软雅黑" panose="020B0503020204020204" charset="-122"/>
                    <a:ea typeface="微软雅黑" panose="020B0503020204020204" charset="-122"/>
                    <a:cs typeface="+mn-cs"/>
                  </a:rPr>
                  <a:t>⑤面试要专心</a:t>
                </a:r>
                <a:endParaRPr kumimoji="0" lang="zh-CN" altLang="en-US" sz="1400" b="1" i="0" u="none" strike="noStrike" kern="0" cap="none" spc="0" normalizeH="0" baseline="0" noProof="0" dirty="0">
                  <a:ln>
                    <a:noFill/>
                  </a:ln>
                  <a:solidFill>
                    <a:sysClr val="window" lastClr="FFFFFF"/>
                  </a:solidFill>
                  <a:effectLst/>
                  <a:uLnTx/>
                  <a:uFillTx/>
                  <a:latin typeface="微软雅黑" panose="020B0503020204020204" charset="-122"/>
                  <a:ea typeface="微软雅黑" panose="020B0503020204020204" charset="-122"/>
                  <a:cs typeface="+mn-cs"/>
                </a:endParaRPr>
              </a:p>
            </p:txBody>
          </p:sp>
          <p:sp>
            <p:nvSpPr>
              <p:cNvPr id="25" name="矩形 24"/>
              <p:cNvSpPr/>
              <p:nvPr/>
            </p:nvSpPr>
            <p:spPr>
              <a:xfrm>
                <a:off x="1234918" y="2540521"/>
                <a:ext cx="2040938" cy="1191219"/>
              </a:xfrm>
              <a:prstGeom prst="rect">
                <a:avLst/>
              </a:prstGeom>
              <a:gradFill>
                <a:gsLst>
                  <a:gs pos="33000">
                    <a:srgbClr val="F9F9F9"/>
                  </a:gs>
                  <a:gs pos="100000">
                    <a:srgbClr val="D7D7D7"/>
                  </a:gs>
                </a:gsLst>
                <a:lin ang="5400000" scaled="0"/>
              </a:gradFill>
              <a:ln w="25400" cap="flat" cmpd="sng" algn="ctr">
                <a:noFill/>
                <a:prstDash val="solid"/>
              </a:ln>
              <a:effectLst/>
            </p:spPr>
            <p:txBody>
              <a:bodyPr anchor="ctr"/>
              <a:lstStyle/>
              <a:p>
                <a:pPr lvl="0">
                  <a:lnSpc>
                    <a:spcPct val="120000"/>
                  </a:lnSpc>
                  <a:defRPr/>
                </a:pPr>
                <a:r>
                  <a:rPr lang="zh-CN" altLang="en-US" sz="1200" kern="0" dirty="0">
                    <a:solidFill>
                      <a:srgbClr val="4D4D4D"/>
                    </a:solidFill>
                    <a:latin typeface="微软雅黑" panose="020B0503020204020204" charset="-122"/>
                    <a:ea typeface="微软雅黑" panose="020B0503020204020204" charset="-122"/>
                  </a:rPr>
                  <a:t>应聘者对你任何一丝心不在焉的迹象都特别敏感，尽量使应聘者感觉是受到真心的礼遇。</a:t>
                </a:r>
                <a:endParaRPr kumimoji="0" lang="zh-CN" altLang="en-US" sz="1200" b="0" i="0" u="none" strike="noStrike" kern="0" cap="none" spc="0" normalizeH="0" baseline="0" noProof="0" dirty="0">
                  <a:ln>
                    <a:noFill/>
                  </a:ln>
                  <a:solidFill>
                    <a:srgbClr val="4D4D4D"/>
                  </a:solidFill>
                  <a:effectLst/>
                  <a:uLnTx/>
                  <a:uFillTx/>
                  <a:latin typeface="微软雅黑" panose="020B0503020204020204" charset="-122"/>
                  <a:ea typeface="微软雅黑" panose="020B0503020204020204" charset="-122"/>
                  <a:cs typeface="+mn-cs"/>
                </a:endParaRPr>
              </a:p>
            </p:txBody>
          </p:sp>
        </p:grpSp>
        <p:grpSp>
          <p:nvGrpSpPr>
            <p:cNvPr id="12" name="组合 11"/>
            <p:cNvGrpSpPr/>
            <p:nvPr/>
          </p:nvGrpSpPr>
          <p:grpSpPr>
            <a:xfrm>
              <a:off x="2484530" y="3945756"/>
              <a:ext cx="2040938" cy="1706595"/>
              <a:chOff x="1234918" y="2180481"/>
              <a:chExt cx="2040938" cy="1551259"/>
            </a:xfrm>
            <a:effectLst>
              <a:outerShdw blurRad="50800" dist="38100" dir="5400000" algn="t" rotWithShape="0">
                <a:prstClr val="black">
                  <a:alpha val="40000"/>
                </a:prstClr>
              </a:outerShdw>
            </a:effectLst>
          </p:grpSpPr>
          <p:sp>
            <p:nvSpPr>
              <p:cNvPr id="22" name="矩形 21"/>
              <p:cNvSpPr/>
              <p:nvPr/>
            </p:nvSpPr>
            <p:spPr>
              <a:xfrm>
                <a:off x="1234918" y="2180481"/>
                <a:ext cx="2040938" cy="360040"/>
              </a:xfrm>
              <a:prstGeom prst="rect">
                <a:avLst/>
              </a:prstGeom>
              <a:gradFill>
                <a:gsLst>
                  <a:gs pos="0">
                    <a:srgbClr val="F68426">
                      <a:lumMod val="60000"/>
                      <a:lumOff val="40000"/>
                    </a:srgbClr>
                  </a:gs>
                  <a:gs pos="100000">
                    <a:srgbClr val="F68426"/>
                  </a:gs>
                </a:gsLst>
                <a:lin ang="5400000" scaled="0"/>
              </a:gradFill>
              <a:ln w="25400" cap="flat" cmpd="sng" algn="ctr">
                <a:noFill/>
                <a:prstDash val="solid"/>
              </a:ln>
              <a:effectLst/>
            </p:spPr>
            <p:txBody>
              <a:bodyPr anchor="ctr"/>
              <a:lstStyle/>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1400" b="1" i="0" u="none" strike="noStrike" kern="0" cap="none" spc="0" normalizeH="0" baseline="0" noProof="0" dirty="0" smtClean="0">
                    <a:ln>
                      <a:noFill/>
                    </a:ln>
                    <a:solidFill>
                      <a:sysClr val="window" lastClr="FFFFFF"/>
                    </a:solidFill>
                    <a:effectLst/>
                    <a:uLnTx/>
                    <a:uFillTx/>
                    <a:latin typeface="微软雅黑" panose="020B0503020204020204" charset="-122"/>
                    <a:ea typeface="微软雅黑" panose="020B0503020204020204" charset="-122"/>
                    <a:cs typeface="+mn-cs"/>
                  </a:rPr>
                  <a:t>⑥要重视价值观的挖掘</a:t>
                </a:r>
                <a:endParaRPr kumimoji="0" lang="zh-CN" altLang="en-US" sz="1400" b="1" i="0" u="none" strike="noStrike" kern="0" cap="none" spc="0" normalizeH="0" baseline="0" noProof="0" dirty="0">
                  <a:ln>
                    <a:noFill/>
                  </a:ln>
                  <a:solidFill>
                    <a:sysClr val="window" lastClr="FFFFFF"/>
                  </a:solidFill>
                  <a:effectLst/>
                  <a:uLnTx/>
                  <a:uFillTx/>
                  <a:latin typeface="微软雅黑" panose="020B0503020204020204" charset="-122"/>
                  <a:ea typeface="微软雅黑" panose="020B0503020204020204" charset="-122"/>
                  <a:cs typeface="+mn-cs"/>
                </a:endParaRPr>
              </a:p>
            </p:txBody>
          </p:sp>
          <p:sp>
            <p:nvSpPr>
              <p:cNvPr id="23" name="矩形 22"/>
              <p:cNvSpPr/>
              <p:nvPr/>
            </p:nvSpPr>
            <p:spPr>
              <a:xfrm>
                <a:off x="1234918" y="2540521"/>
                <a:ext cx="2040938" cy="1191219"/>
              </a:xfrm>
              <a:prstGeom prst="rect">
                <a:avLst/>
              </a:prstGeom>
              <a:gradFill>
                <a:gsLst>
                  <a:gs pos="33000">
                    <a:srgbClr val="F9F9F9"/>
                  </a:gs>
                  <a:gs pos="100000">
                    <a:srgbClr val="D7D7D7"/>
                  </a:gs>
                </a:gsLst>
                <a:lin ang="5400000" scaled="0"/>
              </a:gradFill>
              <a:ln w="25400" cap="flat" cmpd="sng" algn="ctr">
                <a:noFill/>
                <a:prstDash val="solid"/>
              </a:ln>
              <a:effectLst/>
            </p:spPr>
            <p:txBody>
              <a:bodyPr anchor="ctr"/>
              <a:lstStyle/>
              <a:p>
                <a:pPr lvl="0" algn="ctr">
                  <a:lnSpc>
                    <a:spcPct val="120000"/>
                  </a:lnSpc>
                  <a:defRPr/>
                </a:pPr>
                <a:r>
                  <a:rPr lang="zh-CN" altLang="en-US" sz="1200" kern="0" dirty="0">
                    <a:solidFill>
                      <a:srgbClr val="4D4D4D"/>
                    </a:solidFill>
                    <a:latin typeface="微软雅黑" panose="020B0503020204020204" charset="-122"/>
                    <a:ea typeface="微软雅黑" panose="020B0503020204020204" charset="-122"/>
                  </a:rPr>
                  <a:t>一般来说，企业的招聘人员注重应聘者“能做”什么和将要做什么，易忽视应聘者“愿意做”什么</a:t>
                </a:r>
                <a:r>
                  <a:rPr lang="zh-CN" altLang="en-US" sz="1200" kern="0" dirty="0" smtClean="0">
                    <a:solidFill>
                      <a:srgbClr val="4D4D4D"/>
                    </a:solidFill>
                    <a:latin typeface="微软雅黑" panose="020B0503020204020204" charset="-122"/>
                    <a:ea typeface="微软雅黑" panose="020B0503020204020204" charset="-122"/>
                  </a:rPr>
                  <a:t>。有能力</a:t>
                </a:r>
                <a:r>
                  <a:rPr lang="zh-CN" altLang="en-US" sz="1200" kern="0" dirty="0">
                    <a:solidFill>
                      <a:srgbClr val="4D4D4D"/>
                    </a:solidFill>
                    <a:latin typeface="微软雅黑" panose="020B0503020204020204" charset="-122"/>
                    <a:ea typeface="微软雅黑" panose="020B0503020204020204" charset="-122"/>
                  </a:rPr>
                  <a:t>而没动力的员工比缺乏能力的员工好不到那里。</a:t>
                </a:r>
                <a:endParaRPr kumimoji="0" lang="zh-CN" altLang="en-US" sz="1200" b="0" i="0" u="none" strike="noStrike" kern="0" cap="none" spc="0" normalizeH="0" baseline="0" noProof="0" dirty="0">
                  <a:ln>
                    <a:noFill/>
                  </a:ln>
                  <a:solidFill>
                    <a:srgbClr val="4D4D4D"/>
                  </a:solidFill>
                  <a:effectLst/>
                  <a:uLnTx/>
                  <a:uFillTx/>
                  <a:latin typeface="微软雅黑" panose="020B0503020204020204" charset="-122"/>
                  <a:ea typeface="微软雅黑" panose="020B0503020204020204" charset="-122"/>
                  <a:cs typeface="+mn-cs"/>
                </a:endParaRPr>
              </a:p>
            </p:txBody>
          </p:sp>
        </p:grpSp>
        <p:grpSp>
          <p:nvGrpSpPr>
            <p:cNvPr id="16" name="组合 15"/>
            <p:cNvGrpSpPr/>
            <p:nvPr/>
          </p:nvGrpSpPr>
          <p:grpSpPr>
            <a:xfrm>
              <a:off x="4596028" y="3945756"/>
              <a:ext cx="2040938" cy="1706595"/>
              <a:chOff x="1234918" y="2180481"/>
              <a:chExt cx="2040938" cy="1551259"/>
            </a:xfrm>
            <a:effectLst>
              <a:outerShdw blurRad="50800" dist="38100" dir="5400000" algn="t" rotWithShape="0">
                <a:prstClr val="black">
                  <a:alpha val="40000"/>
                </a:prstClr>
              </a:outerShdw>
            </a:effectLst>
          </p:grpSpPr>
          <p:sp>
            <p:nvSpPr>
              <p:cNvPr id="20" name="矩形 19"/>
              <p:cNvSpPr/>
              <p:nvPr/>
            </p:nvSpPr>
            <p:spPr>
              <a:xfrm>
                <a:off x="1234918" y="2180481"/>
                <a:ext cx="2040938" cy="360040"/>
              </a:xfrm>
              <a:prstGeom prst="rect">
                <a:avLst/>
              </a:prstGeom>
              <a:gradFill>
                <a:gsLst>
                  <a:gs pos="0">
                    <a:srgbClr val="F68426">
                      <a:lumMod val="60000"/>
                      <a:lumOff val="40000"/>
                    </a:srgbClr>
                  </a:gs>
                  <a:gs pos="100000">
                    <a:srgbClr val="F68426"/>
                  </a:gs>
                </a:gsLst>
                <a:lin ang="5400000" scaled="0"/>
              </a:gradFill>
              <a:ln w="25400" cap="flat" cmpd="sng" algn="ctr">
                <a:noFill/>
                <a:prstDash val="solid"/>
              </a:ln>
              <a:effectLst/>
            </p:spPr>
            <p:txBody>
              <a:bodyPr anchor="ctr"/>
              <a:lstStyle/>
              <a:p>
                <a:pPr lvl="0" algn="ctr">
                  <a:lnSpc>
                    <a:spcPct val="120000"/>
                  </a:lnSpc>
                  <a:defRPr/>
                </a:pPr>
                <a:r>
                  <a:rPr lang="zh-CN" altLang="en-US" sz="1400" b="1" kern="0" dirty="0" smtClean="0">
                    <a:solidFill>
                      <a:sysClr val="window" lastClr="FFFFFF"/>
                    </a:solidFill>
                    <a:latin typeface="微软雅黑" panose="020B0503020204020204" charset="-122"/>
                    <a:ea typeface="微软雅黑" panose="020B0503020204020204" charset="-122"/>
                  </a:rPr>
                  <a:t>⑦不要</a:t>
                </a:r>
                <a:r>
                  <a:rPr lang="zh-CN" altLang="en-US" sz="1400" b="1" kern="0" dirty="0">
                    <a:solidFill>
                      <a:sysClr val="window" lastClr="FFFFFF"/>
                    </a:solidFill>
                    <a:latin typeface="微软雅黑" panose="020B0503020204020204" charset="-122"/>
                    <a:ea typeface="微软雅黑" panose="020B0503020204020204" charset="-122"/>
                  </a:rPr>
                  <a:t>过早谈论薪</a:t>
                </a:r>
                <a:r>
                  <a:rPr lang="zh-CN" altLang="en-US" sz="1400" b="1" kern="0" dirty="0" smtClean="0">
                    <a:solidFill>
                      <a:sysClr val="window" lastClr="FFFFFF"/>
                    </a:solidFill>
                    <a:latin typeface="微软雅黑" panose="020B0503020204020204" charset="-122"/>
                    <a:ea typeface="微软雅黑" panose="020B0503020204020204" charset="-122"/>
                  </a:rPr>
                  <a:t>酬</a:t>
                </a:r>
                <a:endParaRPr kumimoji="0" lang="zh-CN" altLang="en-US" sz="1400" b="1" i="0" u="none" strike="noStrike" kern="0" cap="none" spc="0" normalizeH="0" baseline="0" noProof="0" dirty="0">
                  <a:ln>
                    <a:noFill/>
                  </a:ln>
                  <a:solidFill>
                    <a:sysClr val="window" lastClr="FFFFFF"/>
                  </a:solidFill>
                  <a:effectLst/>
                  <a:uLnTx/>
                  <a:uFillTx/>
                  <a:latin typeface="微软雅黑" panose="020B0503020204020204" charset="-122"/>
                  <a:ea typeface="微软雅黑" panose="020B0503020204020204" charset="-122"/>
                  <a:cs typeface="+mn-cs"/>
                </a:endParaRPr>
              </a:p>
            </p:txBody>
          </p:sp>
          <p:sp>
            <p:nvSpPr>
              <p:cNvPr id="21" name="矩形 20"/>
              <p:cNvSpPr/>
              <p:nvPr/>
            </p:nvSpPr>
            <p:spPr>
              <a:xfrm>
                <a:off x="1234918" y="2540521"/>
                <a:ext cx="2040938" cy="1191219"/>
              </a:xfrm>
              <a:prstGeom prst="rect">
                <a:avLst/>
              </a:prstGeom>
              <a:gradFill>
                <a:gsLst>
                  <a:gs pos="33000">
                    <a:srgbClr val="F9F9F9"/>
                  </a:gs>
                  <a:gs pos="100000">
                    <a:srgbClr val="D7D7D7"/>
                  </a:gs>
                </a:gsLst>
                <a:lin ang="5400000" scaled="0"/>
              </a:gradFill>
              <a:ln w="25400" cap="flat" cmpd="sng" algn="ctr">
                <a:noFill/>
                <a:prstDash val="solid"/>
              </a:ln>
              <a:effectLst/>
            </p:spPr>
            <p:txBody>
              <a:bodyPr anchor="ctr"/>
              <a:lstStyle/>
              <a:p>
                <a:pPr lvl="0">
                  <a:lnSpc>
                    <a:spcPct val="120000"/>
                  </a:lnSpc>
                  <a:defRPr/>
                </a:pPr>
                <a:r>
                  <a:rPr lang="zh-CN" altLang="en-US" sz="1200" kern="0" dirty="0">
                    <a:solidFill>
                      <a:srgbClr val="4D4D4D"/>
                    </a:solidFill>
                    <a:latin typeface="微软雅黑" panose="020B0503020204020204" charset="-122"/>
                    <a:ea typeface="微软雅黑" panose="020B0503020204020204" charset="-122"/>
                  </a:rPr>
                  <a:t>必须等到有决定性的选择时，才可以涉及。如果应聘者直截了当地希望较高的待遇，应聘者条件又相当不错，你可以说再作考虑之后再答复</a:t>
                </a:r>
                <a:r>
                  <a:rPr lang="zh-CN" altLang="en-US" sz="1200" kern="0" dirty="0" smtClean="0">
                    <a:solidFill>
                      <a:srgbClr val="4D4D4D"/>
                    </a:solidFill>
                    <a:latin typeface="微软雅黑" panose="020B0503020204020204" charset="-122"/>
                    <a:ea typeface="微软雅黑" panose="020B0503020204020204" charset="-122"/>
                  </a:rPr>
                  <a:t>。同时</a:t>
                </a:r>
                <a:r>
                  <a:rPr lang="zh-CN" altLang="en-US" sz="1200" kern="0" dirty="0">
                    <a:solidFill>
                      <a:srgbClr val="4D4D4D"/>
                    </a:solidFill>
                    <a:latin typeface="微软雅黑" panose="020B0503020204020204" charset="-122"/>
                    <a:ea typeface="微软雅黑" panose="020B0503020204020204" charset="-122"/>
                  </a:rPr>
                  <a:t>，也也不要对公司的实际情况夸大其词。</a:t>
                </a:r>
                <a:endParaRPr kumimoji="0" lang="zh-CN" altLang="en-US" sz="1200" b="0" i="0" u="none" strike="noStrike" kern="0" cap="none" spc="0" normalizeH="0" baseline="0" noProof="0" dirty="0">
                  <a:ln>
                    <a:noFill/>
                  </a:ln>
                  <a:solidFill>
                    <a:srgbClr val="4D4D4D"/>
                  </a:solidFill>
                  <a:effectLst/>
                  <a:uLnTx/>
                  <a:uFillTx/>
                  <a:latin typeface="微软雅黑" panose="020B0503020204020204" charset="-122"/>
                  <a:ea typeface="微软雅黑" panose="020B0503020204020204" charset="-122"/>
                  <a:cs typeface="+mn-cs"/>
                </a:endParaRPr>
              </a:p>
            </p:txBody>
          </p:sp>
        </p:grpSp>
        <p:grpSp>
          <p:nvGrpSpPr>
            <p:cNvPr id="17" name="组合 16"/>
            <p:cNvGrpSpPr/>
            <p:nvPr/>
          </p:nvGrpSpPr>
          <p:grpSpPr>
            <a:xfrm>
              <a:off x="6707526" y="3945756"/>
              <a:ext cx="2040938" cy="1706595"/>
              <a:chOff x="1234918" y="2180481"/>
              <a:chExt cx="2040938" cy="1551259"/>
            </a:xfrm>
            <a:effectLst>
              <a:outerShdw blurRad="50800" dist="38100" dir="5400000" algn="t" rotWithShape="0">
                <a:prstClr val="black">
                  <a:alpha val="40000"/>
                </a:prstClr>
              </a:outerShdw>
            </a:effectLst>
          </p:grpSpPr>
          <p:sp>
            <p:nvSpPr>
              <p:cNvPr id="18" name="矩形 17"/>
              <p:cNvSpPr/>
              <p:nvPr/>
            </p:nvSpPr>
            <p:spPr>
              <a:xfrm>
                <a:off x="1234918" y="2180481"/>
                <a:ext cx="2040938" cy="360040"/>
              </a:xfrm>
              <a:prstGeom prst="rect">
                <a:avLst/>
              </a:prstGeom>
              <a:gradFill>
                <a:gsLst>
                  <a:gs pos="0">
                    <a:srgbClr val="F68426">
                      <a:lumMod val="60000"/>
                      <a:lumOff val="40000"/>
                    </a:srgbClr>
                  </a:gs>
                  <a:gs pos="100000">
                    <a:srgbClr val="F68426"/>
                  </a:gs>
                </a:gsLst>
                <a:lin ang="5400000" scaled="0"/>
              </a:gradFill>
              <a:ln w="25400" cap="flat" cmpd="sng" algn="ctr">
                <a:noFill/>
                <a:prstDash val="solid"/>
              </a:ln>
              <a:effectLst/>
            </p:spPr>
            <p:txBody>
              <a:bodyPr anchor="ctr"/>
              <a:lstStyle/>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1400" b="1" i="0" u="none" strike="noStrike" kern="0" cap="none" spc="0" normalizeH="0" baseline="0" noProof="0" dirty="0" smtClean="0">
                    <a:ln>
                      <a:noFill/>
                    </a:ln>
                    <a:solidFill>
                      <a:sysClr val="window" lastClr="FFFFFF"/>
                    </a:solidFill>
                    <a:effectLst/>
                    <a:uLnTx/>
                    <a:uFillTx/>
                    <a:latin typeface="微软雅黑" panose="020B0503020204020204" charset="-122"/>
                    <a:ea typeface="微软雅黑" panose="020B0503020204020204" charset="-122"/>
                    <a:cs typeface="+mn-cs"/>
                  </a:rPr>
                  <a:t>⑧结束时感谢和鼓励</a:t>
                </a:r>
                <a:endParaRPr kumimoji="0" lang="zh-CN" altLang="en-US" sz="1400" b="1" i="0" u="none" strike="noStrike" kern="0" cap="none" spc="0" normalizeH="0" baseline="0" noProof="0" dirty="0">
                  <a:ln>
                    <a:noFill/>
                  </a:ln>
                  <a:solidFill>
                    <a:sysClr val="window" lastClr="FFFFFF"/>
                  </a:solidFill>
                  <a:effectLst/>
                  <a:uLnTx/>
                  <a:uFillTx/>
                  <a:latin typeface="微软雅黑" panose="020B0503020204020204" charset="-122"/>
                  <a:ea typeface="微软雅黑" panose="020B0503020204020204" charset="-122"/>
                  <a:cs typeface="+mn-cs"/>
                </a:endParaRPr>
              </a:p>
            </p:txBody>
          </p:sp>
          <p:sp>
            <p:nvSpPr>
              <p:cNvPr id="19" name="矩形 18"/>
              <p:cNvSpPr/>
              <p:nvPr/>
            </p:nvSpPr>
            <p:spPr>
              <a:xfrm>
                <a:off x="1234918" y="2540521"/>
                <a:ext cx="2040938" cy="1191219"/>
              </a:xfrm>
              <a:prstGeom prst="rect">
                <a:avLst/>
              </a:prstGeom>
              <a:gradFill>
                <a:gsLst>
                  <a:gs pos="33000">
                    <a:srgbClr val="F9F9F9"/>
                  </a:gs>
                  <a:gs pos="100000">
                    <a:srgbClr val="D7D7D7"/>
                  </a:gs>
                </a:gsLst>
                <a:lin ang="5400000" scaled="0"/>
              </a:gradFill>
              <a:ln w="25400" cap="flat" cmpd="sng" algn="ctr">
                <a:noFill/>
                <a:prstDash val="solid"/>
              </a:ln>
              <a:effectLst/>
            </p:spPr>
            <p:txBody>
              <a:bodyPr anchor="ctr"/>
              <a:lstStyle/>
              <a:p>
                <a:pPr lvl="0">
                  <a:lnSpc>
                    <a:spcPct val="120000"/>
                  </a:lnSpc>
                  <a:defRPr/>
                </a:pPr>
                <a:r>
                  <a:rPr lang="zh-CN" altLang="en-US" sz="1200" kern="0" dirty="0">
                    <a:solidFill>
                      <a:srgbClr val="4D4D4D"/>
                    </a:solidFill>
                    <a:latin typeface="微软雅黑" panose="020B0503020204020204" charset="-122"/>
                    <a:ea typeface="微软雅黑" panose="020B0503020204020204" charset="-122"/>
                  </a:rPr>
                  <a:t>面试结束时，要对求职者做出真诚地感谢和鼓励。面试后立即作面试评价，做好面试记录。面试笔记实际上是可以有效地避免很多误区。所以越是面试关键的职位笔记就应该记得越清楚。</a:t>
                </a:r>
                <a:endParaRPr kumimoji="0" lang="zh-CN" altLang="en-US" sz="1200" b="0" i="0" u="none" strike="noStrike" kern="0" cap="none" spc="0" normalizeH="0" baseline="0" noProof="0" dirty="0">
                  <a:ln>
                    <a:noFill/>
                  </a:ln>
                  <a:solidFill>
                    <a:srgbClr val="4D4D4D"/>
                  </a:solidFill>
                  <a:effectLst/>
                  <a:uLnTx/>
                  <a:uFillTx/>
                  <a:latin typeface="微软雅黑" panose="020B0503020204020204" charset="-122"/>
                  <a:ea typeface="微软雅黑" panose="020B0503020204020204" charset="-122"/>
                  <a:cs typeface="+mn-cs"/>
                </a:endParaRPr>
              </a:p>
            </p:txBody>
          </p:sp>
        </p:grpSp>
      </p:grpSp>
    </p:spTree>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8"/>
          <p:cNvSpPr txBox="1"/>
          <p:nvPr/>
        </p:nvSpPr>
        <p:spPr>
          <a:xfrm>
            <a:off x="1057027" y="3222072"/>
            <a:ext cx="6115374" cy="707886"/>
          </a:xfrm>
          <a:prstGeom prst="rect">
            <a:avLst/>
          </a:prstGeom>
          <a:noFill/>
        </p:spPr>
        <p:txBody>
          <a:bodyPr wrap="square" rtlCol="0" anchor="ctr">
            <a:spAutoFit/>
          </a:bodyPr>
          <a:lstStyle/>
          <a:p>
            <a:r>
              <a:rPr lang="zh-CN" altLang="en-US" sz="4000" b="1" dirty="0" smtClean="0">
                <a:solidFill>
                  <a:schemeClr val="bg1"/>
                </a:solidFill>
                <a:latin typeface="Impact" panose="020B0806030902050204" pitchFamily="34" charset="0"/>
                <a:ea typeface="微软雅黑" panose="020B0503020204020204" charset="-122"/>
              </a:rPr>
              <a:t>第一章</a:t>
            </a:r>
            <a:r>
              <a:rPr lang="en-US" altLang="zh-CN" sz="4000" b="1" dirty="0" smtClean="0">
                <a:solidFill>
                  <a:schemeClr val="bg1"/>
                </a:solidFill>
                <a:latin typeface="Impact" panose="020B0806030902050204" pitchFamily="34" charset="0"/>
                <a:ea typeface="微软雅黑" panose="020B0503020204020204" charset="-122"/>
              </a:rPr>
              <a:t>  </a:t>
            </a:r>
            <a:r>
              <a:rPr lang="zh-CN" altLang="en-US" sz="4000" b="1" dirty="0" smtClean="0">
                <a:solidFill>
                  <a:schemeClr val="bg1"/>
                </a:solidFill>
                <a:latin typeface="微软雅黑" panose="020B0503020204020204" charset="-122"/>
                <a:ea typeface="微软雅黑" panose="020B0503020204020204" charset="-122"/>
              </a:rPr>
              <a:t>面试概述</a:t>
            </a:r>
            <a:endParaRPr lang="zh-CN" altLang="en-US" sz="4000" b="1" dirty="0">
              <a:solidFill>
                <a:schemeClr val="bg1"/>
              </a:solidFill>
              <a:latin typeface="微软雅黑" panose="020B0503020204020204" charset="-122"/>
              <a:ea typeface="微软雅黑" panose="020B0503020204020204" charset="-122"/>
            </a:endParaRPr>
          </a:p>
        </p:txBody>
      </p:sp>
      <p:sp>
        <p:nvSpPr>
          <p:cNvPr id="7" name="矩形 6"/>
          <p:cNvSpPr/>
          <p:nvPr/>
        </p:nvSpPr>
        <p:spPr>
          <a:xfrm>
            <a:off x="1489075" y="4428122"/>
            <a:ext cx="3310372" cy="369332"/>
          </a:xfrm>
          <a:prstGeom prst="rect">
            <a:avLst/>
          </a:prstGeom>
        </p:spPr>
        <p:txBody>
          <a:bodyPr wrap="square">
            <a:spAutoFit/>
          </a:bodyPr>
          <a:lstStyle/>
          <a:p>
            <a:pPr marL="285750" lvl="0" indent="-285750">
              <a:buFont typeface="Arial" panose="020B0604020202020204" pitchFamily="34" charset="0"/>
              <a:buChar char="•"/>
              <a:defRPr/>
            </a:pPr>
            <a:r>
              <a:rPr lang="zh-CN" altLang="en-US" kern="0" dirty="0">
                <a:solidFill>
                  <a:srgbClr val="F8F8F8"/>
                </a:solidFill>
                <a:latin typeface="微软雅黑" panose="020B0503020204020204" charset="-122"/>
                <a:ea typeface="微软雅黑" panose="020B0503020204020204" charset="-122"/>
              </a:rPr>
              <a:t>面试的定义及目的</a:t>
            </a:r>
            <a:endParaRPr lang="zh-CN" altLang="en-US" kern="0" dirty="0">
              <a:solidFill>
                <a:srgbClr val="F8F8F8"/>
              </a:solidFill>
              <a:latin typeface="微软雅黑" panose="020B0503020204020204" charset="-122"/>
              <a:ea typeface="微软雅黑" panose="020B0503020204020204" charset="-122"/>
            </a:endParaRPr>
          </a:p>
        </p:txBody>
      </p:sp>
      <p:sp>
        <p:nvSpPr>
          <p:cNvPr id="8" name="矩形 7"/>
          <p:cNvSpPr/>
          <p:nvPr/>
        </p:nvSpPr>
        <p:spPr>
          <a:xfrm>
            <a:off x="1489075" y="4860069"/>
            <a:ext cx="3310372" cy="369332"/>
          </a:xfrm>
          <a:prstGeom prst="rect">
            <a:avLst/>
          </a:prstGeom>
        </p:spPr>
        <p:txBody>
          <a:bodyPr wrap="square">
            <a:spAutoFit/>
          </a:bodyPr>
          <a:lstStyle/>
          <a:p>
            <a:pPr marL="285750" indent="-285750">
              <a:buFont typeface="Arial" panose="020B0604020202020204" pitchFamily="34" charset="0"/>
              <a:buChar char="•"/>
              <a:defRPr/>
            </a:pPr>
            <a:r>
              <a:rPr lang="zh-CN" altLang="en-US" kern="0" dirty="0">
                <a:solidFill>
                  <a:srgbClr val="F8F8F8"/>
                </a:solidFill>
                <a:latin typeface="微软雅黑" panose="020B0503020204020204" charset="-122"/>
                <a:ea typeface="微软雅黑" panose="020B0503020204020204" charset="-122"/>
              </a:rPr>
              <a:t>面试的过去与未来</a:t>
            </a:r>
            <a:endParaRPr lang="zh-CN" altLang="en-US" kern="0" dirty="0">
              <a:solidFill>
                <a:srgbClr val="F8F8F8"/>
              </a:solidFill>
              <a:latin typeface="微软雅黑" panose="020B0503020204020204" charset="-122"/>
              <a:ea typeface="微软雅黑" panose="020B0503020204020204" charset="-122"/>
            </a:endParaRPr>
          </a:p>
        </p:txBody>
      </p:sp>
      <p:sp>
        <p:nvSpPr>
          <p:cNvPr id="9" name="矩形 8"/>
          <p:cNvSpPr/>
          <p:nvPr/>
        </p:nvSpPr>
        <p:spPr>
          <a:xfrm>
            <a:off x="1489075" y="5292016"/>
            <a:ext cx="3310372" cy="369332"/>
          </a:xfrm>
          <a:prstGeom prst="rect">
            <a:avLst/>
          </a:prstGeom>
        </p:spPr>
        <p:txBody>
          <a:bodyPr wrap="square">
            <a:spAutoFit/>
          </a:bodyPr>
          <a:lstStyle/>
          <a:p>
            <a:pPr marL="285750" indent="-285750">
              <a:buFont typeface="Arial" panose="020B0604020202020204" pitchFamily="34" charset="0"/>
              <a:buChar char="•"/>
              <a:defRPr/>
            </a:pPr>
            <a:r>
              <a:rPr lang="zh-CN" altLang="en-US" kern="0" dirty="0">
                <a:solidFill>
                  <a:srgbClr val="F8F8F8"/>
                </a:solidFill>
                <a:latin typeface="微软雅黑" panose="020B0503020204020204" charset="-122"/>
                <a:ea typeface="微软雅黑" panose="020B0503020204020204" charset="-122"/>
              </a:rPr>
              <a:t>面试的类别概述</a:t>
            </a:r>
            <a:endParaRPr lang="zh-CN" altLang="en-US" kern="0" dirty="0">
              <a:solidFill>
                <a:srgbClr val="F8F8F8"/>
              </a:solidFill>
              <a:latin typeface="微软雅黑" panose="020B0503020204020204" charset="-122"/>
              <a:ea typeface="微软雅黑" panose="020B0503020204020204" charset="-122"/>
            </a:endParaRPr>
          </a:p>
        </p:txBody>
      </p:sp>
      <p:sp>
        <p:nvSpPr>
          <p:cNvPr id="10" name="矩形 9"/>
          <p:cNvSpPr/>
          <p:nvPr/>
        </p:nvSpPr>
        <p:spPr>
          <a:xfrm>
            <a:off x="1489075" y="5723964"/>
            <a:ext cx="3310372" cy="369332"/>
          </a:xfrm>
          <a:prstGeom prst="rect">
            <a:avLst/>
          </a:prstGeom>
        </p:spPr>
        <p:txBody>
          <a:bodyPr wrap="square">
            <a:spAutoFit/>
          </a:bodyPr>
          <a:lstStyle/>
          <a:p>
            <a:pPr marL="285750" indent="-285750">
              <a:buFont typeface="Arial" panose="020B0604020202020204" pitchFamily="34" charset="0"/>
              <a:buChar char="•"/>
              <a:defRPr/>
            </a:pPr>
            <a:r>
              <a:rPr lang="zh-CN" altLang="en-US" kern="0" dirty="0">
                <a:solidFill>
                  <a:srgbClr val="F8F8F8"/>
                </a:solidFill>
                <a:latin typeface="微软雅黑" panose="020B0503020204020204" charset="-122"/>
                <a:ea typeface="微软雅黑" panose="020B0503020204020204" charset="-122"/>
              </a:rPr>
              <a:t>面试官的素质要求</a:t>
            </a:r>
            <a:endParaRPr lang="zh-CN" altLang="en-US" kern="0" dirty="0">
              <a:solidFill>
                <a:srgbClr val="F8F8F8"/>
              </a:solidFill>
              <a:latin typeface="微软雅黑" panose="020B0503020204020204" charset="-122"/>
              <a:ea typeface="微软雅黑" panose="020B0503020204020204" charset="-122"/>
            </a:endParaRPr>
          </a:p>
        </p:txBody>
      </p:sp>
      <p:cxnSp>
        <p:nvCxnSpPr>
          <p:cNvPr id="11" name="直接连接符 10"/>
          <p:cNvCxnSpPr/>
          <p:nvPr/>
        </p:nvCxnSpPr>
        <p:spPr>
          <a:xfrm>
            <a:off x="1071175" y="4077072"/>
            <a:ext cx="11124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1071175" y="4143556"/>
            <a:ext cx="11124000"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pic>
        <p:nvPicPr>
          <p:cNvPr id="23" name="图片 2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7172401" y="836712"/>
            <a:ext cx="4442764" cy="2955799"/>
          </a:xfrm>
          <a:prstGeom prst="roundRect">
            <a:avLst>
              <a:gd name="adj" fmla="val 1643"/>
            </a:avLst>
          </a:prstGeom>
          <a:noFill/>
          <a:ln w="19050">
            <a:solidFill>
              <a:schemeClr val="bg1">
                <a:lumMod val="95000"/>
              </a:schemeClr>
            </a:solidFill>
          </a:ln>
          <a:effectLst>
            <a:outerShdw blurRad="50800" dist="38100" dir="2700000" algn="tl" rotWithShape="0">
              <a:prstClr val="black">
                <a:alpha val="40000"/>
              </a:prstClr>
            </a:outerShdw>
          </a:effectLst>
        </p:spPr>
      </p:pic>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63" presetClass="path" presetSubtype="0" accel="50000" fill="hold" grpId="1" nodeType="withEffect" p14:presetBounceEnd="64000">
                                      <p:stCondLst>
                                        <p:cond delay="0"/>
                                      </p:stCondLst>
                                      <p:childTnLst>
                                        <p:animMotion origin="layout" path="M -0.87919 -4.81481E-6 L -3.14501E-6 -4.81481E-6 " pathEditMode="relative" rAng="0" ptsTypes="AA" p14:bounceEnd="64000">
                                          <p:cBhvr>
                                            <p:cTn id="9" dur="500" fill="hold"/>
                                            <p:tgtEl>
                                              <p:spTgt spid="14"/>
                                            </p:tgtEl>
                                            <p:attrNameLst>
                                              <p:attrName>ppt_x</p:attrName>
                                              <p:attrName>ppt_y</p:attrName>
                                            </p:attrNameLst>
                                          </p:cBhvr>
                                          <p:rCtr x="43960" y="0"/>
                                        </p:animMotion>
                                      </p:childTnLst>
                                    </p:cTn>
                                  </p:par>
                                </p:childTnLst>
                              </p:cTn>
                            </p:par>
                            <p:par>
                              <p:cTn id="10" fill="hold">
                                <p:stCondLst>
                                  <p:cond delay="500"/>
                                </p:stCondLst>
                                <p:childTnLst>
                                  <p:par>
                                    <p:cTn id="11" presetID="52" presetClass="entr" presetSubtype="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Scale>
                                          <p:cBhvr>
                                            <p:cTn id="13"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7"/>
                                            </p:tgtEl>
                                            <p:attrNameLst>
                                              <p:attrName>ppt_x</p:attrName>
                                              <p:attrName>ppt_y</p:attrName>
                                            </p:attrNameLst>
                                          </p:cBhvr>
                                        </p:animMotion>
                                        <p:animEffect transition="in" filter="fade">
                                          <p:cBhvr>
                                            <p:cTn id="15" dur="1000"/>
                                            <p:tgtEl>
                                              <p:spTgt spid="7"/>
                                            </p:tgtEl>
                                          </p:cBhvr>
                                        </p:animEffect>
                                      </p:childTnLst>
                                    </p:cTn>
                                  </p:par>
                                  <p:par>
                                    <p:cTn id="16" presetID="52" presetClass="entr" presetSubtype="0" fill="hold" grpId="0" nodeType="withEffect">
                                      <p:stCondLst>
                                        <p:cond delay="200"/>
                                      </p:stCondLst>
                                      <p:iterate type="lt">
                                        <p:tmPct val="0"/>
                                      </p:iterate>
                                      <p:childTnLst>
                                        <p:set>
                                          <p:cBhvr>
                                            <p:cTn id="17" dur="1" fill="hold">
                                              <p:stCondLst>
                                                <p:cond delay="0"/>
                                              </p:stCondLst>
                                            </p:cTn>
                                            <p:tgtEl>
                                              <p:spTgt spid="8"/>
                                            </p:tgtEl>
                                            <p:attrNameLst>
                                              <p:attrName>style.visibility</p:attrName>
                                            </p:attrNameLst>
                                          </p:cBhvr>
                                          <p:to>
                                            <p:strVal val="visible"/>
                                          </p:to>
                                        </p:set>
                                        <p:animScale>
                                          <p:cBhvr>
                                            <p:cTn id="18"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9" dur="1000" decel="50000" fill="hold">
                                              <p:stCondLst>
                                                <p:cond delay="0"/>
                                              </p:stCondLst>
                                            </p:cTn>
                                            <p:tgtEl>
                                              <p:spTgt spid="8"/>
                                            </p:tgtEl>
                                            <p:attrNameLst>
                                              <p:attrName>ppt_x</p:attrName>
                                              <p:attrName>ppt_y</p:attrName>
                                            </p:attrNameLst>
                                          </p:cBhvr>
                                        </p:animMotion>
                                        <p:animEffect transition="in" filter="fade">
                                          <p:cBhvr>
                                            <p:cTn id="20" dur="1000"/>
                                            <p:tgtEl>
                                              <p:spTgt spid="8"/>
                                            </p:tgtEl>
                                          </p:cBhvr>
                                        </p:animEffect>
                                      </p:childTnLst>
                                    </p:cTn>
                                  </p:par>
                                  <p:par>
                                    <p:cTn id="21" presetID="52" presetClass="entr" presetSubtype="0" fill="hold" grpId="0" nodeType="withEffect">
                                      <p:stCondLst>
                                        <p:cond delay="400"/>
                                      </p:stCondLst>
                                      <p:childTnLst>
                                        <p:set>
                                          <p:cBhvr>
                                            <p:cTn id="22" dur="1" fill="hold">
                                              <p:stCondLst>
                                                <p:cond delay="0"/>
                                              </p:stCondLst>
                                            </p:cTn>
                                            <p:tgtEl>
                                              <p:spTgt spid="9"/>
                                            </p:tgtEl>
                                            <p:attrNameLst>
                                              <p:attrName>style.visibility</p:attrName>
                                            </p:attrNameLst>
                                          </p:cBhvr>
                                          <p:to>
                                            <p:strVal val="visible"/>
                                          </p:to>
                                        </p:set>
                                        <p:animScale>
                                          <p:cBhvr>
                                            <p:cTn id="23"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4" dur="1000" decel="50000" fill="hold">
                                              <p:stCondLst>
                                                <p:cond delay="0"/>
                                              </p:stCondLst>
                                            </p:cTn>
                                            <p:tgtEl>
                                              <p:spTgt spid="9"/>
                                            </p:tgtEl>
                                            <p:attrNameLst>
                                              <p:attrName>ppt_x</p:attrName>
                                              <p:attrName>ppt_y</p:attrName>
                                            </p:attrNameLst>
                                          </p:cBhvr>
                                        </p:animMotion>
                                        <p:animEffect transition="in" filter="fade">
                                          <p:cBhvr>
                                            <p:cTn id="25" dur="1000"/>
                                            <p:tgtEl>
                                              <p:spTgt spid="9"/>
                                            </p:tgtEl>
                                          </p:cBhvr>
                                        </p:animEffect>
                                      </p:childTnLst>
                                    </p:cTn>
                                  </p:par>
                                  <p:par>
                                    <p:cTn id="26" presetID="52" presetClass="entr" presetSubtype="0" fill="hold" grpId="0" nodeType="withEffect">
                                      <p:stCondLst>
                                        <p:cond delay="600"/>
                                      </p:stCondLst>
                                      <p:iterate type="lt">
                                        <p:tmPct val="0"/>
                                      </p:iterate>
                                      <p:childTnLst>
                                        <p:set>
                                          <p:cBhvr>
                                            <p:cTn id="27" dur="1" fill="hold">
                                              <p:stCondLst>
                                                <p:cond delay="0"/>
                                              </p:stCondLst>
                                            </p:cTn>
                                            <p:tgtEl>
                                              <p:spTgt spid="10"/>
                                            </p:tgtEl>
                                            <p:attrNameLst>
                                              <p:attrName>style.visibility</p:attrName>
                                            </p:attrNameLst>
                                          </p:cBhvr>
                                          <p:to>
                                            <p:strVal val="visible"/>
                                          </p:to>
                                        </p:set>
                                        <p:animScale>
                                          <p:cBhvr>
                                            <p:cTn id="28" dur="10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10"/>
                                            </p:tgtEl>
                                            <p:attrNameLst>
                                              <p:attrName>ppt_x</p:attrName>
                                              <p:attrName>ppt_y</p:attrName>
                                            </p:attrNameLst>
                                          </p:cBhvr>
                                        </p:animMotion>
                                        <p:animEffect transition="in" filter="fade">
                                          <p:cBhvr>
                                            <p:cTn id="30"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P spid="7" grpId="0"/>
          <p:bldP spid="8" grpId="0"/>
          <p:bldP spid="9" grpId="0"/>
          <p:bldP spid="10"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63" presetClass="path" presetSubtype="0" accel="50000" fill="hold" grpId="1" nodeType="withEffect">
                                      <p:stCondLst>
                                        <p:cond delay="0"/>
                                      </p:stCondLst>
                                      <p:childTnLst>
                                        <p:animMotion origin="layout" path="M -0.87919 -4.81481E-6 L -3.14501E-6 -4.81481E-6 " pathEditMode="relative" rAng="0" ptsTypes="AA">
                                          <p:cBhvr>
                                            <p:cTn id="9" dur="500" fill="hold"/>
                                            <p:tgtEl>
                                              <p:spTgt spid="14"/>
                                            </p:tgtEl>
                                            <p:attrNameLst>
                                              <p:attrName>ppt_x</p:attrName>
                                              <p:attrName>ppt_y</p:attrName>
                                            </p:attrNameLst>
                                          </p:cBhvr>
                                          <p:rCtr x="43960" y="0"/>
                                        </p:animMotion>
                                      </p:childTnLst>
                                    </p:cTn>
                                  </p:par>
                                </p:childTnLst>
                              </p:cTn>
                            </p:par>
                            <p:par>
                              <p:cTn id="10" fill="hold">
                                <p:stCondLst>
                                  <p:cond delay="500"/>
                                </p:stCondLst>
                                <p:childTnLst>
                                  <p:par>
                                    <p:cTn id="11" presetID="52" presetClass="entr" presetSubtype="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Scale>
                                          <p:cBhvr>
                                            <p:cTn id="13"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7"/>
                                            </p:tgtEl>
                                            <p:attrNameLst>
                                              <p:attrName>ppt_x</p:attrName>
                                              <p:attrName>ppt_y</p:attrName>
                                            </p:attrNameLst>
                                          </p:cBhvr>
                                        </p:animMotion>
                                        <p:animEffect transition="in" filter="fade">
                                          <p:cBhvr>
                                            <p:cTn id="15" dur="1000"/>
                                            <p:tgtEl>
                                              <p:spTgt spid="7"/>
                                            </p:tgtEl>
                                          </p:cBhvr>
                                        </p:animEffect>
                                      </p:childTnLst>
                                    </p:cTn>
                                  </p:par>
                                  <p:par>
                                    <p:cTn id="16" presetID="52" presetClass="entr" presetSubtype="0" fill="hold" grpId="0" nodeType="withEffect">
                                      <p:stCondLst>
                                        <p:cond delay="200"/>
                                      </p:stCondLst>
                                      <p:iterate type="lt">
                                        <p:tmPct val="0"/>
                                      </p:iterate>
                                      <p:childTnLst>
                                        <p:set>
                                          <p:cBhvr>
                                            <p:cTn id="17" dur="1" fill="hold">
                                              <p:stCondLst>
                                                <p:cond delay="0"/>
                                              </p:stCondLst>
                                            </p:cTn>
                                            <p:tgtEl>
                                              <p:spTgt spid="8"/>
                                            </p:tgtEl>
                                            <p:attrNameLst>
                                              <p:attrName>style.visibility</p:attrName>
                                            </p:attrNameLst>
                                          </p:cBhvr>
                                          <p:to>
                                            <p:strVal val="visible"/>
                                          </p:to>
                                        </p:set>
                                        <p:animScale>
                                          <p:cBhvr>
                                            <p:cTn id="18"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9" dur="1000" decel="50000" fill="hold">
                                              <p:stCondLst>
                                                <p:cond delay="0"/>
                                              </p:stCondLst>
                                            </p:cTn>
                                            <p:tgtEl>
                                              <p:spTgt spid="8"/>
                                            </p:tgtEl>
                                            <p:attrNameLst>
                                              <p:attrName>ppt_x</p:attrName>
                                              <p:attrName>ppt_y</p:attrName>
                                            </p:attrNameLst>
                                          </p:cBhvr>
                                        </p:animMotion>
                                        <p:animEffect transition="in" filter="fade">
                                          <p:cBhvr>
                                            <p:cTn id="20" dur="1000"/>
                                            <p:tgtEl>
                                              <p:spTgt spid="8"/>
                                            </p:tgtEl>
                                          </p:cBhvr>
                                        </p:animEffect>
                                      </p:childTnLst>
                                    </p:cTn>
                                  </p:par>
                                  <p:par>
                                    <p:cTn id="21" presetID="52" presetClass="entr" presetSubtype="0" fill="hold" grpId="0" nodeType="withEffect">
                                      <p:stCondLst>
                                        <p:cond delay="400"/>
                                      </p:stCondLst>
                                      <p:childTnLst>
                                        <p:set>
                                          <p:cBhvr>
                                            <p:cTn id="22" dur="1" fill="hold">
                                              <p:stCondLst>
                                                <p:cond delay="0"/>
                                              </p:stCondLst>
                                            </p:cTn>
                                            <p:tgtEl>
                                              <p:spTgt spid="9"/>
                                            </p:tgtEl>
                                            <p:attrNameLst>
                                              <p:attrName>style.visibility</p:attrName>
                                            </p:attrNameLst>
                                          </p:cBhvr>
                                          <p:to>
                                            <p:strVal val="visible"/>
                                          </p:to>
                                        </p:set>
                                        <p:animScale>
                                          <p:cBhvr>
                                            <p:cTn id="23"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4" dur="1000" decel="50000" fill="hold">
                                              <p:stCondLst>
                                                <p:cond delay="0"/>
                                              </p:stCondLst>
                                            </p:cTn>
                                            <p:tgtEl>
                                              <p:spTgt spid="9"/>
                                            </p:tgtEl>
                                            <p:attrNameLst>
                                              <p:attrName>ppt_x</p:attrName>
                                              <p:attrName>ppt_y</p:attrName>
                                            </p:attrNameLst>
                                          </p:cBhvr>
                                        </p:animMotion>
                                        <p:animEffect transition="in" filter="fade">
                                          <p:cBhvr>
                                            <p:cTn id="25" dur="1000"/>
                                            <p:tgtEl>
                                              <p:spTgt spid="9"/>
                                            </p:tgtEl>
                                          </p:cBhvr>
                                        </p:animEffect>
                                      </p:childTnLst>
                                    </p:cTn>
                                  </p:par>
                                  <p:par>
                                    <p:cTn id="26" presetID="52" presetClass="entr" presetSubtype="0" fill="hold" grpId="0" nodeType="withEffect">
                                      <p:stCondLst>
                                        <p:cond delay="600"/>
                                      </p:stCondLst>
                                      <p:iterate type="lt">
                                        <p:tmPct val="0"/>
                                      </p:iterate>
                                      <p:childTnLst>
                                        <p:set>
                                          <p:cBhvr>
                                            <p:cTn id="27" dur="1" fill="hold">
                                              <p:stCondLst>
                                                <p:cond delay="0"/>
                                              </p:stCondLst>
                                            </p:cTn>
                                            <p:tgtEl>
                                              <p:spTgt spid="10"/>
                                            </p:tgtEl>
                                            <p:attrNameLst>
                                              <p:attrName>style.visibility</p:attrName>
                                            </p:attrNameLst>
                                          </p:cBhvr>
                                          <p:to>
                                            <p:strVal val="visible"/>
                                          </p:to>
                                        </p:set>
                                        <p:animScale>
                                          <p:cBhvr>
                                            <p:cTn id="28" dur="10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10"/>
                                            </p:tgtEl>
                                            <p:attrNameLst>
                                              <p:attrName>ppt_x</p:attrName>
                                              <p:attrName>ppt_y</p:attrName>
                                            </p:attrNameLst>
                                          </p:cBhvr>
                                        </p:animMotion>
                                        <p:animEffect transition="in" filter="fade">
                                          <p:cBhvr>
                                            <p:cTn id="30"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P spid="7" grpId="0"/>
          <p:bldP spid="8" grpId="0"/>
          <p:bldP spid="9" grpId="0"/>
          <p:bldP spid="10" grpId="0"/>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057027" y="3252850"/>
            <a:ext cx="6115374" cy="646331"/>
          </a:xfrm>
          <a:prstGeom prst="rect">
            <a:avLst/>
          </a:prstGeom>
          <a:noFill/>
        </p:spPr>
        <p:txBody>
          <a:bodyPr wrap="square" rtlCol="0" anchor="ctr">
            <a:spAutoFit/>
          </a:bodyPr>
          <a:lstStyle/>
          <a:p>
            <a:r>
              <a:rPr lang="zh-CN" altLang="en-US" sz="3600" b="1" dirty="0" smtClean="0">
                <a:solidFill>
                  <a:schemeClr val="bg1"/>
                </a:solidFill>
                <a:latin typeface="Impact" panose="020B0806030902050204" pitchFamily="34" charset="0"/>
                <a:ea typeface="微软雅黑" panose="020B0503020204020204" charset="-122"/>
              </a:rPr>
              <a:t>第</a:t>
            </a:r>
            <a:r>
              <a:rPr lang="zh-CN" altLang="en-US" sz="3600" b="1" dirty="0">
                <a:solidFill>
                  <a:schemeClr val="bg1"/>
                </a:solidFill>
                <a:latin typeface="Impact" panose="020B0806030902050204" pitchFamily="34" charset="0"/>
                <a:ea typeface="微软雅黑" panose="020B0503020204020204" charset="-122"/>
              </a:rPr>
              <a:t>三</a:t>
            </a:r>
            <a:r>
              <a:rPr lang="zh-CN" altLang="en-US" sz="3600" b="1" dirty="0" smtClean="0">
                <a:solidFill>
                  <a:schemeClr val="bg1"/>
                </a:solidFill>
                <a:latin typeface="Impact" panose="020B0806030902050204" pitchFamily="34" charset="0"/>
                <a:ea typeface="微软雅黑" panose="020B0503020204020204" charset="-122"/>
              </a:rPr>
              <a:t>章</a:t>
            </a:r>
            <a:r>
              <a:rPr lang="en-US" altLang="zh-CN" sz="3600" b="1" dirty="0" smtClean="0">
                <a:solidFill>
                  <a:schemeClr val="bg1"/>
                </a:solidFill>
                <a:latin typeface="Impact" panose="020B0806030902050204" pitchFamily="34" charset="0"/>
                <a:ea typeface="微软雅黑" panose="020B0503020204020204" charset="-122"/>
              </a:rPr>
              <a:t>  </a:t>
            </a:r>
            <a:r>
              <a:rPr lang="zh-CN" altLang="en-US" sz="3600" b="1" dirty="0" smtClean="0">
                <a:solidFill>
                  <a:schemeClr val="bg1"/>
                </a:solidFill>
                <a:latin typeface="Impact" panose="020B0806030902050204" pitchFamily="34" charset="0"/>
                <a:ea typeface="微软雅黑" panose="020B0503020204020204" charset="-122"/>
              </a:rPr>
              <a:t>素质模型及面试问题</a:t>
            </a:r>
            <a:endParaRPr lang="zh-CN" altLang="en-US" sz="3600" b="1" dirty="0">
              <a:solidFill>
                <a:schemeClr val="bg1"/>
              </a:solidFill>
              <a:latin typeface="微软雅黑" panose="020B0503020204020204" charset="-122"/>
              <a:ea typeface="微软雅黑" panose="020B0503020204020204" charset="-122"/>
            </a:endParaRPr>
          </a:p>
        </p:txBody>
      </p:sp>
      <p:sp>
        <p:nvSpPr>
          <p:cNvPr id="10" name="矩形 9"/>
          <p:cNvSpPr/>
          <p:nvPr/>
        </p:nvSpPr>
        <p:spPr>
          <a:xfrm>
            <a:off x="1489075" y="4428122"/>
            <a:ext cx="3310372" cy="369332"/>
          </a:xfrm>
          <a:prstGeom prst="rect">
            <a:avLst/>
          </a:prstGeom>
        </p:spPr>
        <p:txBody>
          <a:bodyPr wrap="square">
            <a:spAutoFit/>
          </a:bodyPr>
          <a:lstStyle/>
          <a:p>
            <a:pPr marL="285750" lvl="0" indent="-285750">
              <a:buFont typeface="Arial" panose="020B0604020202020204" pitchFamily="34" charset="0"/>
              <a:buChar char="•"/>
              <a:defRPr/>
            </a:pPr>
            <a:r>
              <a:rPr lang="zh-CN" altLang="en-US" kern="0" dirty="0" smtClean="0">
                <a:solidFill>
                  <a:srgbClr val="F8F8F8"/>
                </a:solidFill>
                <a:latin typeface="微软雅黑" panose="020B0503020204020204" charset="-122"/>
                <a:ea typeface="微软雅黑" panose="020B0503020204020204" charset="-122"/>
              </a:rPr>
              <a:t>素质模型</a:t>
            </a:r>
            <a:endParaRPr lang="zh-CN" altLang="en-US" kern="0" dirty="0">
              <a:solidFill>
                <a:srgbClr val="F8F8F8"/>
              </a:solidFill>
              <a:latin typeface="微软雅黑" panose="020B0503020204020204" charset="-122"/>
              <a:ea typeface="微软雅黑" panose="020B0503020204020204" charset="-122"/>
            </a:endParaRPr>
          </a:p>
        </p:txBody>
      </p:sp>
      <p:sp>
        <p:nvSpPr>
          <p:cNvPr id="12" name="矩形 11"/>
          <p:cNvSpPr/>
          <p:nvPr/>
        </p:nvSpPr>
        <p:spPr>
          <a:xfrm>
            <a:off x="1489075" y="4860069"/>
            <a:ext cx="3310372" cy="369332"/>
          </a:xfrm>
          <a:prstGeom prst="rect">
            <a:avLst/>
          </a:prstGeom>
        </p:spPr>
        <p:txBody>
          <a:bodyPr wrap="square">
            <a:spAutoFit/>
          </a:bodyPr>
          <a:lstStyle/>
          <a:p>
            <a:pPr marL="285750" indent="-285750">
              <a:buFont typeface="Arial" panose="020B0604020202020204" pitchFamily="34" charset="0"/>
              <a:buChar char="•"/>
              <a:defRPr/>
            </a:pPr>
            <a:r>
              <a:rPr lang="zh-CN" altLang="en-US" kern="0" dirty="0" smtClean="0">
                <a:solidFill>
                  <a:srgbClr val="F8F8F8"/>
                </a:solidFill>
                <a:latin typeface="微软雅黑" panose="020B0503020204020204" charset="-122"/>
                <a:ea typeface="微软雅黑" panose="020B0503020204020204" charset="-122"/>
              </a:rPr>
              <a:t>面试问题</a:t>
            </a:r>
            <a:endParaRPr lang="zh-CN" altLang="en-US" kern="0" dirty="0">
              <a:solidFill>
                <a:srgbClr val="F8F8F8"/>
              </a:solidFill>
              <a:latin typeface="微软雅黑" panose="020B0503020204020204" charset="-122"/>
              <a:ea typeface="微软雅黑" panose="020B0503020204020204" charset="-122"/>
            </a:endParaRPr>
          </a:p>
        </p:txBody>
      </p:sp>
      <p:cxnSp>
        <p:nvCxnSpPr>
          <p:cNvPr id="21" name="直接连接符 20"/>
          <p:cNvCxnSpPr/>
          <p:nvPr/>
        </p:nvCxnSpPr>
        <p:spPr>
          <a:xfrm>
            <a:off x="1071175" y="4077072"/>
            <a:ext cx="11124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1071175" y="4143556"/>
            <a:ext cx="11124000"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pic>
        <p:nvPicPr>
          <p:cNvPr id="8" name="Picture 2" descr="C:\Documents and Settings\t11318\桌面\2012112562935165.jpg"/>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a:stretch>
            <a:fillRect/>
          </a:stretch>
        </p:blipFill>
        <p:spPr bwMode="auto">
          <a:xfrm>
            <a:off x="7172401" y="836712"/>
            <a:ext cx="4442764" cy="2955600"/>
          </a:xfrm>
          <a:prstGeom prst="roundRect">
            <a:avLst>
              <a:gd name="adj" fmla="val 1643"/>
            </a:avLst>
          </a:prstGeom>
          <a:noFill/>
          <a:ln w="19050">
            <a:solidFill>
              <a:schemeClr val="bg1">
                <a:lumMod val="95000"/>
              </a:schemeClr>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63" presetClass="path" presetSubtype="0" accel="50000" fill="hold" grpId="1" nodeType="withEffect" p14:presetBounceEnd="64000">
                                      <p:stCondLst>
                                        <p:cond delay="0"/>
                                      </p:stCondLst>
                                      <p:childTnLst>
                                        <p:animMotion origin="layout" path="M -0.87919 -4.81481E-6 L -3.14501E-6 -4.81481E-6 " pathEditMode="relative" rAng="0" ptsTypes="AA" p14:bounceEnd="64000">
                                          <p:cBhvr>
                                            <p:cTn id="9" dur="500" fill="hold"/>
                                            <p:tgtEl>
                                              <p:spTgt spid="9"/>
                                            </p:tgtEl>
                                            <p:attrNameLst>
                                              <p:attrName>ppt_x</p:attrName>
                                              <p:attrName>ppt_y</p:attrName>
                                            </p:attrNameLst>
                                          </p:cBhvr>
                                          <p:rCtr x="43960" y="0"/>
                                        </p:animMotion>
                                      </p:childTnLst>
                                    </p:cTn>
                                  </p:par>
                                </p:childTnLst>
                              </p:cTn>
                            </p:par>
                            <p:par>
                              <p:cTn id="10" fill="hold">
                                <p:stCondLst>
                                  <p:cond delay="500"/>
                                </p:stCondLst>
                                <p:childTnLst>
                                  <p:par>
                                    <p:cTn id="11" presetID="52"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Scale>
                                          <p:cBhvr>
                                            <p:cTn id="13" dur="10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10"/>
                                            </p:tgtEl>
                                            <p:attrNameLst>
                                              <p:attrName>ppt_x</p:attrName>
                                              <p:attrName>ppt_y</p:attrName>
                                            </p:attrNameLst>
                                          </p:cBhvr>
                                        </p:animMotion>
                                        <p:animEffect transition="in" filter="fade">
                                          <p:cBhvr>
                                            <p:cTn id="15" dur="1000"/>
                                            <p:tgtEl>
                                              <p:spTgt spid="10"/>
                                            </p:tgtEl>
                                          </p:cBhvr>
                                        </p:animEffect>
                                      </p:childTnLst>
                                    </p:cTn>
                                  </p:par>
                                  <p:par>
                                    <p:cTn id="16" presetID="52" presetClass="entr" presetSubtype="0" fill="hold" grpId="0" nodeType="withEffect">
                                      <p:stCondLst>
                                        <p:cond delay="200"/>
                                      </p:stCondLst>
                                      <p:iterate type="lt">
                                        <p:tmPct val="0"/>
                                      </p:iterate>
                                      <p:childTnLst>
                                        <p:set>
                                          <p:cBhvr>
                                            <p:cTn id="17" dur="1" fill="hold">
                                              <p:stCondLst>
                                                <p:cond delay="0"/>
                                              </p:stCondLst>
                                            </p:cTn>
                                            <p:tgtEl>
                                              <p:spTgt spid="12"/>
                                            </p:tgtEl>
                                            <p:attrNameLst>
                                              <p:attrName>style.visibility</p:attrName>
                                            </p:attrNameLst>
                                          </p:cBhvr>
                                          <p:to>
                                            <p:strVal val="visible"/>
                                          </p:to>
                                        </p:set>
                                        <p:animScale>
                                          <p:cBhvr>
                                            <p:cTn id="18" dur="1000" decel="50000" fill="hold">
                                              <p:stCondLst>
                                                <p:cond delay="0"/>
                                              </p:stCondLst>
                                            </p:cTn>
                                            <p:tgtEl>
                                              <p:spTgt spid="1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9" dur="1000" decel="50000" fill="hold">
                                              <p:stCondLst>
                                                <p:cond delay="0"/>
                                              </p:stCondLst>
                                            </p:cTn>
                                            <p:tgtEl>
                                              <p:spTgt spid="12"/>
                                            </p:tgtEl>
                                            <p:attrNameLst>
                                              <p:attrName>ppt_x</p:attrName>
                                              <p:attrName>ppt_y</p:attrName>
                                            </p:attrNameLst>
                                          </p:cBhvr>
                                        </p:animMotion>
                                        <p:animEffect transition="in" filter="fade">
                                          <p:cBhvr>
                                            <p:cTn id="20"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0" grpId="0"/>
          <p:bldP spid="12"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63" presetClass="path" presetSubtype="0" accel="50000" fill="hold" grpId="1" nodeType="withEffect">
                                      <p:stCondLst>
                                        <p:cond delay="0"/>
                                      </p:stCondLst>
                                      <p:childTnLst>
                                        <p:animMotion origin="layout" path="M -0.87919 -4.81481E-6 L -3.14501E-6 -4.81481E-6 " pathEditMode="relative" rAng="0" ptsTypes="AA">
                                          <p:cBhvr>
                                            <p:cTn id="9" dur="500" fill="hold"/>
                                            <p:tgtEl>
                                              <p:spTgt spid="9"/>
                                            </p:tgtEl>
                                            <p:attrNameLst>
                                              <p:attrName>ppt_x</p:attrName>
                                              <p:attrName>ppt_y</p:attrName>
                                            </p:attrNameLst>
                                          </p:cBhvr>
                                          <p:rCtr x="43960" y="0"/>
                                        </p:animMotion>
                                      </p:childTnLst>
                                    </p:cTn>
                                  </p:par>
                                </p:childTnLst>
                              </p:cTn>
                            </p:par>
                            <p:par>
                              <p:cTn id="10" fill="hold">
                                <p:stCondLst>
                                  <p:cond delay="500"/>
                                </p:stCondLst>
                                <p:childTnLst>
                                  <p:par>
                                    <p:cTn id="11" presetID="52"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Scale>
                                          <p:cBhvr>
                                            <p:cTn id="13" dur="10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10"/>
                                            </p:tgtEl>
                                            <p:attrNameLst>
                                              <p:attrName>ppt_x</p:attrName>
                                              <p:attrName>ppt_y</p:attrName>
                                            </p:attrNameLst>
                                          </p:cBhvr>
                                        </p:animMotion>
                                        <p:animEffect transition="in" filter="fade">
                                          <p:cBhvr>
                                            <p:cTn id="15" dur="1000"/>
                                            <p:tgtEl>
                                              <p:spTgt spid="10"/>
                                            </p:tgtEl>
                                          </p:cBhvr>
                                        </p:animEffect>
                                      </p:childTnLst>
                                    </p:cTn>
                                  </p:par>
                                  <p:par>
                                    <p:cTn id="16" presetID="52" presetClass="entr" presetSubtype="0" fill="hold" grpId="0" nodeType="withEffect">
                                      <p:stCondLst>
                                        <p:cond delay="200"/>
                                      </p:stCondLst>
                                      <p:iterate type="lt">
                                        <p:tmPct val="0"/>
                                      </p:iterate>
                                      <p:childTnLst>
                                        <p:set>
                                          <p:cBhvr>
                                            <p:cTn id="17" dur="1" fill="hold">
                                              <p:stCondLst>
                                                <p:cond delay="0"/>
                                              </p:stCondLst>
                                            </p:cTn>
                                            <p:tgtEl>
                                              <p:spTgt spid="12"/>
                                            </p:tgtEl>
                                            <p:attrNameLst>
                                              <p:attrName>style.visibility</p:attrName>
                                            </p:attrNameLst>
                                          </p:cBhvr>
                                          <p:to>
                                            <p:strVal val="visible"/>
                                          </p:to>
                                        </p:set>
                                        <p:animScale>
                                          <p:cBhvr>
                                            <p:cTn id="18" dur="1000" decel="50000" fill="hold">
                                              <p:stCondLst>
                                                <p:cond delay="0"/>
                                              </p:stCondLst>
                                            </p:cTn>
                                            <p:tgtEl>
                                              <p:spTgt spid="1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9" dur="1000" decel="50000" fill="hold">
                                              <p:stCondLst>
                                                <p:cond delay="0"/>
                                              </p:stCondLst>
                                            </p:cTn>
                                            <p:tgtEl>
                                              <p:spTgt spid="12"/>
                                            </p:tgtEl>
                                            <p:attrNameLst>
                                              <p:attrName>ppt_x</p:attrName>
                                              <p:attrName>ppt_y</p:attrName>
                                            </p:attrNameLst>
                                          </p:cBhvr>
                                        </p:animMotion>
                                        <p:animEffect transition="in" filter="fade">
                                          <p:cBhvr>
                                            <p:cTn id="20"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0" grpId="0"/>
          <p:bldP spid="12" grpId="0"/>
        </p:bldLst>
      </p:timing>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p:cNvSpPr txBox="1"/>
          <p:nvPr/>
        </p:nvSpPr>
        <p:spPr>
          <a:xfrm>
            <a:off x="408955" y="980728"/>
            <a:ext cx="10153128" cy="1143903"/>
          </a:xfrm>
          <a:prstGeom prst="rect">
            <a:avLst/>
          </a:prstGeom>
          <a:noFill/>
        </p:spPr>
        <p:txBody>
          <a:bodyPr wrap="square" rtlCol="0">
            <a:spAutoFit/>
          </a:bodyPr>
          <a:lstStyle/>
          <a:p>
            <a:pPr>
              <a:lnSpc>
                <a:spcPct val="130000"/>
              </a:lnSpc>
              <a:spcAft>
                <a:spcPts val="400"/>
              </a:spcAft>
            </a:pPr>
            <a:r>
              <a:rPr lang="zh-CN" altLang="en-US" b="1" dirty="0">
                <a:solidFill>
                  <a:srgbClr val="E67819"/>
                </a:solidFill>
                <a:latin typeface="微软雅黑" panose="020B0503020204020204" charset="-122"/>
                <a:ea typeface="微软雅黑" panose="020B0503020204020204" charset="-122"/>
              </a:rPr>
              <a:t>请试着回答以下两个问题</a:t>
            </a:r>
            <a:r>
              <a:rPr lang="zh-CN" altLang="en-US" b="1" dirty="0" smtClean="0">
                <a:solidFill>
                  <a:srgbClr val="E67819"/>
                </a:solidFill>
                <a:latin typeface="微软雅黑" panose="020B0503020204020204" charset="-122"/>
                <a:ea typeface="微软雅黑" panose="020B0503020204020204" charset="-122"/>
              </a:rPr>
              <a:t>：</a:t>
            </a:r>
            <a:endParaRPr lang="en-US" altLang="zh-CN" b="1" dirty="0" smtClean="0">
              <a:solidFill>
                <a:srgbClr val="E67819"/>
              </a:solidFill>
              <a:latin typeface="微软雅黑" panose="020B0503020204020204" charset="-122"/>
              <a:ea typeface="微软雅黑" panose="020B0503020204020204" charset="-122"/>
            </a:endParaRPr>
          </a:p>
          <a:p>
            <a:pPr>
              <a:lnSpc>
                <a:spcPct val="130000"/>
              </a:lnSpc>
            </a:pPr>
            <a:r>
              <a:rPr lang="zh-CN" altLang="en-US" sz="1600" dirty="0" smtClean="0">
                <a:solidFill>
                  <a:srgbClr val="5F5E5C"/>
                </a:solidFill>
                <a:latin typeface="微软雅黑" panose="020B0503020204020204" charset="-122"/>
                <a:ea typeface="微软雅黑" panose="020B0503020204020204" charset="-122"/>
              </a:rPr>
              <a:t>①  校园</a:t>
            </a:r>
            <a:r>
              <a:rPr lang="zh-CN" altLang="en-US" sz="1600" dirty="0">
                <a:solidFill>
                  <a:srgbClr val="5F5E5C"/>
                </a:solidFill>
                <a:latin typeface="微软雅黑" panose="020B0503020204020204" charset="-122"/>
                <a:ea typeface="微软雅黑" panose="020B0503020204020204" charset="-122"/>
              </a:rPr>
              <a:t>招聘：候选人从来没有工作经验，您从哪里“推算”出他日后在您公司会成功</a:t>
            </a:r>
            <a:r>
              <a:rPr lang="zh-CN" altLang="en-US" sz="1600" dirty="0" smtClean="0">
                <a:solidFill>
                  <a:srgbClr val="5F5E5C"/>
                </a:solidFill>
                <a:latin typeface="微软雅黑" panose="020B0503020204020204" charset="-122"/>
                <a:ea typeface="微软雅黑" panose="020B0503020204020204" charset="-122"/>
              </a:rPr>
              <a:t>？</a:t>
            </a:r>
            <a:endParaRPr lang="en-US" altLang="zh-CN" sz="1600" dirty="0" smtClean="0">
              <a:solidFill>
                <a:srgbClr val="5F5E5C"/>
              </a:solidFill>
              <a:latin typeface="微软雅黑" panose="020B0503020204020204" charset="-122"/>
              <a:ea typeface="微软雅黑" panose="020B0503020204020204" charset="-122"/>
            </a:endParaRPr>
          </a:p>
          <a:p>
            <a:pPr>
              <a:lnSpc>
                <a:spcPct val="130000"/>
              </a:lnSpc>
            </a:pPr>
            <a:r>
              <a:rPr lang="zh-CN" altLang="en-US" sz="1600" dirty="0" smtClean="0">
                <a:solidFill>
                  <a:srgbClr val="5F5E5C"/>
                </a:solidFill>
                <a:latin typeface="微软雅黑" panose="020B0503020204020204" charset="-122"/>
                <a:ea typeface="微软雅黑" panose="020B0503020204020204" charset="-122"/>
              </a:rPr>
              <a:t>②  社会</a:t>
            </a:r>
            <a:r>
              <a:rPr lang="zh-CN" altLang="en-US" sz="1600" dirty="0">
                <a:solidFill>
                  <a:srgbClr val="5F5E5C"/>
                </a:solidFill>
                <a:latin typeface="微软雅黑" panose="020B0503020204020204" charset="-122"/>
                <a:ea typeface="微软雅黑" panose="020B0503020204020204" charset="-122"/>
              </a:rPr>
              <a:t>招聘：</a:t>
            </a:r>
            <a:r>
              <a:rPr lang="zh-CN" altLang="en-US" sz="1600" dirty="0" smtClean="0">
                <a:solidFill>
                  <a:srgbClr val="5F5E5C"/>
                </a:solidFill>
                <a:latin typeface="微软雅黑" panose="020B0503020204020204" charset="-122"/>
                <a:ea typeface="微软雅黑" panose="020B0503020204020204" charset="-122"/>
              </a:rPr>
              <a:t>候选人有工作</a:t>
            </a:r>
            <a:r>
              <a:rPr lang="zh-CN" altLang="en-US" sz="1600" dirty="0">
                <a:solidFill>
                  <a:srgbClr val="5F5E5C"/>
                </a:solidFill>
                <a:latin typeface="微软雅黑" panose="020B0503020204020204" charset="-122"/>
                <a:ea typeface="微软雅黑" panose="020B0503020204020204" charset="-122"/>
              </a:rPr>
              <a:t>经验，那也</a:t>
            </a:r>
            <a:r>
              <a:rPr lang="zh-CN" altLang="en-US" sz="1600" dirty="0" smtClean="0">
                <a:solidFill>
                  <a:srgbClr val="5F5E5C"/>
                </a:solidFill>
                <a:latin typeface="微软雅黑" panose="020B0503020204020204" charset="-122"/>
                <a:ea typeface="微软雅黑" panose="020B0503020204020204" charset="-122"/>
              </a:rPr>
              <a:t>是在别的</a:t>
            </a:r>
            <a:r>
              <a:rPr lang="zh-CN" altLang="en-US" sz="1600" dirty="0">
                <a:solidFill>
                  <a:srgbClr val="5F5E5C"/>
                </a:solidFill>
                <a:latin typeface="微软雅黑" panose="020B0503020204020204" charset="-122"/>
                <a:ea typeface="微软雅黑" panose="020B0503020204020204" charset="-122"/>
              </a:rPr>
              <a:t>公司的经验，您从哪里“推算”出他日后在您公司会成功？</a:t>
            </a:r>
            <a:endParaRPr lang="zh-CN" altLang="zh-CN" sz="1600" b="1" dirty="0">
              <a:solidFill>
                <a:srgbClr val="E67819"/>
              </a:solidFill>
              <a:latin typeface="微软雅黑" panose="020B0503020204020204" charset="-122"/>
              <a:ea typeface="微软雅黑" panose="020B0503020204020204" charset="-122"/>
            </a:endParaRPr>
          </a:p>
        </p:txBody>
      </p:sp>
      <p:sp>
        <p:nvSpPr>
          <p:cNvPr id="4" name="文本框 3"/>
          <p:cNvSpPr txBox="1"/>
          <p:nvPr/>
        </p:nvSpPr>
        <p:spPr>
          <a:xfrm>
            <a:off x="612321" y="2400504"/>
            <a:ext cx="4117114" cy="452432"/>
          </a:xfrm>
          <a:prstGeom prst="rect">
            <a:avLst/>
          </a:prstGeom>
          <a:noFill/>
        </p:spPr>
        <p:txBody>
          <a:bodyPr wrap="square" rtlCol="0">
            <a:spAutoFit/>
          </a:bodyPr>
          <a:lstStyle/>
          <a:p>
            <a:pPr>
              <a:lnSpc>
                <a:spcPct val="130000"/>
              </a:lnSpc>
            </a:pPr>
            <a:r>
              <a:rPr lang="en-US" altLang="zh-CN" b="1" dirty="0" smtClean="0">
                <a:solidFill>
                  <a:srgbClr val="5F5E5C"/>
                </a:solidFill>
                <a:latin typeface="微软雅黑" panose="020B0503020204020204" charset="-122"/>
                <a:ea typeface="微软雅黑" panose="020B0503020204020204" charset="-122"/>
              </a:rPr>
              <a:t>3.1.1 </a:t>
            </a:r>
            <a:r>
              <a:rPr lang="zh-CN" altLang="en-US" b="1" dirty="0" smtClean="0">
                <a:solidFill>
                  <a:srgbClr val="5F5E5C"/>
                </a:solidFill>
                <a:latin typeface="微软雅黑" panose="020B0503020204020204" charset="-122"/>
                <a:ea typeface="微软雅黑" panose="020B0503020204020204" charset="-122"/>
              </a:rPr>
              <a:t>任职</a:t>
            </a:r>
            <a:r>
              <a:rPr lang="zh-CN" altLang="en-US" b="1" dirty="0">
                <a:solidFill>
                  <a:srgbClr val="5F5E5C"/>
                </a:solidFill>
                <a:latin typeface="微软雅黑" panose="020B0503020204020204" charset="-122"/>
                <a:ea typeface="微软雅黑" panose="020B0503020204020204" charset="-122"/>
              </a:rPr>
              <a:t>资格（</a:t>
            </a:r>
            <a:r>
              <a:rPr lang="en-US" altLang="zh-CN" dirty="0">
                <a:solidFill>
                  <a:srgbClr val="E67819"/>
                </a:solidFill>
                <a:latin typeface="Impact" panose="020B0806030902050204" pitchFamily="34" charset="0"/>
                <a:ea typeface="微软雅黑" panose="020B0503020204020204" charset="-122"/>
              </a:rPr>
              <a:t>Qualification</a:t>
            </a:r>
            <a:r>
              <a:rPr lang="zh-CN" altLang="en-US" b="1" dirty="0">
                <a:solidFill>
                  <a:srgbClr val="5F5E5C"/>
                </a:solidFill>
                <a:latin typeface="微软雅黑" panose="020B0503020204020204" charset="-122"/>
                <a:ea typeface="微软雅黑" panose="020B0503020204020204" charset="-122"/>
              </a:rPr>
              <a:t>）</a:t>
            </a:r>
            <a:endParaRPr lang="zh-CN" altLang="en-US" b="1" dirty="0">
              <a:solidFill>
                <a:srgbClr val="5F5E5C"/>
              </a:solidFill>
              <a:latin typeface="微软雅黑" panose="020B0503020204020204" charset="-122"/>
              <a:ea typeface="微软雅黑" panose="020B0503020204020204" charset="-122"/>
            </a:endParaRPr>
          </a:p>
        </p:txBody>
      </p:sp>
      <p:sp>
        <p:nvSpPr>
          <p:cNvPr id="6" name="文本框 7"/>
          <p:cNvSpPr txBox="1"/>
          <p:nvPr/>
        </p:nvSpPr>
        <p:spPr>
          <a:xfrm>
            <a:off x="612321" y="3082710"/>
            <a:ext cx="5125226" cy="1692771"/>
          </a:xfrm>
          <a:prstGeom prst="rect">
            <a:avLst/>
          </a:prstGeom>
          <a:noFill/>
        </p:spPr>
        <p:txBody>
          <a:bodyPr wrap="square" rtlCol="0">
            <a:spAutoFit/>
          </a:bodyPr>
          <a:lstStyle/>
          <a:p>
            <a:pPr>
              <a:lnSpc>
                <a:spcPct val="130000"/>
              </a:lnSpc>
            </a:pPr>
            <a:r>
              <a:rPr lang="zh-CN" altLang="en-US" sz="1600" dirty="0">
                <a:solidFill>
                  <a:srgbClr val="5F5E5C"/>
                </a:solidFill>
                <a:latin typeface="微软雅黑" panose="020B0503020204020204" charset="-122"/>
                <a:ea typeface="微软雅黑" panose="020B0503020204020204" charset="-122"/>
              </a:rPr>
              <a:t>什么样的人来做最适合？这就是任职资格</a:t>
            </a:r>
            <a:r>
              <a:rPr lang="zh-CN" altLang="en-US" sz="1600" dirty="0" smtClean="0">
                <a:solidFill>
                  <a:srgbClr val="5F5E5C"/>
                </a:solidFill>
                <a:latin typeface="微软雅黑" panose="020B0503020204020204" charset="-122"/>
                <a:ea typeface="微软雅黑" panose="020B0503020204020204" charset="-122"/>
              </a:rPr>
              <a:t>。</a:t>
            </a:r>
            <a:r>
              <a:rPr lang="zh-CN" altLang="en-US" sz="1600" dirty="0">
                <a:solidFill>
                  <a:srgbClr val="5F5E5C"/>
                </a:solidFill>
                <a:latin typeface="微软雅黑" panose="020B0503020204020204" charset="-122"/>
                <a:ea typeface="微软雅黑" panose="020B0503020204020204" charset="-122"/>
              </a:rPr>
              <a:t>任职资格是指为了保证工作目标的实现，任职者必须具备的知识、技能、能力和个性等方面的要求，它常常以胜任职位所需的</a:t>
            </a:r>
            <a:r>
              <a:rPr lang="zh-CN" altLang="en-US" sz="1600" b="1" dirty="0">
                <a:solidFill>
                  <a:srgbClr val="E67819"/>
                </a:solidFill>
                <a:latin typeface="微软雅黑" panose="020B0503020204020204" charset="-122"/>
                <a:ea typeface="微软雅黑" panose="020B0503020204020204" charset="-122"/>
              </a:rPr>
              <a:t>学历、专业、工作经验、工作技能、能力</a:t>
            </a:r>
            <a:r>
              <a:rPr lang="zh-CN" altLang="en-US" sz="1600" dirty="0">
                <a:solidFill>
                  <a:srgbClr val="5F5E5C"/>
                </a:solidFill>
                <a:latin typeface="微软雅黑" panose="020B0503020204020204" charset="-122"/>
                <a:ea typeface="微软雅黑" panose="020B0503020204020204" charset="-122"/>
              </a:rPr>
              <a:t>等加以表达，也称胜任素质（</a:t>
            </a:r>
            <a:r>
              <a:rPr lang="en-US" altLang="zh-CN" sz="1600" dirty="0">
                <a:solidFill>
                  <a:srgbClr val="5F5E5C"/>
                </a:solidFill>
                <a:latin typeface="微软雅黑" panose="020B0503020204020204" charset="-122"/>
                <a:ea typeface="微软雅黑" panose="020B0503020204020204" charset="-122"/>
              </a:rPr>
              <a:t>Competency</a:t>
            </a:r>
            <a:r>
              <a:rPr lang="zh-CN" altLang="en-US" sz="1600" dirty="0">
                <a:solidFill>
                  <a:srgbClr val="5F5E5C"/>
                </a:solidFill>
                <a:latin typeface="微软雅黑" panose="020B0503020204020204" charset="-122"/>
                <a:ea typeface="微软雅黑" panose="020B0503020204020204" charset="-122"/>
              </a:rPr>
              <a:t>）。</a:t>
            </a:r>
            <a:endParaRPr lang="zh-CN" altLang="en-US" sz="1600" dirty="0">
              <a:solidFill>
                <a:srgbClr val="5F5E5C"/>
              </a:solidFill>
              <a:latin typeface="微软雅黑" panose="020B0503020204020204" charset="-122"/>
              <a:ea typeface="微软雅黑" panose="020B0503020204020204" charset="-122"/>
            </a:endParaRPr>
          </a:p>
        </p:txBody>
      </p:sp>
      <p:sp>
        <p:nvSpPr>
          <p:cNvPr id="7" name="文本框 7"/>
          <p:cNvSpPr txBox="1"/>
          <p:nvPr/>
        </p:nvSpPr>
        <p:spPr>
          <a:xfrm>
            <a:off x="612321" y="4916797"/>
            <a:ext cx="5125226" cy="1021433"/>
          </a:xfrm>
          <a:prstGeom prst="rect">
            <a:avLst/>
          </a:prstGeom>
          <a:noFill/>
        </p:spPr>
        <p:txBody>
          <a:bodyPr wrap="square" rtlCol="0">
            <a:spAutoFit/>
          </a:bodyPr>
          <a:lstStyle/>
          <a:p>
            <a:pPr>
              <a:lnSpc>
                <a:spcPct val="130000"/>
              </a:lnSpc>
            </a:pPr>
            <a:r>
              <a:rPr lang="zh-CN" altLang="en-US" sz="1600" dirty="0">
                <a:solidFill>
                  <a:srgbClr val="5F5E5C"/>
                </a:solidFill>
                <a:latin typeface="微软雅黑" panose="020B0503020204020204" charset="-122"/>
                <a:ea typeface="微软雅黑" panose="020B0503020204020204" charset="-122"/>
              </a:rPr>
              <a:t>一般的招聘广告中，对每一个岗位都会有非常清晰的任职资格描述。符合任职资格的标准，我们才能有初步的录用意向。</a:t>
            </a:r>
            <a:endParaRPr lang="zh-CN" altLang="en-US" sz="1600" dirty="0">
              <a:solidFill>
                <a:srgbClr val="5F5E5C"/>
              </a:solidFill>
              <a:latin typeface="微软雅黑" panose="020B0503020204020204" charset="-122"/>
              <a:ea typeface="微软雅黑" panose="020B0503020204020204" charset="-122"/>
            </a:endParaRPr>
          </a:p>
        </p:txBody>
      </p:sp>
      <p:cxnSp>
        <p:nvCxnSpPr>
          <p:cNvPr id="10" name="直接连接符 9"/>
          <p:cNvCxnSpPr/>
          <p:nvPr/>
        </p:nvCxnSpPr>
        <p:spPr>
          <a:xfrm flipV="1">
            <a:off x="6097587" y="3068960"/>
            <a:ext cx="0" cy="3283227"/>
          </a:xfrm>
          <a:prstGeom prst="line">
            <a:avLst/>
          </a:prstGeom>
          <a:ln w="76200">
            <a:solidFill>
              <a:srgbClr val="E67819"/>
            </a:solidFill>
          </a:ln>
        </p:spPr>
        <p:style>
          <a:lnRef idx="1">
            <a:schemeClr val="accent1"/>
          </a:lnRef>
          <a:fillRef idx="0">
            <a:schemeClr val="accent1"/>
          </a:fillRef>
          <a:effectRef idx="0">
            <a:schemeClr val="accent1"/>
          </a:effectRef>
          <a:fontRef idx="minor">
            <a:schemeClr val="tx1"/>
          </a:fontRef>
        </p:style>
      </p:cxnSp>
      <p:sp>
        <p:nvSpPr>
          <p:cNvPr id="11" name="文本框 7"/>
          <p:cNvSpPr txBox="1"/>
          <p:nvPr/>
        </p:nvSpPr>
        <p:spPr>
          <a:xfrm>
            <a:off x="6457627" y="3082710"/>
            <a:ext cx="5400599" cy="1372683"/>
          </a:xfrm>
          <a:prstGeom prst="rect">
            <a:avLst/>
          </a:prstGeom>
          <a:noFill/>
        </p:spPr>
        <p:txBody>
          <a:bodyPr wrap="square" rtlCol="0">
            <a:spAutoFit/>
          </a:bodyPr>
          <a:lstStyle/>
          <a:p>
            <a:pPr>
              <a:lnSpc>
                <a:spcPct val="130000"/>
              </a:lnSpc>
            </a:pPr>
            <a:r>
              <a:rPr lang="zh-CN" altLang="en-US" sz="1600" dirty="0">
                <a:solidFill>
                  <a:srgbClr val="5F5E5C"/>
                </a:solidFill>
                <a:latin typeface="微软雅黑" panose="020B0503020204020204" charset="-122"/>
                <a:ea typeface="微软雅黑" panose="020B0503020204020204" charset="-122"/>
              </a:rPr>
              <a:t>但是，经验仅仅只是证明了你过去做过了这件事情，拥有相关的经历或阅历，但不能够证明你就胜任未来的工作。盖洛普咨询公司通过调查</a:t>
            </a:r>
            <a:r>
              <a:rPr lang="en-US" altLang="zh-CN" sz="1600" dirty="0">
                <a:solidFill>
                  <a:srgbClr val="5F5E5C"/>
                </a:solidFill>
                <a:latin typeface="微软雅黑" panose="020B0503020204020204" charset="-122"/>
                <a:ea typeface="微软雅黑" panose="020B0503020204020204" charset="-122"/>
              </a:rPr>
              <a:t>26</a:t>
            </a:r>
            <a:r>
              <a:rPr lang="zh-CN" altLang="en-US" sz="1600" dirty="0">
                <a:solidFill>
                  <a:srgbClr val="5F5E5C"/>
                </a:solidFill>
                <a:latin typeface="微软雅黑" panose="020B0503020204020204" charset="-122"/>
                <a:ea typeface="微软雅黑" panose="020B0503020204020204" charset="-122"/>
              </a:rPr>
              <a:t>万职业经理之后，得到如下观点：“</a:t>
            </a:r>
            <a:r>
              <a:rPr lang="zh-CN" altLang="en-US" sz="1600" b="1" dirty="0">
                <a:solidFill>
                  <a:srgbClr val="E67819"/>
                </a:solidFill>
                <a:latin typeface="微软雅黑" panose="020B0503020204020204" charset="-122"/>
                <a:ea typeface="微软雅黑" panose="020B0503020204020204" charset="-122"/>
              </a:rPr>
              <a:t>具有天生的才干是选拔的核心要点</a:t>
            </a:r>
            <a:r>
              <a:rPr lang="zh-CN" altLang="en-US" sz="1600" dirty="0">
                <a:solidFill>
                  <a:srgbClr val="5F5E5C"/>
                </a:solidFill>
                <a:latin typeface="微软雅黑" panose="020B0503020204020204" charset="-122"/>
                <a:ea typeface="微软雅黑" panose="020B0503020204020204" charset="-122"/>
              </a:rPr>
              <a:t>”。</a:t>
            </a:r>
            <a:endParaRPr lang="zh-CN" altLang="en-US" sz="1600" dirty="0">
              <a:solidFill>
                <a:srgbClr val="5F5E5C"/>
              </a:solidFill>
              <a:latin typeface="微软雅黑" panose="020B0503020204020204" charset="-122"/>
              <a:ea typeface="微软雅黑" panose="020B0503020204020204" charset="-122"/>
            </a:endParaRPr>
          </a:p>
        </p:txBody>
      </p:sp>
      <p:sp>
        <p:nvSpPr>
          <p:cNvPr id="12" name="文本框 7"/>
          <p:cNvSpPr txBox="1"/>
          <p:nvPr/>
        </p:nvSpPr>
        <p:spPr>
          <a:xfrm>
            <a:off x="6457627" y="4581128"/>
            <a:ext cx="5400599" cy="1372683"/>
          </a:xfrm>
          <a:prstGeom prst="rect">
            <a:avLst/>
          </a:prstGeom>
          <a:noFill/>
        </p:spPr>
        <p:txBody>
          <a:bodyPr wrap="square" rtlCol="0">
            <a:spAutoFit/>
          </a:bodyPr>
          <a:lstStyle/>
          <a:p>
            <a:pPr>
              <a:lnSpc>
                <a:spcPct val="130000"/>
              </a:lnSpc>
            </a:pPr>
            <a:r>
              <a:rPr lang="zh-CN" altLang="en-US" sz="1600" dirty="0">
                <a:solidFill>
                  <a:srgbClr val="5F5E5C"/>
                </a:solidFill>
                <a:latin typeface="微软雅黑" panose="020B0503020204020204" charset="-122"/>
                <a:ea typeface="微软雅黑" panose="020B0503020204020204" charset="-122"/>
              </a:rPr>
              <a:t>另外，微软的观点是：微软员工所取得的成功主要得益于先天智慧而不是经验积累。因此，微软注重招聘时的慧眼识真珠而不是后来的经验。无论是</a:t>
            </a:r>
            <a:r>
              <a:rPr lang="zh-CN" altLang="en-US" sz="1600" b="1" dirty="0">
                <a:solidFill>
                  <a:srgbClr val="E67819"/>
                </a:solidFill>
                <a:latin typeface="微软雅黑" panose="020B0503020204020204" charset="-122"/>
                <a:ea typeface="微软雅黑" panose="020B0503020204020204" charset="-122"/>
              </a:rPr>
              <a:t>“天生的才干”，还是“先天的智慧”，我们可以用“素质”来概括其含义。</a:t>
            </a:r>
            <a:endParaRPr lang="zh-CN" altLang="en-US" sz="1600" b="1" dirty="0">
              <a:solidFill>
                <a:srgbClr val="E67819"/>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left)">
                                      <p:cBhvr>
                                        <p:cTn id="12" dur="500"/>
                                        <p:tgtEl>
                                          <p:spTgt spid="5">
                                            <p:txEl>
                                              <p:pRg st="0" end="0"/>
                                            </p:txEl>
                                          </p:spTgt>
                                        </p:tgtEl>
                                      </p:cBhvr>
                                    </p:animEffect>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5">
                                            <p:txEl>
                                              <p:pRg st="1" end="1"/>
                                            </p:txEl>
                                          </p:spTgt>
                                        </p:tgtEl>
                                        <p:attrNameLst>
                                          <p:attrName>style.visibility</p:attrName>
                                        </p:attrNameLst>
                                      </p:cBhvr>
                                      <p:to>
                                        <p:strVal val="visible"/>
                                      </p:to>
                                    </p:set>
                                    <p:animEffect transition="in" filter="wipe(left)">
                                      <p:cBhvr>
                                        <p:cTn id="16" dur="500"/>
                                        <p:tgtEl>
                                          <p:spTgt spid="5">
                                            <p:txEl>
                                              <p:pRg st="1" end="1"/>
                                            </p:txEl>
                                          </p:spTgt>
                                        </p:tgtEl>
                                      </p:cBhvr>
                                    </p:animEffect>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wipe(left)">
                                      <p:cBhvr>
                                        <p:cTn id="20" dur="500"/>
                                        <p:tgtEl>
                                          <p:spTgt spid="5">
                                            <p:txEl>
                                              <p:pRg st="2" end="2"/>
                                            </p:txEl>
                                          </p:spTgt>
                                        </p:tgtEl>
                                      </p:cBhvr>
                                    </p:animEffect>
                                  </p:childTnLst>
                                </p:cTn>
                              </p:par>
                              <p:par>
                                <p:cTn id="21" presetID="2" presetClass="entr" presetSubtype="1" decel="100000" fill="hold" grpId="0" nodeType="withEffect">
                                  <p:stCondLst>
                                    <p:cond delay="65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ppt_x"/>
                                          </p:val>
                                        </p:tav>
                                        <p:tav tm="100000">
                                          <p:val>
                                            <p:strVal val="#ppt_x"/>
                                          </p:val>
                                        </p:tav>
                                      </p:tavLst>
                                    </p:anim>
                                    <p:anim calcmode="lin" valueType="num">
                                      <p:cBhvr additive="base">
                                        <p:cTn id="24" dur="500" fill="hold"/>
                                        <p:tgtEl>
                                          <p:spTgt spid="4"/>
                                        </p:tgtEl>
                                        <p:attrNameLst>
                                          <p:attrName>ppt_y</p:attrName>
                                        </p:attrNameLst>
                                      </p:cBhvr>
                                      <p:tavLst>
                                        <p:tav tm="0">
                                          <p:val>
                                            <p:strVal val="0-#ppt_h/2"/>
                                          </p:val>
                                        </p:tav>
                                        <p:tav tm="100000">
                                          <p:val>
                                            <p:strVal val="#ppt_y"/>
                                          </p:val>
                                        </p:tav>
                                      </p:tavLst>
                                    </p:anim>
                                  </p:childTnLst>
                                </p:cTn>
                              </p:par>
                            </p:childTnLst>
                          </p:cTn>
                        </p:par>
                        <p:par>
                          <p:cTn id="25" fill="hold">
                            <p:stCondLst>
                              <p:cond delay="2000"/>
                            </p:stCondLst>
                            <p:childTnLst>
                              <p:par>
                                <p:cTn id="26" presetID="2" presetClass="entr" presetSubtype="2" decel="100000"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1+#ppt_w/2"/>
                                          </p:val>
                                        </p:tav>
                                        <p:tav tm="100000">
                                          <p:val>
                                            <p:strVal val="#ppt_x"/>
                                          </p:val>
                                        </p:tav>
                                      </p:tavLst>
                                    </p:anim>
                                    <p:anim calcmode="lin" valueType="num">
                                      <p:cBhvr additive="base">
                                        <p:cTn id="29" dur="500" fill="hold"/>
                                        <p:tgtEl>
                                          <p:spTgt spid="6"/>
                                        </p:tgtEl>
                                        <p:attrNameLst>
                                          <p:attrName>ppt_y</p:attrName>
                                        </p:attrNameLst>
                                      </p:cBhvr>
                                      <p:tavLst>
                                        <p:tav tm="0">
                                          <p:val>
                                            <p:strVal val="#ppt_y"/>
                                          </p:val>
                                        </p:tav>
                                        <p:tav tm="100000">
                                          <p:val>
                                            <p:strVal val="#ppt_y"/>
                                          </p:val>
                                        </p:tav>
                                      </p:tavLst>
                                    </p:anim>
                                  </p:childTnLst>
                                </p:cTn>
                              </p:par>
                              <p:par>
                                <p:cTn id="30" presetID="2" presetClass="entr" presetSubtype="2" decel="100000" fill="hold" grpId="0" nodeType="with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additive="base">
                                        <p:cTn id="32" dur="500" fill="hold"/>
                                        <p:tgtEl>
                                          <p:spTgt spid="7"/>
                                        </p:tgtEl>
                                        <p:attrNameLst>
                                          <p:attrName>ppt_x</p:attrName>
                                        </p:attrNameLst>
                                      </p:cBhvr>
                                      <p:tavLst>
                                        <p:tav tm="0">
                                          <p:val>
                                            <p:strVal val="1+#ppt_w/2"/>
                                          </p:val>
                                        </p:tav>
                                        <p:tav tm="100000">
                                          <p:val>
                                            <p:strVal val="#ppt_x"/>
                                          </p:val>
                                        </p:tav>
                                      </p:tavLst>
                                    </p:anim>
                                    <p:anim calcmode="lin" valueType="num">
                                      <p:cBhvr additive="base">
                                        <p:cTn id="33" dur="500" fill="hold"/>
                                        <p:tgtEl>
                                          <p:spTgt spid="7"/>
                                        </p:tgtEl>
                                        <p:attrNameLst>
                                          <p:attrName>ppt_y</p:attrName>
                                        </p:attrNameLst>
                                      </p:cBhvr>
                                      <p:tavLst>
                                        <p:tav tm="0">
                                          <p:val>
                                            <p:strVal val="#ppt_y"/>
                                          </p:val>
                                        </p:tav>
                                        <p:tav tm="100000">
                                          <p:val>
                                            <p:strVal val="#ppt_y"/>
                                          </p:val>
                                        </p:tav>
                                      </p:tavLst>
                                    </p:anim>
                                  </p:childTnLst>
                                </p:cTn>
                              </p:par>
                              <p:par>
                                <p:cTn id="34" presetID="2" presetClass="entr" presetSubtype="8" decel="10000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par>
                                <p:cTn id="38" presetID="2" presetClass="entr" presetSubtype="8" decel="10000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P spid="6" grpId="0"/>
      <p:bldP spid="7" grpId="0"/>
      <p:bldP spid="11" grpId="0"/>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480963" y="2014209"/>
            <a:ext cx="108000" cy="396000"/>
          </a:xfrm>
          <a:prstGeom prst="rect">
            <a:avLst/>
          </a:prstGeom>
          <a:solidFill>
            <a:srgbClr val="E678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612321" y="2003530"/>
            <a:ext cx="3466369" cy="452432"/>
          </a:xfrm>
          <a:prstGeom prst="rect">
            <a:avLst/>
          </a:prstGeom>
          <a:noFill/>
        </p:spPr>
        <p:txBody>
          <a:bodyPr wrap="square" rtlCol="0">
            <a:spAutoFit/>
          </a:bodyPr>
          <a:lstStyle/>
          <a:p>
            <a:pPr>
              <a:lnSpc>
                <a:spcPct val="130000"/>
              </a:lnSpc>
            </a:pPr>
            <a:r>
              <a:rPr lang="en-US" altLang="zh-CN" dirty="0" smtClean="0">
                <a:solidFill>
                  <a:srgbClr val="5F5E5C"/>
                </a:solidFill>
                <a:latin typeface="微软雅黑" panose="020B0503020204020204" charset="-122"/>
                <a:ea typeface="微软雅黑" panose="020B0503020204020204" charset="-122"/>
              </a:rPr>
              <a:t>1</a:t>
            </a:r>
            <a:r>
              <a:rPr lang="zh-CN" altLang="en-US" dirty="0" smtClean="0">
                <a:solidFill>
                  <a:srgbClr val="5F5E5C"/>
                </a:solidFill>
                <a:latin typeface="微软雅黑" panose="020B0503020204020204" charset="-122"/>
                <a:ea typeface="微软雅黑" panose="020B0503020204020204" charset="-122"/>
              </a:rPr>
              <a:t>）</a:t>
            </a:r>
            <a:r>
              <a:rPr lang="zh-CN" altLang="en-US" dirty="0">
                <a:solidFill>
                  <a:srgbClr val="5F5E5C"/>
                </a:solidFill>
                <a:latin typeface="微软雅黑" panose="020B0503020204020204" charset="-122"/>
                <a:ea typeface="微软雅黑" panose="020B0503020204020204" charset="-122"/>
              </a:rPr>
              <a:t>素质的定义</a:t>
            </a:r>
            <a:endParaRPr lang="zh-CN" altLang="en-US" dirty="0">
              <a:solidFill>
                <a:srgbClr val="5F5E5C"/>
              </a:solidFill>
              <a:latin typeface="微软雅黑" panose="020B0503020204020204" charset="-122"/>
              <a:ea typeface="微软雅黑" panose="020B0503020204020204" charset="-122"/>
            </a:endParaRPr>
          </a:p>
        </p:txBody>
      </p:sp>
      <p:sp>
        <p:nvSpPr>
          <p:cNvPr id="9" name="TextBox 6"/>
          <p:cNvSpPr txBox="1"/>
          <p:nvPr/>
        </p:nvSpPr>
        <p:spPr>
          <a:xfrm>
            <a:off x="612321" y="2543686"/>
            <a:ext cx="9607464" cy="412421"/>
          </a:xfrm>
          <a:prstGeom prst="rect">
            <a:avLst/>
          </a:prstGeom>
          <a:noFill/>
        </p:spPr>
        <p:txBody>
          <a:bodyPr wrap="square" rtlCol="0">
            <a:spAutoFit/>
          </a:bodyPr>
          <a:lstStyle/>
          <a:p>
            <a:pPr>
              <a:lnSpc>
                <a:spcPct val="130000"/>
              </a:lnSpc>
            </a:pPr>
            <a:r>
              <a:rPr lang="zh-CN" altLang="en-US" sz="1600" dirty="0">
                <a:solidFill>
                  <a:srgbClr val="5F5E5C"/>
                </a:solidFill>
                <a:latin typeface="微软雅黑" panose="020B0503020204020204" charset="-122"/>
                <a:ea typeface="微软雅黑" panose="020B0503020204020204" charset="-122"/>
              </a:rPr>
              <a:t>企业的任职资格通常在岗位说明书中以</a:t>
            </a:r>
            <a:r>
              <a:rPr lang="zh-CN" altLang="en-US" sz="1600" b="1" dirty="0">
                <a:solidFill>
                  <a:srgbClr val="5F5E5C"/>
                </a:solidFill>
                <a:latin typeface="微软雅黑" panose="020B0503020204020204" charset="-122"/>
                <a:ea typeface="微软雅黑" panose="020B0503020204020204" charset="-122"/>
              </a:rPr>
              <a:t>胜任素质模型</a:t>
            </a:r>
            <a:r>
              <a:rPr lang="zh-CN" altLang="en-US" sz="1600" dirty="0">
                <a:solidFill>
                  <a:srgbClr val="5F5E5C"/>
                </a:solidFill>
                <a:latin typeface="微软雅黑" panose="020B0503020204020204" charset="-122"/>
                <a:ea typeface="微软雅黑" panose="020B0503020204020204" charset="-122"/>
              </a:rPr>
              <a:t>的形式体现。我们先来看一看什么叫做素质。</a:t>
            </a:r>
            <a:endParaRPr lang="zh-CN" altLang="en-US" sz="1600" b="1" dirty="0">
              <a:solidFill>
                <a:srgbClr val="E67819"/>
              </a:solidFill>
              <a:latin typeface="微软雅黑" panose="020B0503020204020204" charset="-122"/>
              <a:ea typeface="微软雅黑" panose="020B0503020204020204" charset="-122"/>
            </a:endParaRPr>
          </a:p>
        </p:txBody>
      </p:sp>
      <p:sp>
        <p:nvSpPr>
          <p:cNvPr id="10" name="TextBox 17"/>
          <p:cNvSpPr txBox="1"/>
          <p:nvPr/>
        </p:nvSpPr>
        <p:spPr>
          <a:xfrm>
            <a:off x="612321" y="3212976"/>
            <a:ext cx="4693177" cy="1692771"/>
          </a:xfrm>
          <a:prstGeom prst="rect">
            <a:avLst/>
          </a:prstGeom>
          <a:noFill/>
        </p:spPr>
        <p:txBody>
          <a:bodyPr wrap="square" rtlCol="0">
            <a:spAutoFit/>
          </a:bodyPr>
          <a:lstStyle/>
          <a:p>
            <a:pPr indent="457200">
              <a:lnSpc>
                <a:spcPct val="130000"/>
              </a:lnSpc>
            </a:pPr>
            <a:r>
              <a:rPr lang="zh-CN" altLang="en-US" sz="1600" dirty="0">
                <a:solidFill>
                  <a:srgbClr val="5F5E5C"/>
                </a:solidFill>
                <a:latin typeface="微软雅黑" panose="020B0503020204020204" charset="-122"/>
                <a:ea typeface="微软雅黑" panose="020B0503020204020204" charset="-122"/>
              </a:rPr>
              <a:t>素质，又称“能力”、“资质”、“才干”等，是</a:t>
            </a:r>
            <a:r>
              <a:rPr lang="zh-CN" altLang="en-US" sz="1600" b="1" dirty="0">
                <a:solidFill>
                  <a:srgbClr val="E67819"/>
                </a:solidFill>
                <a:latin typeface="微软雅黑" panose="020B0503020204020204" charset="-122"/>
                <a:ea typeface="微软雅黑" panose="020B0503020204020204" charset="-122"/>
              </a:rPr>
              <a:t>驱动员工产生优秀工作绩效的各种个性特征的集合</a:t>
            </a:r>
            <a:r>
              <a:rPr lang="zh-CN" altLang="en-US" sz="1600" dirty="0">
                <a:solidFill>
                  <a:srgbClr val="5F5E5C"/>
                </a:solidFill>
                <a:latin typeface="微软雅黑" panose="020B0503020204020204" charset="-122"/>
                <a:ea typeface="微软雅黑" panose="020B0503020204020204" charset="-122"/>
              </a:rPr>
              <a:t>，</a:t>
            </a:r>
            <a:r>
              <a:rPr lang="zh-CN" altLang="en-US" sz="1600" b="1" dirty="0">
                <a:solidFill>
                  <a:srgbClr val="E67819"/>
                </a:solidFill>
                <a:latin typeface="微软雅黑" panose="020B0503020204020204" charset="-122"/>
                <a:ea typeface="微软雅黑" panose="020B0503020204020204" charset="-122"/>
              </a:rPr>
              <a:t>是有卓越成就者和表现平平者区分开来的深层次特征的集合</a:t>
            </a:r>
            <a:r>
              <a:rPr lang="zh-CN" altLang="en-US" sz="1600" dirty="0">
                <a:solidFill>
                  <a:srgbClr val="5F5E5C"/>
                </a:solidFill>
                <a:latin typeface="微软雅黑" panose="020B0503020204020204" charset="-122"/>
                <a:ea typeface="微软雅黑" panose="020B0503020204020204" charset="-122"/>
              </a:rPr>
              <a:t>，反映的是可以通过不同方式表现出来的知识、技能、个性与内驱力等。</a:t>
            </a:r>
            <a:endParaRPr lang="zh-CN" altLang="en-US" sz="1600" dirty="0">
              <a:solidFill>
                <a:srgbClr val="5F5E5C"/>
              </a:solidFill>
              <a:latin typeface="微软雅黑" panose="020B0503020204020204" charset="-122"/>
              <a:ea typeface="微软雅黑" panose="020B0503020204020204" charset="-122"/>
            </a:endParaRPr>
          </a:p>
        </p:txBody>
      </p:sp>
      <p:sp>
        <p:nvSpPr>
          <p:cNvPr id="11" name="TextBox 17"/>
          <p:cNvSpPr txBox="1"/>
          <p:nvPr/>
        </p:nvSpPr>
        <p:spPr>
          <a:xfrm>
            <a:off x="612321" y="5225835"/>
            <a:ext cx="4693177" cy="732508"/>
          </a:xfrm>
          <a:prstGeom prst="rect">
            <a:avLst/>
          </a:prstGeom>
          <a:noFill/>
        </p:spPr>
        <p:txBody>
          <a:bodyPr wrap="square" rtlCol="0">
            <a:spAutoFit/>
          </a:bodyPr>
          <a:lstStyle/>
          <a:p>
            <a:pPr indent="457200">
              <a:lnSpc>
                <a:spcPct val="130000"/>
              </a:lnSpc>
            </a:pPr>
            <a:r>
              <a:rPr lang="zh-CN" altLang="en-US" sz="1600" dirty="0">
                <a:solidFill>
                  <a:srgbClr val="5F5E5C"/>
                </a:solidFill>
                <a:latin typeface="微软雅黑" panose="020B0503020204020204" charset="-122"/>
                <a:ea typeface="微软雅黑" panose="020B0503020204020204" charset="-122"/>
              </a:rPr>
              <a:t>素质是判断一个人能否胜任某项工作的起点，是决定并区别绩效好坏差异的个人特征。</a:t>
            </a:r>
            <a:endParaRPr lang="zh-CN" altLang="en-US" sz="1600" dirty="0">
              <a:solidFill>
                <a:srgbClr val="5F5E5C"/>
              </a:solidFill>
              <a:latin typeface="微软雅黑" panose="020B0503020204020204" charset="-122"/>
              <a:ea typeface="微软雅黑" panose="020B0503020204020204" charset="-122"/>
            </a:endParaRPr>
          </a:p>
        </p:txBody>
      </p:sp>
      <p:pic>
        <p:nvPicPr>
          <p:cNvPr id="3" name="图片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5665539" y="3212824"/>
            <a:ext cx="4392488" cy="3024488"/>
          </a:xfrm>
          <a:prstGeom prst="roundRect">
            <a:avLst>
              <a:gd name="adj" fmla="val 0"/>
            </a:avLst>
          </a:prstGeom>
          <a:noFill/>
          <a:ln w="19050">
            <a:solidFill>
              <a:schemeClr val="bg1">
                <a:lumMod val="95000"/>
              </a:schemeClr>
            </a:solidFill>
          </a:ln>
          <a:effectLst>
            <a:outerShdw blurRad="63500" sx="102000" sy="102000" algn="ctr" rotWithShape="0">
              <a:prstClr val="black">
                <a:alpha val="40000"/>
              </a:prstClr>
            </a:outerShdw>
          </a:effectLst>
        </p:spPr>
      </p:pic>
    </p:spTree>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left)">
                                      <p:cBhvr>
                                        <p:cTn id="7" dur="500"/>
                                        <p:tgtEl>
                                          <p:spTgt spid="9">
                                            <p:txEl>
                                              <p:pRg st="0" end="0"/>
                                            </p:txEl>
                                          </p:spTgt>
                                        </p:tgtEl>
                                      </p:cBhvr>
                                    </p:animEffect>
                                  </p:childTnLst>
                                </p:cTn>
                              </p:par>
                            </p:childTnLst>
                          </p:cTn>
                        </p:par>
                        <p:par>
                          <p:cTn id="8" fill="hold">
                            <p:stCondLst>
                              <p:cond delay="500"/>
                            </p:stCondLst>
                            <p:childTnLst>
                              <p:par>
                                <p:cTn id="9" presetID="52" presetClass="entr" presetSubtype="0" fill="hold" grpId="0" nodeType="afterEffect">
                                  <p:stCondLst>
                                    <p:cond delay="0"/>
                                  </p:stCondLst>
                                  <p:iterate type="lt">
                                    <p:tmPct val="0"/>
                                  </p:iterate>
                                  <p:childTnLst>
                                    <p:set>
                                      <p:cBhvr>
                                        <p:cTn id="10" dur="1" fill="hold">
                                          <p:stCondLst>
                                            <p:cond delay="0"/>
                                          </p:stCondLst>
                                        </p:cTn>
                                        <p:tgtEl>
                                          <p:spTgt spid="10"/>
                                        </p:tgtEl>
                                        <p:attrNameLst>
                                          <p:attrName>style.visibility</p:attrName>
                                        </p:attrNameLst>
                                      </p:cBhvr>
                                      <p:to>
                                        <p:strVal val="visible"/>
                                      </p:to>
                                    </p:set>
                                    <p:animScale>
                                      <p:cBhvr>
                                        <p:cTn id="11" dur="10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10"/>
                                        </p:tgtEl>
                                        <p:attrNameLst>
                                          <p:attrName>ppt_x</p:attrName>
                                          <p:attrName>ppt_y</p:attrName>
                                        </p:attrNameLst>
                                      </p:cBhvr>
                                    </p:animMotion>
                                    <p:animEffect transition="in" filter="fade">
                                      <p:cBhvr>
                                        <p:cTn id="13" dur="1000"/>
                                        <p:tgtEl>
                                          <p:spTgt spid="10"/>
                                        </p:tgtEl>
                                      </p:cBhvr>
                                    </p:animEffect>
                                  </p:childTnLst>
                                </p:cTn>
                              </p:par>
                              <p:par>
                                <p:cTn id="14" presetID="52" presetClass="entr" presetSubtype="0" fill="hold" grpId="0" nodeType="withEffect">
                                  <p:stCondLst>
                                    <p:cond delay="200"/>
                                  </p:stCondLst>
                                  <p:iterate type="lt">
                                    <p:tmPct val="0"/>
                                  </p:iterate>
                                  <p:childTnLst>
                                    <p:set>
                                      <p:cBhvr>
                                        <p:cTn id="15" dur="1" fill="hold">
                                          <p:stCondLst>
                                            <p:cond delay="0"/>
                                          </p:stCondLst>
                                        </p:cTn>
                                        <p:tgtEl>
                                          <p:spTgt spid="11"/>
                                        </p:tgtEl>
                                        <p:attrNameLst>
                                          <p:attrName>style.visibility</p:attrName>
                                        </p:attrNameLst>
                                      </p:cBhvr>
                                      <p:to>
                                        <p:strVal val="visible"/>
                                      </p:to>
                                    </p:set>
                                    <p:animScale>
                                      <p:cBhvr>
                                        <p:cTn id="16" dur="1000" decel="50000" fill="hold">
                                          <p:stCondLst>
                                            <p:cond delay="0"/>
                                          </p:stCondLst>
                                        </p:cTn>
                                        <p:tgtEl>
                                          <p:spTgt spid="1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7" dur="1000" decel="50000" fill="hold">
                                          <p:stCondLst>
                                            <p:cond delay="0"/>
                                          </p:stCondLst>
                                        </p:cTn>
                                        <p:tgtEl>
                                          <p:spTgt spid="11"/>
                                        </p:tgtEl>
                                        <p:attrNameLst>
                                          <p:attrName>ppt_x</p:attrName>
                                          <p:attrName>ppt_y</p:attrName>
                                        </p:attrNameLst>
                                      </p:cBhvr>
                                    </p:animMotion>
                                    <p:animEffect transition="in" filter="fade">
                                      <p:cBhvr>
                                        <p:cTn id="1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480963" y="2014209"/>
            <a:ext cx="108000" cy="396000"/>
          </a:xfrm>
          <a:prstGeom prst="rect">
            <a:avLst/>
          </a:prstGeom>
          <a:solidFill>
            <a:srgbClr val="E678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612321" y="2003530"/>
            <a:ext cx="3466369" cy="417358"/>
          </a:xfrm>
          <a:prstGeom prst="rect">
            <a:avLst/>
          </a:prstGeom>
          <a:noFill/>
        </p:spPr>
        <p:txBody>
          <a:bodyPr wrap="square" rtlCol="0">
            <a:spAutoFit/>
          </a:bodyPr>
          <a:lstStyle/>
          <a:p>
            <a:pPr>
              <a:lnSpc>
                <a:spcPct val="130000"/>
              </a:lnSpc>
            </a:pPr>
            <a:r>
              <a:rPr lang="en-US" altLang="zh-CN" dirty="0">
                <a:solidFill>
                  <a:srgbClr val="5F5E5C"/>
                </a:solidFill>
                <a:latin typeface="微软雅黑" panose="020B0503020204020204" charset="-122"/>
                <a:ea typeface="微软雅黑" panose="020B0503020204020204" charset="-122"/>
              </a:rPr>
              <a:t>2</a:t>
            </a:r>
            <a:r>
              <a:rPr lang="zh-CN" altLang="en-US" dirty="0">
                <a:solidFill>
                  <a:srgbClr val="5F5E5C"/>
                </a:solidFill>
                <a:latin typeface="微软雅黑" panose="020B0503020204020204" charset="-122"/>
                <a:ea typeface="微软雅黑" panose="020B0503020204020204" charset="-122"/>
              </a:rPr>
              <a:t>）素质的特征</a:t>
            </a:r>
            <a:endParaRPr lang="zh-CN" altLang="en-US" dirty="0">
              <a:solidFill>
                <a:srgbClr val="5F5E5C"/>
              </a:solidFill>
              <a:latin typeface="微软雅黑" panose="020B0503020204020204" charset="-122"/>
              <a:ea typeface="微软雅黑" panose="020B0503020204020204" charset="-122"/>
            </a:endParaRPr>
          </a:p>
        </p:txBody>
      </p:sp>
      <p:sp>
        <p:nvSpPr>
          <p:cNvPr id="10" name="TextBox 17"/>
          <p:cNvSpPr txBox="1"/>
          <p:nvPr/>
        </p:nvSpPr>
        <p:spPr>
          <a:xfrm>
            <a:off x="612321" y="2780928"/>
            <a:ext cx="5125226" cy="2012859"/>
          </a:xfrm>
          <a:prstGeom prst="rect">
            <a:avLst/>
          </a:prstGeom>
          <a:noFill/>
        </p:spPr>
        <p:txBody>
          <a:bodyPr wrap="square" rtlCol="0">
            <a:spAutoFit/>
          </a:bodyPr>
          <a:lstStyle/>
          <a:p>
            <a:pPr indent="457200">
              <a:lnSpc>
                <a:spcPct val="130000"/>
              </a:lnSpc>
            </a:pPr>
            <a:r>
              <a:rPr lang="zh-CN" altLang="en-US" sz="1600" dirty="0">
                <a:solidFill>
                  <a:srgbClr val="5F5E5C"/>
                </a:solidFill>
                <a:latin typeface="微软雅黑" panose="020B0503020204020204" charset="-122"/>
                <a:ea typeface="微软雅黑" panose="020B0503020204020204" charset="-122"/>
              </a:rPr>
              <a:t>素质是由先天的秉赋发展而来的。素质的形成以秉赋为前提和基础，但素质不是与生俱来的，而是成长的积淀。如果说秉赋是潜在的自我，那么素质则是现实的自我。素质具有稳定性，素质并不只存在于一时一事中，而是</a:t>
            </a:r>
            <a:r>
              <a:rPr lang="zh-CN" altLang="en-US" sz="1600" b="1" dirty="0">
                <a:solidFill>
                  <a:srgbClr val="E67819"/>
                </a:solidFill>
                <a:latin typeface="微软雅黑" panose="020B0503020204020204" charset="-122"/>
                <a:ea typeface="微软雅黑" panose="020B0503020204020204" charset="-122"/>
              </a:rPr>
              <a:t>表现为一个人某种经常和一贯性的特点。因此，我们通过胜任素质模型来选人是可靠的。</a:t>
            </a:r>
            <a:endParaRPr lang="zh-CN" altLang="en-US" sz="1600" b="1" dirty="0">
              <a:solidFill>
                <a:srgbClr val="E67819"/>
              </a:solidFill>
              <a:latin typeface="微软雅黑" panose="020B0503020204020204" charset="-122"/>
              <a:ea typeface="微软雅黑" panose="020B0503020204020204" charset="-122"/>
            </a:endParaRPr>
          </a:p>
        </p:txBody>
      </p:sp>
      <p:sp>
        <p:nvSpPr>
          <p:cNvPr id="11" name="TextBox 17"/>
          <p:cNvSpPr txBox="1"/>
          <p:nvPr/>
        </p:nvSpPr>
        <p:spPr>
          <a:xfrm>
            <a:off x="612321" y="4941168"/>
            <a:ext cx="5125226" cy="1341521"/>
          </a:xfrm>
          <a:prstGeom prst="rect">
            <a:avLst/>
          </a:prstGeom>
          <a:noFill/>
        </p:spPr>
        <p:txBody>
          <a:bodyPr wrap="square" rtlCol="0">
            <a:spAutoFit/>
          </a:bodyPr>
          <a:lstStyle/>
          <a:p>
            <a:pPr indent="457200">
              <a:lnSpc>
                <a:spcPct val="130000"/>
              </a:lnSpc>
            </a:pPr>
            <a:r>
              <a:rPr lang="zh-CN" altLang="en-US" sz="1600" dirty="0">
                <a:solidFill>
                  <a:srgbClr val="5F5E5C"/>
                </a:solidFill>
                <a:latin typeface="微软雅黑" panose="020B0503020204020204" charset="-122"/>
                <a:ea typeface="微软雅黑" panose="020B0503020204020204" charset="-122"/>
              </a:rPr>
              <a:t>但素质也具有可塑性，个体的素质是在遗传、环境和个体能动性三个因素共同作用下形成和发展的，并非天生不可变的。因此，</a:t>
            </a:r>
            <a:r>
              <a:rPr lang="zh-CN" altLang="en-US" sz="1600" b="1" dirty="0">
                <a:solidFill>
                  <a:srgbClr val="E67819"/>
                </a:solidFill>
                <a:latin typeface="微软雅黑" panose="020B0503020204020204" charset="-122"/>
                <a:ea typeface="微软雅黑" panose="020B0503020204020204" charset="-122"/>
              </a:rPr>
              <a:t>我们选人时，也要关注候选人的发展潜力，而不能局限于其现有的素质表现。</a:t>
            </a:r>
            <a:endParaRPr lang="zh-CN" altLang="en-US" sz="1600" b="1" dirty="0">
              <a:solidFill>
                <a:srgbClr val="E67819"/>
              </a:solidFill>
              <a:latin typeface="微软雅黑" panose="020B0503020204020204" charset="-122"/>
              <a:ea typeface="微软雅黑" panose="020B0503020204020204" charset="-122"/>
            </a:endParaRPr>
          </a:p>
        </p:txBody>
      </p:sp>
      <p:pic>
        <p:nvPicPr>
          <p:cNvPr id="2" name="图片 1"/>
          <p:cNvPicPr>
            <a:picLocks noChangeAspect="1"/>
          </p:cNvPicPr>
          <p:nvPr/>
        </p:nvPicPr>
        <p:blipFill rotWithShape="1">
          <a:blip r:embed="rId1" cstate="print">
            <a:extLst>
              <a:ext uri="{28A0092B-C50C-407E-A947-70E740481C1C}">
                <a14:useLocalDpi xmlns:a14="http://schemas.microsoft.com/office/drawing/2010/main" val="0"/>
              </a:ext>
            </a:extLst>
          </a:blip>
          <a:srcRect t="4332" b="6707"/>
          <a:stretch>
            <a:fillRect/>
          </a:stretch>
        </p:blipFill>
        <p:spPr>
          <a:xfrm>
            <a:off x="6025579" y="2838012"/>
            <a:ext cx="5688632" cy="3456384"/>
          </a:xfrm>
          <a:prstGeom prst="roundRect">
            <a:avLst>
              <a:gd name="adj" fmla="val 0"/>
            </a:avLst>
          </a:prstGeom>
          <a:noFill/>
          <a:ln w="19050">
            <a:solidFill>
              <a:schemeClr val="bg1">
                <a:lumMod val="95000"/>
              </a:schemeClr>
            </a:solidFill>
          </a:ln>
          <a:effectLst>
            <a:outerShdw blurRad="50800" dist="38100" dir="2700000" algn="tl" rotWithShape="0">
              <a:prstClr val="black">
                <a:alpha val="40000"/>
              </a:prstClr>
            </a:outerShdw>
          </a:effectLst>
        </p:spPr>
      </p:pic>
    </p:spTree>
  </p:cSld>
  <p:clrMapOvr>
    <a:masterClrMapping/>
  </p:clrMapOvr>
  <mc:AlternateContent xmlns:mc="http://schemas.openxmlformats.org/markup-compatibility/2006">
    <mc:Choice xmlns:p14="http://schemas.microsoft.com/office/powerpoint/2010/main" Requires="p14">
      <p:transition spd="slow" p14:dur="1300">
        <p14:pan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iterate type="lt">
                                    <p:tmPct val="0"/>
                                  </p:iterate>
                                  <p:childTnLst>
                                    <p:set>
                                      <p:cBhvr>
                                        <p:cTn id="6" dur="1" fill="hold">
                                          <p:stCondLst>
                                            <p:cond delay="0"/>
                                          </p:stCondLst>
                                        </p:cTn>
                                        <p:tgtEl>
                                          <p:spTgt spid="10"/>
                                        </p:tgtEl>
                                        <p:attrNameLst>
                                          <p:attrName>style.visibility</p:attrName>
                                        </p:attrNameLst>
                                      </p:cBhvr>
                                      <p:to>
                                        <p:strVal val="visible"/>
                                      </p:to>
                                    </p:set>
                                    <p:animScale>
                                      <p:cBhvr>
                                        <p:cTn id="7" dur="10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0"/>
                                        </p:tgtEl>
                                        <p:attrNameLst>
                                          <p:attrName>ppt_x</p:attrName>
                                          <p:attrName>ppt_y</p:attrName>
                                        </p:attrNameLst>
                                      </p:cBhvr>
                                    </p:animMotion>
                                    <p:animEffect transition="in" filter="fade">
                                      <p:cBhvr>
                                        <p:cTn id="9" dur="1000"/>
                                        <p:tgtEl>
                                          <p:spTgt spid="10"/>
                                        </p:tgtEl>
                                      </p:cBhvr>
                                    </p:animEffect>
                                  </p:childTnLst>
                                </p:cTn>
                              </p:par>
                              <p:par>
                                <p:cTn id="10" presetID="52" presetClass="entr" presetSubtype="0" fill="hold" grpId="0" nodeType="withEffect">
                                  <p:stCondLst>
                                    <p:cond delay="200"/>
                                  </p:stCondLst>
                                  <p:iterate type="lt">
                                    <p:tmPct val="0"/>
                                  </p:iterate>
                                  <p:childTnLst>
                                    <p:set>
                                      <p:cBhvr>
                                        <p:cTn id="11" dur="1" fill="hold">
                                          <p:stCondLst>
                                            <p:cond delay="0"/>
                                          </p:stCondLst>
                                        </p:cTn>
                                        <p:tgtEl>
                                          <p:spTgt spid="11"/>
                                        </p:tgtEl>
                                        <p:attrNameLst>
                                          <p:attrName>style.visibility</p:attrName>
                                        </p:attrNameLst>
                                      </p:cBhvr>
                                      <p:to>
                                        <p:strVal val="visible"/>
                                      </p:to>
                                    </p:set>
                                    <p:animScale>
                                      <p:cBhvr>
                                        <p:cTn id="12" dur="1000" decel="50000" fill="hold">
                                          <p:stCondLst>
                                            <p:cond delay="0"/>
                                          </p:stCondLst>
                                        </p:cTn>
                                        <p:tgtEl>
                                          <p:spTgt spid="1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11"/>
                                        </p:tgtEl>
                                        <p:attrNameLst>
                                          <p:attrName>ppt_x</p:attrName>
                                          <p:attrName>ppt_y</p:attrName>
                                        </p:attrNameLst>
                                      </p:cBhvr>
                                    </p:animMotion>
                                    <p:animEffect transition="in" filter="fade">
                                      <p:cBhvr>
                                        <p:cTn id="14"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rotWithShape="1">
          <a:blip r:embed="rId1" cstate="print">
            <a:extLst>
              <a:ext uri="{28A0092B-C50C-407E-A947-70E740481C1C}">
                <a14:useLocalDpi xmlns:a14="http://schemas.microsoft.com/office/drawing/2010/main" val="0"/>
              </a:ext>
            </a:extLst>
          </a:blip>
          <a:srcRect/>
          <a:stretch>
            <a:fillRect/>
          </a:stretch>
        </p:blipFill>
        <p:spPr>
          <a:xfrm>
            <a:off x="768996" y="3897366"/>
            <a:ext cx="9325048" cy="2411954"/>
          </a:xfrm>
          <a:prstGeom prst="rect">
            <a:avLst/>
          </a:prstGeom>
          <a:ln w="28575">
            <a:solidFill>
              <a:srgbClr val="E67819"/>
            </a:solidFill>
          </a:ln>
        </p:spPr>
      </p:pic>
      <p:sp>
        <p:nvSpPr>
          <p:cNvPr id="7" name="矩形 6"/>
          <p:cNvSpPr/>
          <p:nvPr/>
        </p:nvSpPr>
        <p:spPr>
          <a:xfrm>
            <a:off x="480963" y="2014209"/>
            <a:ext cx="108000" cy="396000"/>
          </a:xfrm>
          <a:prstGeom prst="rect">
            <a:avLst/>
          </a:prstGeom>
          <a:solidFill>
            <a:srgbClr val="E678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612321" y="2003530"/>
            <a:ext cx="3466369" cy="417358"/>
          </a:xfrm>
          <a:prstGeom prst="rect">
            <a:avLst/>
          </a:prstGeom>
          <a:noFill/>
        </p:spPr>
        <p:txBody>
          <a:bodyPr wrap="square" rtlCol="0">
            <a:spAutoFit/>
          </a:bodyPr>
          <a:lstStyle/>
          <a:p>
            <a:pPr>
              <a:lnSpc>
                <a:spcPct val="130000"/>
              </a:lnSpc>
            </a:pPr>
            <a:r>
              <a:rPr lang="en-US" altLang="zh-CN" dirty="0">
                <a:solidFill>
                  <a:srgbClr val="5F5E5C"/>
                </a:solidFill>
                <a:latin typeface="微软雅黑" panose="020B0503020204020204" charset="-122"/>
                <a:ea typeface="微软雅黑" panose="020B0503020204020204" charset="-122"/>
              </a:rPr>
              <a:t>3</a:t>
            </a:r>
            <a:r>
              <a:rPr lang="zh-CN" altLang="en-US" dirty="0">
                <a:solidFill>
                  <a:srgbClr val="5F5E5C"/>
                </a:solidFill>
                <a:latin typeface="微软雅黑" panose="020B0503020204020204" charset="-122"/>
                <a:ea typeface="微软雅黑" panose="020B0503020204020204" charset="-122"/>
              </a:rPr>
              <a:t>）素质判断的难度</a:t>
            </a:r>
            <a:endParaRPr lang="zh-CN" altLang="en-US" dirty="0">
              <a:solidFill>
                <a:srgbClr val="5F5E5C"/>
              </a:solidFill>
              <a:latin typeface="微软雅黑" panose="020B0503020204020204" charset="-122"/>
              <a:ea typeface="微软雅黑" panose="020B0503020204020204" charset="-122"/>
            </a:endParaRPr>
          </a:p>
        </p:txBody>
      </p:sp>
      <p:sp>
        <p:nvSpPr>
          <p:cNvPr id="10" name="TextBox 17"/>
          <p:cNvSpPr txBox="1"/>
          <p:nvPr/>
        </p:nvSpPr>
        <p:spPr>
          <a:xfrm>
            <a:off x="612321" y="2636912"/>
            <a:ext cx="10813858" cy="1098378"/>
          </a:xfrm>
          <a:prstGeom prst="rect">
            <a:avLst/>
          </a:prstGeom>
          <a:noFill/>
        </p:spPr>
        <p:txBody>
          <a:bodyPr wrap="square" rtlCol="0">
            <a:spAutoFit/>
          </a:bodyPr>
          <a:lstStyle/>
          <a:p>
            <a:pPr marL="285750" indent="-285750">
              <a:lnSpc>
                <a:spcPct val="130000"/>
              </a:lnSpc>
              <a:spcBef>
                <a:spcPts val="300"/>
              </a:spcBef>
              <a:buFont typeface="Wingdings" panose="05000000000000000000" pitchFamily="2" charset="2"/>
              <a:buChar char="u"/>
            </a:pPr>
            <a:r>
              <a:rPr lang="zh-CN" altLang="en-US" sz="1600" dirty="0" smtClean="0">
                <a:solidFill>
                  <a:srgbClr val="5F5E5C"/>
                </a:solidFill>
                <a:latin typeface="微软雅黑" panose="020B0503020204020204" charset="-122"/>
                <a:ea typeface="微软雅黑" panose="020B0503020204020204" charset="-122"/>
              </a:rPr>
              <a:t>素质</a:t>
            </a:r>
            <a:r>
              <a:rPr lang="zh-CN" altLang="en-US" sz="1600" dirty="0">
                <a:solidFill>
                  <a:srgbClr val="5F5E5C"/>
                </a:solidFill>
                <a:latin typeface="微软雅黑" panose="020B0503020204020204" charset="-122"/>
                <a:ea typeface="微软雅黑" panose="020B0503020204020204" charset="-122"/>
              </a:rPr>
              <a:t>比工作业绩抽象，更不容易把握；</a:t>
            </a:r>
            <a:endParaRPr lang="zh-CN" altLang="en-US" sz="1600" dirty="0">
              <a:solidFill>
                <a:srgbClr val="5F5E5C"/>
              </a:solidFill>
              <a:latin typeface="微软雅黑" panose="020B0503020204020204" charset="-122"/>
              <a:ea typeface="微软雅黑" panose="020B0503020204020204" charset="-122"/>
            </a:endParaRPr>
          </a:p>
          <a:p>
            <a:pPr marL="285750" indent="-285750">
              <a:lnSpc>
                <a:spcPct val="130000"/>
              </a:lnSpc>
              <a:spcBef>
                <a:spcPts val="300"/>
              </a:spcBef>
              <a:buFont typeface="Wingdings" panose="05000000000000000000" pitchFamily="2" charset="2"/>
              <a:buChar char="u"/>
            </a:pPr>
            <a:r>
              <a:rPr lang="zh-CN" altLang="en-US" sz="1600" dirty="0" smtClean="0">
                <a:solidFill>
                  <a:srgbClr val="5F5E5C"/>
                </a:solidFill>
                <a:latin typeface="微软雅黑" panose="020B0503020204020204" charset="-122"/>
                <a:ea typeface="微软雅黑" panose="020B0503020204020204" charset="-122"/>
              </a:rPr>
              <a:t>素质</a:t>
            </a:r>
            <a:r>
              <a:rPr lang="zh-CN" altLang="en-US" sz="1600" dirty="0">
                <a:solidFill>
                  <a:srgbClr val="5F5E5C"/>
                </a:solidFill>
                <a:latin typeface="微软雅黑" panose="020B0503020204020204" charset="-122"/>
                <a:ea typeface="微软雅黑" panose="020B0503020204020204" charset="-122"/>
              </a:rPr>
              <a:t>是人所共知但又难于说清楚的，因此对其判断的主观性很大；</a:t>
            </a:r>
            <a:endParaRPr lang="zh-CN" altLang="en-US" sz="1600" dirty="0">
              <a:solidFill>
                <a:srgbClr val="5F5E5C"/>
              </a:solidFill>
              <a:latin typeface="微软雅黑" panose="020B0503020204020204" charset="-122"/>
              <a:ea typeface="微软雅黑" panose="020B0503020204020204" charset="-122"/>
            </a:endParaRPr>
          </a:p>
          <a:p>
            <a:pPr marL="285750" indent="-285750">
              <a:lnSpc>
                <a:spcPct val="130000"/>
              </a:lnSpc>
              <a:spcBef>
                <a:spcPts val="300"/>
              </a:spcBef>
              <a:buFont typeface="Wingdings" panose="05000000000000000000" pitchFamily="2" charset="2"/>
              <a:buChar char="u"/>
            </a:pPr>
            <a:r>
              <a:rPr lang="zh-CN" altLang="en-US" sz="1600" dirty="0" smtClean="0">
                <a:solidFill>
                  <a:srgbClr val="5F5E5C"/>
                </a:solidFill>
                <a:latin typeface="微软雅黑" panose="020B0503020204020204" charset="-122"/>
                <a:ea typeface="微软雅黑" panose="020B0503020204020204" charset="-122"/>
              </a:rPr>
              <a:t>个人</a:t>
            </a:r>
            <a:r>
              <a:rPr lang="zh-CN" altLang="en-US" sz="1600" dirty="0">
                <a:solidFill>
                  <a:srgbClr val="5F5E5C"/>
                </a:solidFill>
                <a:latin typeface="微软雅黑" panose="020B0503020204020204" charset="-122"/>
                <a:ea typeface="微软雅黑" panose="020B0503020204020204" charset="-122"/>
              </a:rPr>
              <a:t>在自我讲述中容易夸大自己的优点、有选择地述说，或者将自己的理想和希望与实际工作相混淆。</a:t>
            </a:r>
            <a:endParaRPr lang="zh-CN" altLang="en-US" sz="1600" dirty="0">
              <a:solidFill>
                <a:srgbClr val="5F5E5C"/>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300">
        <p14:pan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1"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480963" y="2014209"/>
            <a:ext cx="108000" cy="396000"/>
          </a:xfrm>
          <a:prstGeom prst="rect">
            <a:avLst/>
          </a:prstGeom>
          <a:solidFill>
            <a:srgbClr val="E678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612321" y="2003530"/>
            <a:ext cx="3466369" cy="417358"/>
          </a:xfrm>
          <a:prstGeom prst="rect">
            <a:avLst/>
          </a:prstGeom>
          <a:noFill/>
        </p:spPr>
        <p:txBody>
          <a:bodyPr wrap="square" rtlCol="0">
            <a:spAutoFit/>
          </a:bodyPr>
          <a:lstStyle/>
          <a:p>
            <a:pPr>
              <a:lnSpc>
                <a:spcPct val="130000"/>
              </a:lnSpc>
            </a:pPr>
            <a:r>
              <a:rPr lang="en-US" altLang="zh-CN" dirty="0">
                <a:solidFill>
                  <a:srgbClr val="5F5E5C"/>
                </a:solidFill>
                <a:latin typeface="微软雅黑" panose="020B0503020204020204" charset="-122"/>
                <a:ea typeface="微软雅黑" panose="020B0503020204020204" charset="-122"/>
              </a:rPr>
              <a:t>4</a:t>
            </a:r>
            <a:r>
              <a:rPr lang="zh-CN" altLang="en-US" dirty="0">
                <a:solidFill>
                  <a:srgbClr val="5F5E5C"/>
                </a:solidFill>
                <a:latin typeface="微软雅黑" panose="020B0503020204020204" charset="-122"/>
                <a:ea typeface="微软雅黑" panose="020B0503020204020204" charset="-122"/>
              </a:rPr>
              <a:t>）怎样了解素质</a:t>
            </a:r>
            <a:endParaRPr lang="zh-CN" altLang="en-US" dirty="0">
              <a:solidFill>
                <a:srgbClr val="5F5E5C"/>
              </a:solidFill>
              <a:latin typeface="微软雅黑" panose="020B0503020204020204" charset="-122"/>
              <a:ea typeface="微软雅黑" panose="020B0503020204020204" charset="-122"/>
            </a:endParaRPr>
          </a:p>
        </p:txBody>
      </p:sp>
      <p:sp>
        <p:nvSpPr>
          <p:cNvPr id="10" name="TextBox 17"/>
          <p:cNvSpPr txBox="1"/>
          <p:nvPr/>
        </p:nvSpPr>
        <p:spPr>
          <a:xfrm>
            <a:off x="612321" y="2636912"/>
            <a:ext cx="10813858" cy="1129540"/>
          </a:xfrm>
          <a:prstGeom prst="rect">
            <a:avLst/>
          </a:prstGeom>
          <a:noFill/>
        </p:spPr>
        <p:txBody>
          <a:bodyPr wrap="square" rtlCol="0">
            <a:spAutoFit/>
          </a:bodyPr>
          <a:lstStyle/>
          <a:p>
            <a:pPr marL="285750" indent="-285750">
              <a:lnSpc>
                <a:spcPct val="130000"/>
              </a:lnSpc>
              <a:spcBef>
                <a:spcPts val="300"/>
              </a:spcBef>
              <a:buFont typeface="Wingdings" panose="05000000000000000000" pitchFamily="2" charset="2"/>
              <a:buChar char="u"/>
            </a:pPr>
            <a:r>
              <a:rPr lang="zh-CN" altLang="en-US" sz="1600" dirty="0" smtClean="0">
                <a:solidFill>
                  <a:srgbClr val="5F5E5C"/>
                </a:solidFill>
                <a:latin typeface="微软雅黑" panose="020B0503020204020204" charset="-122"/>
                <a:ea typeface="微软雅黑" panose="020B0503020204020204" charset="-122"/>
              </a:rPr>
              <a:t>通过</a:t>
            </a:r>
            <a:r>
              <a:rPr lang="zh-CN" altLang="en-US" sz="1600" b="1" dirty="0">
                <a:solidFill>
                  <a:srgbClr val="E67819"/>
                </a:solidFill>
                <a:latin typeface="微软雅黑" panose="020B0503020204020204" charset="-122"/>
                <a:ea typeface="微软雅黑" panose="020B0503020204020204" charset="-122"/>
              </a:rPr>
              <a:t>关键工作事件</a:t>
            </a:r>
            <a:r>
              <a:rPr lang="zh-CN" altLang="en-US" sz="1600" dirty="0">
                <a:solidFill>
                  <a:srgbClr val="5F5E5C"/>
                </a:solidFill>
                <a:latin typeface="微软雅黑" panose="020B0503020204020204" charset="-122"/>
                <a:ea typeface="微软雅黑" panose="020B0503020204020204" charset="-122"/>
              </a:rPr>
              <a:t>了解员工的素质，包括事件背景、个人的行动以及业绩成果等；</a:t>
            </a:r>
            <a:endParaRPr lang="zh-CN" altLang="en-US" sz="1600" dirty="0">
              <a:solidFill>
                <a:srgbClr val="5F5E5C"/>
              </a:solidFill>
              <a:latin typeface="微软雅黑" panose="020B0503020204020204" charset="-122"/>
              <a:ea typeface="微软雅黑" panose="020B0503020204020204" charset="-122"/>
            </a:endParaRPr>
          </a:p>
          <a:p>
            <a:pPr marL="285750" indent="-285750">
              <a:lnSpc>
                <a:spcPct val="130000"/>
              </a:lnSpc>
              <a:spcBef>
                <a:spcPts val="300"/>
              </a:spcBef>
              <a:buFont typeface="Wingdings" panose="05000000000000000000" pitchFamily="2" charset="2"/>
              <a:buChar char="u"/>
            </a:pPr>
            <a:r>
              <a:rPr lang="zh-CN" altLang="en-US" sz="1600" dirty="0" smtClean="0">
                <a:solidFill>
                  <a:srgbClr val="5F5E5C"/>
                </a:solidFill>
                <a:latin typeface="微软雅黑" panose="020B0503020204020204" charset="-122"/>
                <a:ea typeface="微软雅黑" panose="020B0503020204020204" charset="-122"/>
              </a:rPr>
              <a:t>了解</a:t>
            </a:r>
            <a:r>
              <a:rPr lang="zh-CN" altLang="en-US" sz="1600" dirty="0">
                <a:solidFill>
                  <a:srgbClr val="5F5E5C"/>
                </a:solidFill>
                <a:latin typeface="微软雅黑" panose="020B0503020204020204" charset="-122"/>
                <a:ea typeface="微软雅黑" panose="020B0503020204020204" charset="-122"/>
              </a:rPr>
              <a:t>应聘者在</a:t>
            </a:r>
            <a:r>
              <a:rPr lang="zh-CN" altLang="en-US" sz="1600" b="1" dirty="0">
                <a:solidFill>
                  <a:srgbClr val="E67819"/>
                </a:solidFill>
                <a:latin typeface="微软雅黑" panose="020B0503020204020204" charset="-122"/>
                <a:ea typeface="微软雅黑" panose="020B0503020204020204" charset="-122"/>
              </a:rPr>
              <a:t>特定工作情境</a:t>
            </a:r>
            <a:r>
              <a:rPr lang="zh-CN" altLang="en-US" sz="1600" dirty="0">
                <a:solidFill>
                  <a:srgbClr val="5F5E5C"/>
                </a:solidFill>
                <a:latin typeface="微软雅黑" panose="020B0503020204020204" charset="-122"/>
                <a:ea typeface="微软雅黑" panose="020B0503020204020204" charset="-122"/>
              </a:rPr>
              <a:t>中的思想、感受和愿望尤其是其在那个情景中究竟是如何做的；</a:t>
            </a:r>
            <a:endParaRPr lang="zh-CN" altLang="en-US" sz="1600" dirty="0">
              <a:solidFill>
                <a:srgbClr val="5F5E5C"/>
              </a:solidFill>
              <a:latin typeface="微软雅黑" panose="020B0503020204020204" charset="-122"/>
              <a:ea typeface="微软雅黑" panose="020B0503020204020204" charset="-122"/>
            </a:endParaRPr>
          </a:p>
          <a:p>
            <a:pPr marL="285750" indent="-285750">
              <a:lnSpc>
                <a:spcPct val="130000"/>
              </a:lnSpc>
              <a:spcBef>
                <a:spcPts val="300"/>
              </a:spcBef>
              <a:buFont typeface="Wingdings" panose="05000000000000000000" pitchFamily="2" charset="2"/>
              <a:buChar char="u"/>
            </a:pPr>
            <a:r>
              <a:rPr lang="zh-CN" altLang="en-US" sz="1600" dirty="0" smtClean="0">
                <a:solidFill>
                  <a:srgbClr val="5F5E5C"/>
                </a:solidFill>
                <a:latin typeface="微软雅黑" panose="020B0503020204020204" charset="-122"/>
                <a:ea typeface="微软雅黑" panose="020B0503020204020204" charset="-122"/>
              </a:rPr>
              <a:t>尽可能</a:t>
            </a:r>
            <a:r>
              <a:rPr lang="zh-CN" altLang="en-US" sz="1600" dirty="0">
                <a:solidFill>
                  <a:srgbClr val="5F5E5C"/>
                </a:solidFill>
                <a:latin typeface="微软雅黑" panose="020B0503020204020204" charset="-122"/>
                <a:ea typeface="微软雅黑" panose="020B0503020204020204" charset="-122"/>
              </a:rPr>
              <a:t>让应聘者</a:t>
            </a:r>
            <a:r>
              <a:rPr lang="zh-CN" altLang="en-US" sz="1600" b="1" dirty="0">
                <a:solidFill>
                  <a:srgbClr val="E67819"/>
                </a:solidFill>
                <a:latin typeface="微软雅黑" panose="020B0503020204020204" charset="-122"/>
                <a:ea typeface="微软雅黑" panose="020B0503020204020204" charset="-122"/>
              </a:rPr>
              <a:t>详细而具体地描述</a:t>
            </a:r>
            <a:r>
              <a:rPr lang="zh-CN" altLang="en-US" sz="1600" dirty="0">
                <a:solidFill>
                  <a:srgbClr val="5F5E5C"/>
                </a:solidFill>
                <a:latin typeface="微软雅黑" panose="020B0503020204020204" charset="-122"/>
                <a:ea typeface="微软雅黑" panose="020B0503020204020204" charset="-122"/>
              </a:rPr>
              <a:t>自己的行为和想法而不要依赖他们自己的总结。</a:t>
            </a:r>
            <a:endParaRPr lang="zh-CN" altLang="en-US" sz="1600" dirty="0">
              <a:solidFill>
                <a:srgbClr val="5F5E5C"/>
              </a:solidFill>
              <a:latin typeface="微软雅黑" panose="020B0503020204020204" charset="-122"/>
              <a:ea typeface="微软雅黑" panose="020B0503020204020204" charset="-122"/>
            </a:endParaRPr>
          </a:p>
        </p:txBody>
      </p:sp>
      <p:pic>
        <p:nvPicPr>
          <p:cNvPr id="11" name="图片 10"/>
          <p:cNvPicPr>
            <a:picLocks noChangeAspect="1"/>
          </p:cNvPicPr>
          <p:nvPr/>
        </p:nvPicPr>
        <p:blipFill rotWithShape="1">
          <a:blip r:embed="rId1" cstate="print">
            <a:extLst>
              <a:ext uri="{28A0092B-C50C-407E-A947-70E740481C1C}">
                <a14:useLocalDpi xmlns:a14="http://schemas.microsoft.com/office/drawing/2010/main" val="0"/>
              </a:ext>
            </a:extLst>
          </a:blip>
          <a:srcRect t="34261" b="29711"/>
          <a:stretch>
            <a:fillRect/>
          </a:stretch>
        </p:blipFill>
        <p:spPr>
          <a:xfrm>
            <a:off x="768995" y="4039520"/>
            <a:ext cx="9325048" cy="2239694"/>
          </a:xfrm>
          <a:prstGeom prst="rect">
            <a:avLst/>
          </a:prstGeom>
          <a:ln w="28575">
            <a:solidFill>
              <a:srgbClr val="E67819"/>
            </a:solidFill>
          </a:ln>
        </p:spPr>
      </p:pic>
    </p:spTree>
  </p:cSld>
  <p:clrMapOvr>
    <a:masterClrMapping/>
  </p:clrMapOvr>
  <mc:AlternateContent xmlns:mc="http://schemas.openxmlformats.org/markup-compatibility/2006">
    <mc:Choice xmlns:p14="http://schemas.microsoft.com/office/powerpoint/2010/main" Requires="p14">
      <p:transition spd="slow" p14:dur="1300">
        <p14:pan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480963" y="2014209"/>
            <a:ext cx="108000" cy="396000"/>
          </a:xfrm>
          <a:prstGeom prst="rect">
            <a:avLst/>
          </a:prstGeom>
          <a:solidFill>
            <a:srgbClr val="E678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612321" y="2003530"/>
            <a:ext cx="3466369" cy="417358"/>
          </a:xfrm>
          <a:prstGeom prst="rect">
            <a:avLst/>
          </a:prstGeom>
          <a:noFill/>
        </p:spPr>
        <p:txBody>
          <a:bodyPr wrap="square" rtlCol="0">
            <a:spAutoFit/>
          </a:bodyPr>
          <a:lstStyle/>
          <a:p>
            <a:pPr>
              <a:lnSpc>
                <a:spcPct val="130000"/>
              </a:lnSpc>
            </a:pPr>
            <a:r>
              <a:rPr lang="en-US" altLang="zh-CN" dirty="0">
                <a:solidFill>
                  <a:srgbClr val="5F5E5C"/>
                </a:solidFill>
                <a:latin typeface="微软雅黑" panose="020B0503020204020204" charset="-122"/>
                <a:ea typeface="微软雅黑" panose="020B0503020204020204" charset="-122"/>
              </a:rPr>
              <a:t>1</a:t>
            </a:r>
            <a:r>
              <a:rPr lang="zh-CN" altLang="en-US" dirty="0">
                <a:solidFill>
                  <a:srgbClr val="5F5E5C"/>
                </a:solidFill>
                <a:latin typeface="微软雅黑" panose="020B0503020204020204" charset="-122"/>
                <a:ea typeface="微软雅黑" panose="020B0503020204020204" charset="-122"/>
              </a:rPr>
              <a:t>）胜任素质模型的定义</a:t>
            </a:r>
            <a:endParaRPr lang="zh-CN" altLang="en-US" dirty="0">
              <a:solidFill>
                <a:srgbClr val="5F5E5C"/>
              </a:solidFill>
              <a:latin typeface="微软雅黑" panose="020B0503020204020204" charset="-122"/>
              <a:ea typeface="微软雅黑" panose="020B0503020204020204" charset="-122"/>
            </a:endParaRPr>
          </a:p>
        </p:txBody>
      </p:sp>
      <p:sp>
        <p:nvSpPr>
          <p:cNvPr id="15" name="矩形 14"/>
          <p:cNvSpPr/>
          <p:nvPr/>
        </p:nvSpPr>
        <p:spPr>
          <a:xfrm>
            <a:off x="612321" y="2928442"/>
            <a:ext cx="4909202" cy="1938992"/>
          </a:xfrm>
          <a:prstGeom prst="rect">
            <a:avLst/>
          </a:prstGeom>
        </p:spPr>
        <p:txBody>
          <a:bodyPr wrap="square">
            <a:spAutoFit/>
          </a:bodyPr>
          <a:lstStyle/>
          <a:p>
            <a:pPr>
              <a:lnSpc>
                <a:spcPct val="150000"/>
              </a:lnSpc>
              <a:defRPr/>
            </a:pPr>
            <a:r>
              <a:rPr lang="en-US" altLang="zh-CN" sz="1400" dirty="0">
                <a:solidFill>
                  <a:schemeClr val="tx1">
                    <a:lumMod val="75000"/>
                    <a:lumOff val="25000"/>
                  </a:schemeClr>
                </a:solidFill>
                <a:latin typeface="微软雅黑" panose="020B0503020204020204" charset="-122"/>
                <a:ea typeface="微软雅黑" panose="020B0503020204020204" charset="-122"/>
              </a:rPr>
              <a:t>        </a:t>
            </a:r>
            <a:r>
              <a:rPr lang="zh-CN" altLang="en-US" sz="1600" dirty="0">
                <a:solidFill>
                  <a:schemeClr val="tx1">
                    <a:lumMod val="75000"/>
                    <a:lumOff val="25000"/>
                  </a:schemeClr>
                </a:solidFill>
                <a:latin typeface="微软雅黑" panose="020B0503020204020204" charset="-122"/>
                <a:ea typeface="微软雅黑" panose="020B0503020204020204" charset="-122"/>
              </a:rPr>
              <a:t>我们一直在寻找这样的人：他是最适合某个特定岗位。实际上，我们在招聘之前，已经有了这个人的轮廓，并详细界定了他的各种素质和能力。招聘要做的，就是找到对号入座的人，虽然很多时候我们找不到完全符合的</a:t>
            </a:r>
            <a:r>
              <a:rPr lang="zh-CN" altLang="en-US" sz="1600" dirty="0">
                <a:solidFill>
                  <a:schemeClr val="tx1">
                    <a:lumMod val="75000"/>
                    <a:lumOff val="25000"/>
                  </a:schemeClr>
                </a:solidFill>
                <a:latin typeface="+mj-ea"/>
                <a:ea typeface="+mj-ea"/>
              </a:rPr>
              <a:t>”</a:t>
            </a:r>
            <a:endParaRPr lang="zh-CN" altLang="en-US" sz="1600" dirty="0">
              <a:solidFill>
                <a:schemeClr val="tx1">
                  <a:lumMod val="75000"/>
                  <a:lumOff val="25000"/>
                </a:schemeClr>
              </a:solidFill>
              <a:latin typeface="+mj-ea"/>
              <a:ea typeface="+mj-ea"/>
            </a:endParaRPr>
          </a:p>
        </p:txBody>
      </p:sp>
      <p:sp>
        <p:nvSpPr>
          <p:cNvPr id="16" name="矩形 7"/>
          <p:cNvSpPr>
            <a:spLocks noChangeArrowheads="1"/>
          </p:cNvSpPr>
          <p:nvPr/>
        </p:nvSpPr>
        <p:spPr bwMode="auto">
          <a:xfrm>
            <a:off x="-173491" y="2564904"/>
            <a:ext cx="1415772" cy="1569660"/>
          </a:xfrm>
          <a:prstGeom prst="rect">
            <a:avLst/>
          </a:prstGeom>
          <a:noFill/>
          <a:ln w="9525">
            <a:noFill/>
            <a:miter lim="800000"/>
          </a:ln>
        </p:spPr>
        <p:txBody>
          <a:bodyPr wrap="none">
            <a:spAutoFit/>
          </a:bodyPr>
          <a:lstStyle/>
          <a:p>
            <a:pPr>
              <a:defRPr/>
            </a:pPr>
            <a:r>
              <a:rPr lang="zh-CN" altLang="en-US" sz="9600" dirty="0">
                <a:solidFill>
                  <a:srgbClr val="E67819"/>
                </a:solidFill>
                <a:latin typeface="Impact" panose="020B0806030902050204" pitchFamily="34" charset="0"/>
                <a:ea typeface="GungsuhChe" panose="02030609000101010101" pitchFamily="49" charset="-127"/>
              </a:rPr>
              <a:t>“</a:t>
            </a:r>
            <a:endParaRPr lang="zh-CN" altLang="en-US" sz="9600" dirty="0">
              <a:solidFill>
                <a:srgbClr val="E67819"/>
              </a:solidFill>
              <a:latin typeface="Impact" panose="020B0806030902050204" pitchFamily="34" charset="0"/>
              <a:ea typeface="GungsuhChe" panose="02030609000101010101" pitchFamily="49" charset="-127"/>
            </a:endParaRPr>
          </a:p>
        </p:txBody>
      </p:sp>
      <p:sp>
        <p:nvSpPr>
          <p:cNvPr id="17" name="矩形 8"/>
          <p:cNvSpPr>
            <a:spLocks noChangeArrowheads="1"/>
          </p:cNvSpPr>
          <p:nvPr/>
        </p:nvSpPr>
        <p:spPr bwMode="auto">
          <a:xfrm>
            <a:off x="4417559" y="4688572"/>
            <a:ext cx="1007007" cy="400110"/>
          </a:xfrm>
          <a:prstGeom prst="rect">
            <a:avLst/>
          </a:prstGeom>
          <a:noFill/>
          <a:ln w="9525">
            <a:noFill/>
            <a:miter lim="800000"/>
          </a:ln>
        </p:spPr>
        <p:txBody>
          <a:bodyPr wrap="none">
            <a:spAutoFit/>
          </a:bodyPr>
          <a:lstStyle/>
          <a:p>
            <a:pPr>
              <a:defRPr/>
            </a:pPr>
            <a:r>
              <a:rPr lang="en-US" altLang="zh-CN" sz="2000" dirty="0" smtClean="0">
                <a:solidFill>
                  <a:schemeClr val="tx1">
                    <a:lumMod val="75000"/>
                    <a:lumOff val="25000"/>
                  </a:schemeClr>
                </a:solidFill>
              </a:rPr>
              <a:t>—— </a:t>
            </a:r>
            <a:r>
              <a:rPr lang="en-US" altLang="zh-CN" sz="2000" dirty="0">
                <a:solidFill>
                  <a:schemeClr val="tx1">
                    <a:lumMod val="75000"/>
                    <a:lumOff val="25000"/>
                  </a:schemeClr>
                </a:solidFill>
              </a:rPr>
              <a:t>HR</a:t>
            </a:r>
            <a:endParaRPr lang="zh-CN" altLang="en-US" sz="2000" dirty="0">
              <a:solidFill>
                <a:schemeClr val="tx1">
                  <a:lumMod val="75000"/>
                  <a:lumOff val="25000"/>
                </a:schemeClr>
              </a:solidFill>
            </a:endParaRPr>
          </a:p>
        </p:txBody>
      </p:sp>
      <p:grpSp>
        <p:nvGrpSpPr>
          <p:cNvPr id="2" name="组合 1"/>
          <p:cNvGrpSpPr/>
          <p:nvPr/>
        </p:nvGrpSpPr>
        <p:grpSpPr>
          <a:xfrm>
            <a:off x="6457627" y="980728"/>
            <a:ext cx="3210964" cy="5445224"/>
            <a:chOff x="7033691" y="980728"/>
            <a:chExt cx="3210964" cy="5445224"/>
          </a:xfrm>
        </p:grpSpPr>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7033691" y="980728"/>
              <a:ext cx="3210964" cy="5445224"/>
            </a:xfrm>
            <a:prstGeom prst="rect">
              <a:avLst/>
            </a:prstGeom>
          </p:spPr>
        </p:pic>
        <p:sp>
          <p:nvSpPr>
            <p:cNvPr id="18" name="矩形 4"/>
            <p:cNvSpPr>
              <a:spLocks noChangeArrowheads="1"/>
            </p:cNvSpPr>
            <p:nvPr/>
          </p:nvSpPr>
          <p:spPr bwMode="auto">
            <a:xfrm>
              <a:off x="7249715" y="1988840"/>
              <a:ext cx="1179948"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8000" b="1" dirty="0">
                  <a:solidFill>
                    <a:schemeClr val="bg1"/>
                  </a:solidFill>
                  <a:latin typeface="微软雅黑" panose="020B0503020204020204" charset="-122"/>
                  <a:ea typeface="微软雅黑" panose="020B0503020204020204" charset="-122"/>
                </a:rPr>
                <a:t>？</a:t>
              </a:r>
              <a:endParaRPr lang="zh-CN" altLang="en-US" sz="8000" b="1" dirty="0">
                <a:solidFill>
                  <a:schemeClr val="bg1"/>
                </a:solidFill>
                <a:latin typeface="微软雅黑" panose="020B0503020204020204" charset="-122"/>
                <a:ea typeface="微软雅黑" panose="020B0503020204020204" charset="-122"/>
              </a:endParaRPr>
            </a:p>
          </p:txBody>
        </p:sp>
        <p:sp>
          <p:nvSpPr>
            <p:cNvPr id="19" name="矩形 5"/>
            <p:cNvSpPr>
              <a:spLocks noChangeArrowheads="1"/>
            </p:cNvSpPr>
            <p:nvPr/>
          </p:nvSpPr>
          <p:spPr bwMode="auto">
            <a:xfrm>
              <a:off x="8950088" y="2132856"/>
              <a:ext cx="1179947"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8000" b="1" dirty="0">
                  <a:solidFill>
                    <a:schemeClr val="bg1"/>
                  </a:solidFill>
                  <a:latin typeface="微软雅黑" panose="020B0503020204020204" charset="-122"/>
                  <a:ea typeface="微软雅黑" panose="020B0503020204020204" charset="-122"/>
                </a:rPr>
                <a:t>？</a:t>
              </a:r>
              <a:endParaRPr lang="zh-CN" altLang="en-US" sz="8000" b="1" dirty="0">
                <a:solidFill>
                  <a:schemeClr val="bg1"/>
                </a:solidFill>
                <a:latin typeface="微软雅黑" panose="020B0503020204020204" charset="-122"/>
                <a:ea typeface="微软雅黑" panose="020B0503020204020204" charset="-122"/>
              </a:endParaRPr>
            </a:p>
          </p:txBody>
        </p:sp>
      </p:grpSp>
      <p:sp>
        <p:nvSpPr>
          <p:cNvPr id="20" name="TextBox 6"/>
          <p:cNvSpPr txBox="1"/>
          <p:nvPr/>
        </p:nvSpPr>
        <p:spPr>
          <a:xfrm>
            <a:off x="768995" y="5631865"/>
            <a:ext cx="4795391" cy="572464"/>
          </a:xfrm>
          <a:prstGeom prst="rect">
            <a:avLst/>
          </a:prstGeom>
          <a:noFill/>
        </p:spPr>
        <p:txBody>
          <a:bodyPr wrap="square" rtlCol="0">
            <a:spAutoFit/>
          </a:bodyPr>
          <a:lstStyle/>
          <a:p>
            <a:pPr>
              <a:lnSpc>
                <a:spcPct val="130000"/>
              </a:lnSpc>
            </a:pPr>
            <a:r>
              <a:rPr lang="zh-CN" altLang="en-US" sz="2400" b="1" dirty="0" smtClean="0">
                <a:solidFill>
                  <a:srgbClr val="5F5E5C"/>
                </a:solidFill>
                <a:latin typeface="微软雅黑" panose="020B0503020204020204" charset="-122"/>
                <a:ea typeface="微软雅黑" panose="020B0503020204020204" charset="-122"/>
              </a:rPr>
              <a:t>这个轮廓就是</a:t>
            </a:r>
            <a:r>
              <a:rPr lang="zh-CN" altLang="en-US" sz="2400" b="1" dirty="0" smtClean="0">
                <a:solidFill>
                  <a:srgbClr val="E67819"/>
                </a:solidFill>
                <a:latin typeface="微软雅黑" panose="020B0503020204020204" charset="-122"/>
                <a:ea typeface="微软雅黑" panose="020B0503020204020204" charset="-122"/>
              </a:rPr>
              <a:t>胜任</a:t>
            </a:r>
            <a:r>
              <a:rPr lang="zh-CN" altLang="en-US" sz="2400" b="1" dirty="0">
                <a:solidFill>
                  <a:srgbClr val="E67819"/>
                </a:solidFill>
                <a:latin typeface="微软雅黑" panose="020B0503020204020204" charset="-122"/>
                <a:ea typeface="微软雅黑" panose="020B0503020204020204" charset="-122"/>
              </a:rPr>
              <a:t>素质</a:t>
            </a:r>
            <a:r>
              <a:rPr lang="zh-CN" altLang="en-US" sz="2400" b="1" dirty="0" smtClean="0">
                <a:solidFill>
                  <a:srgbClr val="E67819"/>
                </a:solidFill>
                <a:latin typeface="微软雅黑" panose="020B0503020204020204" charset="-122"/>
                <a:ea typeface="微软雅黑" panose="020B0503020204020204" charset="-122"/>
              </a:rPr>
              <a:t>模型</a:t>
            </a:r>
            <a:r>
              <a:rPr lang="zh-CN" altLang="en-US" sz="2400" b="1" dirty="0" smtClean="0">
                <a:solidFill>
                  <a:srgbClr val="5F5E5C"/>
                </a:solidFill>
                <a:latin typeface="微软雅黑" panose="020B0503020204020204" charset="-122"/>
                <a:ea typeface="微软雅黑" panose="020B0503020204020204" charset="-122"/>
              </a:rPr>
              <a:t>。</a:t>
            </a:r>
            <a:endParaRPr lang="zh-CN" altLang="en-US" sz="2400" b="1" dirty="0">
              <a:solidFill>
                <a:srgbClr val="E67819"/>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15"/>
                                        </p:tgtEl>
                                        <p:attrNameLst>
                                          <p:attrName>style.visibility</p:attrName>
                                        </p:attrNameLst>
                                      </p:cBhvr>
                                      <p:to>
                                        <p:strVal val="visible"/>
                                      </p:to>
                                    </p:set>
                                    <p:anim calcmode="discrete" valueType="clr">
                                      <p:cBhvr override="childStyle">
                                        <p:cTn id="7" dur="60"/>
                                        <p:tgtEl>
                                          <p:spTgt spid="15"/>
                                        </p:tgtEl>
                                        <p:attrNameLst>
                                          <p:attrName>style.color</p:attrName>
                                        </p:attrNameLst>
                                      </p:cBhvr>
                                      <p:tavLst>
                                        <p:tav tm="0">
                                          <p:val>
                                            <p:clrVal>
                                              <a:schemeClr val="accent2"/>
                                            </p:clrVal>
                                          </p:val>
                                        </p:tav>
                                        <p:tav tm="50000">
                                          <p:val>
                                            <p:clrVal>
                                              <a:schemeClr val="hlink"/>
                                            </p:clrVal>
                                          </p:val>
                                        </p:tav>
                                      </p:tavLst>
                                    </p:anim>
                                    <p:anim calcmode="discrete" valueType="clr">
                                      <p:cBhvr>
                                        <p:cTn id="8" dur="60"/>
                                        <p:tgtEl>
                                          <p:spTgt spid="15"/>
                                        </p:tgtEl>
                                        <p:attrNameLst>
                                          <p:attrName>fillcolor</p:attrName>
                                        </p:attrNameLst>
                                      </p:cBhvr>
                                      <p:tavLst>
                                        <p:tav tm="0">
                                          <p:val>
                                            <p:clrVal>
                                              <a:schemeClr val="accent2"/>
                                            </p:clrVal>
                                          </p:val>
                                        </p:tav>
                                        <p:tav tm="50000">
                                          <p:val>
                                            <p:clrVal>
                                              <a:schemeClr val="hlink"/>
                                            </p:clrVal>
                                          </p:val>
                                        </p:tav>
                                      </p:tavLst>
                                    </p:anim>
                                    <p:set>
                                      <p:cBhvr>
                                        <p:cTn id="9" dur="60"/>
                                        <p:tgtEl>
                                          <p:spTgt spid="15"/>
                                        </p:tgtEl>
                                        <p:attrNameLst>
                                          <p:attrName>fill.type</p:attrName>
                                        </p:attrNameLst>
                                      </p:cBhvr>
                                      <p:to>
                                        <p:strVal val="solid"/>
                                      </p:to>
                                    </p:set>
                                  </p:childTnLst>
                                </p:cTn>
                              </p:par>
                            </p:childTnLst>
                          </p:cTn>
                        </p:par>
                        <p:par>
                          <p:cTn id="10" fill="hold">
                            <p:stCondLst>
                              <p:cond delay="3179"/>
                            </p:stCondLst>
                            <p:childTnLst>
                              <p:par>
                                <p:cTn id="11" presetID="27" presetClass="entr" presetSubtype="0" fill="hold" grpId="0" nodeType="afterEffect">
                                  <p:stCondLst>
                                    <p:cond delay="0"/>
                                  </p:stCondLst>
                                  <p:iterate type="lt">
                                    <p:tmPct val="50000"/>
                                  </p:iterate>
                                  <p:childTnLst>
                                    <p:set>
                                      <p:cBhvr>
                                        <p:cTn id="12" dur="1" fill="hold">
                                          <p:stCondLst>
                                            <p:cond delay="0"/>
                                          </p:stCondLst>
                                        </p:cTn>
                                        <p:tgtEl>
                                          <p:spTgt spid="17"/>
                                        </p:tgtEl>
                                        <p:attrNameLst>
                                          <p:attrName>style.visibility</p:attrName>
                                        </p:attrNameLst>
                                      </p:cBhvr>
                                      <p:to>
                                        <p:strVal val="visible"/>
                                      </p:to>
                                    </p:set>
                                    <p:anim calcmode="discrete" valueType="clr">
                                      <p:cBhvr override="childStyle">
                                        <p:cTn id="13" dur="60"/>
                                        <p:tgtEl>
                                          <p:spTgt spid="17"/>
                                        </p:tgtEl>
                                        <p:attrNameLst>
                                          <p:attrName>style.color</p:attrName>
                                        </p:attrNameLst>
                                      </p:cBhvr>
                                      <p:tavLst>
                                        <p:tav tm="0">
                                          <p:val>
                                            <p:clrVal>
                                              <a:schemeClr val="accent2"/>
                                            </p:clrVal>
                                          </p:val>
                                        </p:tav>
                                        <p:tav tm="50000">
                                          <p:val>
                                            <p:clrVal>
                                              <a:schemeClr val="hlink"/>
                                            </p:clrVal>
                                          </p:val>
                                        </p:tav>
                                      </p:tavLst>
                                    </p:anim>
                                    <p:anim calcmode="discrete" valueType="clr">
                                      <p:cBhvr>
                                        <p:cTn id="14" dur="60"/>
                                        <p:tgtEl>
                                          <p:spTgt spid="17"/>
                                        </p:tgtEl>
                                        <p:attrNameLst>
                                          <p:attrName>fillcolor</p:attrName>
                                        </p:attrNameLst>
                                      </p:cBhvr>
                                      <p:tavLst>
                                        <p:tav tm="0">
                                          <p:val>
                                            <p:clrVal>
                                              <a:schemeClr val="accent2"/>
                                            </p:clrVal>
                                          </p:val>
                                        </p:tav>
                                        <p:tav tm="50000">
                                          <p:val>
                                            <p:clrVal>
                                              <a:schemeClr val="hlink"/>
                                            </p:clrVal>
                                          </p:val>
                                        </p:tav>
                                      </p:tavLst>
                                    </p:anim>
                                    <p:set>
                                      <p:cBhvr>
                                        <p:cTn id="15" dur="60"/>
                                        <p:tgtEl>
                                          <p:spTgt spid="17"/>
                                        </p:tgtEl>
                                        <p:attrNameLst>
                                          <p:attrName>fill.type</p:attrName>
                                        </p:attrNameLst>
                                      </p:cBhvr>
                                      <p:to>
                                        <p:strVal val="solid"/>
                                      </p:to>
                                    </p:set>
                                  </p:childTnLst>
                                </p:cTn>
                              </p:par>
                            </p:childTnLst>
                          </p:cTn>
                        </p:par>
                        <p:par>
                          <p:cTn id="16" fill="hold">
                            <p:stCondLst>
                              <p:cond delay="3359"/>
                            </p:stCondLst>
                            <p:childTnLst>
                              <p:par>
                                <p:cTn id="17" presetID="22" presetClass="entr" presetSubtype="8" fill="hold" nodeType="afterEffect">
                                  <p:stCondLst>
                                    <p:cond delay="0"/>
                                  </p:stCondLst>
                                  <p:childTnLst>
                                    <p:set>
                                      <p:cBhvr>
                                        <p:cTn id="18" dur="1" fill="hold">
                                          <p:stCondLst>
                                            <p:cond delay="0"/>
                                          </p:stCondLst>
                                        </p:cTn>
                                        <p:tgtEl>
                                          <p:spTgt spid="20">
                                            <p:txEl>
                                              <p:pRg st="0" end="0"/>
                                            </p:txEl>
                                          </p:spTgt>
                                        </p:tgtEl>
                                        <p:attrNameLst>
                                          <p:attrName>style.visibility</p:attrName>
                                        </p:attrNameLst>
                                      </p:cBhvr>
                                      <p:to>
                                        <p:strVal val="visible"/>
                                      </p:to>
                                    </p:set>
                                    <p:animEffect transition="in" filter="wipe(left)">
                                      <p:cBhvr>
                                        <p:cTn id="19" dur="7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480963" y="2014209"/>
            <a:ext cx="108000" cy="396000"/>
          </a:xfrm>
          <a:prstGeom prst="rect">
            <a:avLst/>
          </a:prstGeom>
          <a:solidFill>
            <a:srgbClr val="E678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612321" y="2003530"/>
            <a:ext cx="3466369" cy="417358"/>
          </a:xfrm>
          <a:prstGeom prst="rect">
            <a:avLst/>
          </a:prstGeom>
          <a:noFill/>
        </p:spPr>
        <p:txBody>
          <a:bodyPr wrap="square" rtlCol="0">
            <a:spAutoFit/>
          </a:bodyPr>
          <a:lstStyle/>
          <a:p>
            <a:pPr>
              <a:lnSpc>
                <a:spcPct val="130000"/>
              </a:lnSpc>
            </a:pPr>
            <a:r>
              <a:rPr lang="en-US" altLang="zh-CN" dirty="0">
                <a:solidFill>
                  <a:srgbClr val="5F5E5C"/>
                </a:solidFill>
                <a:latin typeface="微软雅黑" panose="020B0503020204020204" charset="-122"/>
                <a:ea typeface="微软雅黑" panose="020B0503020204020204" charset="-122"/>
              </a:rPr>
              <a:t>1</a:t>
            </a:r>
            <a:r>
              <a:rPr lang="zh-CN" altLang="en-US" dirty="0">
                <a:solidFill>
                  <a:srgbClr val="5F5E5C"/>
                </a:solidFill>
                <a:latin typeface="微软雅黑" panose="020B0503020204020204" charset="-122"/>
                <a:ea typeface="微软雅黑" panose="020B0503020204020204" charset="-122"/>
              </a:rPr>
              <a:t>）胜任素质模型的定义</a:t>
            </a:r>
            <a:endParaRPr lang="zh-CN" altLang="en-US" dirty="0">
              <a:solidFill>
                <a:srgbClr val="5F5E5C"/>
              </a:solidFill>
              <a:latin typeface="微软雅黑" panose="020B0503020204020204" charset="-122"/>
              <a:ea typeface="微软雅黑" panose="020B0503020204020204" charset="-122"/>
            </a:endParaRPr>
          </a:p>
        </p:txBody>
      </p:sp>
      <p:graphicFrame>
        <p:nvGraphicFramePr>
          <p:cNvPr id="11" name="图示 10"/>
          <p:cNvGraphicFramePr/>
          <p:nvPr/>
        </p:nvGraphicFramePr>
        <p:xfrm>
          <a:off x="6961683" y="1905012"/>
          <a:ext cx="3600450" cy="433230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12" name="矩形 3"/>
          <p:cNvSpPr>
            <a:spLocks noChangeArrowheads="1"/>
          </p:cNvSpPr>
          <p:nvPr/>
        </p:nvSpPr>
        <p:spPr bwMode="auto">
          <a:xfrm>
            <a:off x="7247433" y="4499787"/>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zh-CN" altLang="en-US"/>
          </a:p>
        </p:txBody>
      </p:sp>
      <p:sp>
        <p:nvSpPr>
          <p:cNvPr id="13" name="TextBox 17"/>
          <p:cNvSpPr txBox="1"/>
          <p:nvPr/>
        </p:nvSpPr>
        <p:spPr>
          <a:xfrm>
            <a:off x="612321" y="2780928"/>
            <a:ext cx="5125226" cy="2332946"/>
          </a:xfrm>
          <a:prstGeom prst="rect">
            <a:avLst/>
          </a:prstGeom>
          <a:noFill/>
        </p:spPr>
        <p:txBody>
          <a:bodyPr wrap="square" rtlCol="0">
            <a:spAutoFit/>
          </a:bodyPr>
          <a:lstStyle/>
          <a:p>
            <a:pPr indent="457200">
              <a:lnSpc>
                <a:spcPct val="130000"/>
              </a:lnSpc>
            </a:pPr>
            <a:r>
              <a:rPr lang="zh-CN" altLang="en-US" sz="1600" b="1" dirty="0">
                <a:solidFill>
                  <a:srgbClr val="E67819"/>
                </a:solidFill>
                <a:latin typeface="微软雅黑" panose="020B0503020204020204" charset="-122"/>
                <a:ea typeface="微软雅黑" panose="020B0503020204020204" charset="-122"/>
              </a:rPr>
              <a:t>胜任素质模型就是某具体岗位所要求的一系列不同素质要素的组合。</a:t>
            </a:r>
            <a:r>
              <a:rPr lang="zh-CN" altLang="en-US" sz="1600" dirty="0">
                <a:solidFill>
                  <a:srgbClr val="5F5E5C"/>
                </a:solidFill>
                <a:latin typeface="微软雅黑" panose="020B0503020204020204" charset="-122"/>
                <a:ea typeface="微软雅黑" panose="020B0503020204020204" charset="-122"/>
              </a:rPr>
              <a:t>素质模型中各要素的表现形式和重要性分别有两种典型的模型可形象地表现出来。即“素质的冰山模型”或“素质的洋葱头模型”，但无论是哪一种模型，从表层到深层或从外到内都依次包含“知识、技能、价值观</a:t>
            </a:r>
            <a:r>
              <a:rPr lang="en-US" altLang="zh-CN" sz="1600" dirty="0">
                <a:solidFill>
                  <a:srgbClr val="5F5E5C"/>
                </a:solidFill>
                <a:latin typeface="微软雅黑" panose="020B0503020204020204" charset="-122"/>
                <a:ea typeface="微软雅黑" panose="020B0503020204020204" charset="-122"/>
              </a:rPr>
              <a:t>/</a:t>
            </a:r>
            <a:r>
              <a:rPr lang="zh-CN" altLang="en-US" sz="1600" dirty="0">
                <a:solidFill>
                  <a:srgbClr val="5F5E5C"/>
                </a:solidFill>
                <a:latin typeface="微软雅黑" panose="020B0503020204020204" charset="-122"/>
                <a:ea typeface="微软雅黑" panose="020B0503020204020204" charset="-122"/>
              </a:rPr>
              <a:t>态度、社会角色、自我形象、个性、动机”等因素。</a:t>
            </a:r>
            <a:endParaRPr lang="zh-CN" altLang="en-US" sz="1600" b="1" dirty="0">
              <a:solidFill>
                <a:srgbClr val="E67819"/>
              </a:solidFill>
              <a:latin typeface="微软雅黑" panose="020B0503020204020204" charset="-122"/>
              <a:ea typeface="微软雅黑" panose="020B0503020204020204" charset="-122"/>
            </a:endParaRPr>
          </a:p>
        </p:txBody>
      </p:sp>
      <p:sp>
        <p:nvSpPr>
          <p:cNvPr id="14" name="TextBox 17"/>
          <p:cNvSpPr txBox="1"/>
          <p:nvPr/>
        </p:nvSpPr>
        <p:spPr>
          <a:xfrm>
            <a:off x="612321" y="5216772"/>
            <a:ext cx="5125226" cy="732508"/>
          </a:xfrm>
          <a:prstGeom prst="rect">
            <a:avLst/>
          </a:prstGeom>
          <a:noFill/>
        </p:spPr>
        <p:txBody>
          <a:bodyPr wrap="square" rtlCol="0">
            <a:spAutoFit/>
          </a:bodyPr>
          <a:lstStyle/>
          <a:p>
            <a:pPr indent="457200">
              <a:lnSpc>
                <a:spcPct val="130000"/>
              </a:lnSpc>
            </a:pPr>
            <a:r>
              <a:rPr lang="zh-CN" altLang="en-US" sz="1600" dirty="0">
                <a:solidFill>
                  <a:srgbClr val="5F5E5C"/>
                </a:solidFill>
                <a:latin typeface="微软雅黑" panose="020B0503020204020204" charset="-122"/>
                <a:ea typeface="微软雅黑" panose="020B0503020204020204" charset="-122"/>
              </a:rPr>
              <a:t>这些因素综合概括为任职资格或选人标准的通用六个维</a:t>
            </a:r>
            <a:r>
              <a:rPr lang="zh-CN" altLang="en-US" sz="1600" dirty="0" smtClean="0">
                <a:solidFill>
                  <a:srgbClr val="5F5E5C"/>
                </a:solidFill>
                <a:latin typeface="微软雅黑" panose="020B0503020204020204" charset="-122"/>
                <a:ea typeface="微软雅黑" panose="020B0503020204020204" charset="-122"/>
              </a:rPr>
              <a:t>度，如右图。</a:t>
            </a:r>
            <a:endParaRPr lang="zh-CN" altLang="en-US" sz="1600" b="1" dirty="0">
              <a:solidFill>
                <a:srgbClr val="E67819"/>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iterate type="lt">
                                    <p:tmPct val="0"/>
                                  </p:iterate>
                                  <p:childTnLst>
                                    <p:set>
                                      <p:cBhvr>
                                        <p:cTn id="6" dur="1" fill="hold">
                                          <p:stCondLst>
                                            <p:cond delay="0"/>
                                          </p:stCondLst>
                                        </p:cTn>
                                        <p:tgtEl>
                                          <p:spTgt spid="13"/>
                                        </p:tgtEl>
                                        <p:attrNameLst>
                                          <p:attrName>style.visibility</p:attrName>
                                        </p:attrNameLst>
                                      </p:cBhvr>
                                      <p:to>
                                        <p:strVal val="visible"/>
                                      </p:to>
                                    </p:set>
                                    <p:animScale>
                                      <p:cBhvr>
                                        <p:cTn id="7" dur="1000" decel="50000" fill="hold">
                                          <p:stCondLst>
                                            <p:cond delay="0"/>
                                          </p:stCondLst>
                                        </p:cTn>
                                        <p:tgtEl>
                                          <p:spTgt spid="1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3"/>
                                        </p:tgtEl>
                                        <p:attrNameLst>
                                          <p:attrName>ppt_x</p:attrName>
                                          <p:attrName>ppt_y</p:attrName>
                                        </p:attrNameLst>
                                      </p:cBhvr>
                                    </p:animMotion>
                                    <p:animEffect transition="in" filter="fade">
                                      <p:cBhvr>
                                        <p:cTn id="9" dur="1000"/>
                                        <p:tgtEl>
                                          <p:spTgt spid="13"/>
                                        </p:tgtEl>
                                      </p:cBhvr>
                                    </p:animEffect>
                                  </p:childTnLst>
                                </p:cTn>
                              </p:par>
                              <p:par>
                                <p:cTn id="10" presetID="52" presetClass="entr" presetSubtype="0" fill="hold" grpId="0" nodeType="withEffect">
                                  <p:stCondLst>
                                    <p:cond delay="200"/>
                                  </p:stCondLst>
                                  <p:iterate type="lt">
                                    <p:tmPct val="0"/>
                                  </p:iterate>
                                  <p:childTnLst>
                                    <p:set>
                                      <p:cBhvr>
                                        <p:cTn id="11" dur="1" fill="hold">
                                          <p:stCondLst>
                                            <p:cond delay="0"/>
                                          </p:stCondLst>
                                        </p:cTn>
                                        <p:tgtEl>
                                          <p:spTgt spid="14"/>
                                        </p:tgtEl>
                                        <p:attrNameLst>
                                          <p:attrName>style.visibility</p:attrName>
                                        </p:attrNameLst>
                                      </p:cBhvr>
                                      <p:to>
                                        <p:strVal val="visible"/>
                                      </p:to>
                                    </p:set>
                                    <p:animScale>
                                      <p:cBhvr>
                                        <p:cTn id="12" dur="1000" decel="50000" fill="hold">
                                          <p:stCondLst>
                                            <p:cond delay="0"/>
                                          </p:stCondLst>
                                        </p:cTn>
                                        <p:tgtEl>
                                          <p:spTgt spid="1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14"/>
                                        </p:tgtEl>
                                        <p:attrNameLst>
                                          <p:attrName>ppt_x</p:attrName>
                                          <p:attrName>ppt_y</p:attrName>
                                        </p:attrNameLst>
                                      </p:cBhvr>
                                    </p:animMotion>
                                    <p:animEffect transition="in" filter="fade">
                                      <p:cBhvr>
                                        <p:cTn id="1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480963" y="2014209"/>
            <a:ext cx="108000" cy="396000"/>
          </a:xfrm>
          <a:prstGeom prst="rect">
            <a:avLst/>
          </a:prstGeom>
          <a:solidFill>
            <a:srgbClr val="E678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6241603" y="4657307"/>
            <a:ext cx="5544616" cy="1172629"/>
          </a:xfrm>
          <a:prstGeom prst="rect">
            <a:avLst/>
          </a:prstGeom>
          <a:noFill/>
        </p:spPr>
        <p:txBody>
          <a:bodyPr wrap="square" rtlCol="0">
            <a:spAutoFit/>
          </a:bodyPr>
          <a:lstStyle/>
          <a:p>
            <a:pPr indent="457200">
              <a:lnSpc>
                <a:spcPct val="130000"/>
              </a:lnSpc>
            </a:pPr>
            <a:r>
              <a:rPr lang="zh-CN" altLang="en-US" dirty="0">
                <a:solidFill>
                  <a:srgbClr val="5F5E5C"/>
                </a:solidFill>
                <a:latin typeface="微软雅黑" panose="020B0503020204020204" charset="-122"/>
                <a:ea typeface="微软雅黑" panose="020B0503020204020204" charset="-122"/>
              </a:rPr>
              <a:t>这并不是说，外层特征不重要，我们可以用“</a:t>
            </a:r>
            <a:r>
              <a:rPr lang="zh-CN" altLang="en-US" b="1" dirty="0">
                <a:solidFill>
                  <a:srgbClr val="E67819"/>
                </a:solidFill>
                <a:latin typeface="微软雅黑" panose="020B0503020204020204" charset="-122"/>
                <a:ea typeface="微软雅黑" panose="020B0503020204020204" charset="-122"/>
              </a:rPr>
              <a:t>外层特征是底线，内层特征是根本</a:t>
            </a:r>
            <a:r>
              <a:rPr lang="zh-CN" altLang="en-US" dirty="0">
                <a:solidFill>
                  <a:srgbClr val="5F5E5C"/>
                </a:solidFill>
                <a:latin typeface="微软雅黑" panose="020B0503020204020204" charset="-122"/>
                <a:ea typeface="微软雅黑" panose="020B0503020204020204" charset="-122"/>
              </a:rPr>
              <a:t>”来概括二者之间重要性的区别。</a:t>
            </a:r>
            <a:endParaRPr lang="zh-CN" altLang="en-US" dirty="0">
              <a:solidFill>
                <a:srgbClr val="5F5E5C"/>
              </a:solidFill>
              <a:latin typeface="微软雅黑" panose="020B0503020204020204" charset="-122"/>
              <a:ea typeface="微软雅黑" panose="020B0503020204020204" charset="-122"/>
            </a:endParaRPr>
          </a:p>
        </p:txBody>
      </p:sp>
      <p:sp>
        <p:nvSpPr>
          <p:cNvPr id="9" name="TextBox 6"/>
          <p:cNvSpPr txBox="1"/>
          <p:nvPr/>
        </p:nvSpPr>
        <p:spPr>
          <a:xfrm>
            <a:off x="612321" y="2543686"/>
            <a:ext cx="11173898" cy="732508"/>
          </a:xfrm>
          <a:prstGeom prst="rect">
            <a:avLst/>
          </a:prstGeom>
          <a:noFill/>
        </p:spPr>
        <p:txBody>
          <a:bodyPr wrap="square" rtlCol="0">
            <a:spAutoFit/>
          </a:bodyPr>
          <a:lstStyle/>
          <a:p>
            <a:pPr>
              <a:lnSpc>
                <a:spcPct val="130000"/>
              </a:lnSpc>
            </a:pPr>
            <a:r>
              <a:rPr lang="zh-CN" altLang="en-US" sz="1600" dirty="0">
                <a:solidFill>
                  <a:srgbClr val="5F5E5C"/>
                </a:solidFill>
                <a:latin typeface="微软雅黑" panose="020B0503020204020204" charset="-122"/>
                <a:ea typeface="微软雅黑" panose="020B0503020204020204" charset="-122"/>
              </a:rPr>
              <a:t>我们面试的方法，技巧再好，如果不清楚要什么样的人，也是白搭。这里列举一些我们认为应该选择的。虽然不同公司招聘不同类型的人，但以下几点恐怕具有普遍性。</a:t>
            </a:r>
            <a:endParaRPr lang="zh-CN" altLang="en-US" sz="1600" b="1" dirty="0">
              <a:solidFill>
                <a:srgbClr val="E67819"/>
              </a:solidFill>
              <a:latin typeface="微软雅黑" panose="020B0503020204020204" charset="-122"/>
              <a:ea typeface="微软雅黑" panose="020B0503020204020204" charset="-122"/>
            </a:endParaRPr>
          </a:p>
        </p:txBody>
      </p:sp>
      <p:grpSp>
        <p:nvGrpSpPr>
          <p:cNvPr id="3" name="组合 2"/>
          <p:cNvGrpSpPr/>
          <p:nvPr/>
        </p:nvGrpSpPr>
        <p:grpSpPr>
          <a:xfrm>
            <a:off x="615248" y="3399240"/>
            <a:ext cx="3983083" cy="516714"/>
            <a:chOff x="615248" y="3399240"/>
            <a:chExt cx="3983083" cy="516714"/>
          </a:xfrm>
        </p:grpSpPr>
        <p:sp>
          <p:nvSpPr>
            <p:cNvPr id="2" name="椭圆 1"/>
            <p:cNvSpPr/>
            <p:nvPr/>
          </p:nvSpPr>
          <p:spPr>
            <a:xfrm>
              <a:off x="615248" y="3399240"/>
              <a:ext cx="516714" cy="516714"/>
            </a:xfrm>
            <a:prstGeom prst="ellipse">
              <a:avLst/>
            </a:prstGeom>
            <a:solidFill>
              <a:srgbClr val="E67819"/>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54000" rtlCol="0" anchor="ctr"/>
            <a:lstStyle/>
            <a:p>
              <a:pPr algn="ctr"/>
              <a:r>
                <a:rPr lang="en-US" altLang="zh-CN" sz="3200" dirty="0" smtClean="0">
                  <a:latin typeface="Impact" panose="020B0806030902050204" pitchFamily="34" charset="0"/>
                </a:rPr>
                <a:t>1</a:t>
              </a:r>
              <a:endParaRPr lang="zh-CN" altLang="en-US" sz="3200" dirty="0">
                <a:latin typeface="Impact" panose="020B0806030902050204" pitchFamily="34" charset="0"/>
              </a:endParaRPr>
            </a:p>
          </p:txBody>
        </p:sp>
        <p:sp>
          <p:nvSpPr>
            <p:cNvPr id="10" name="文本框 9"/>
            <p:cNvSpPr txBox="1"/>
            <p:nvPr/>
          </p:nvSpPr>
          <p:spPr>
            <a:xfrm>
              <a:off x="1273051" y="3430869"/>
              <a:ext cx="3325280" cy="453457"/>
            </a:xfrm>
            <a:prstGeom prst="rect">
              <a:avLst/>
            </a:prstGeom>
            <a:noFill/>
          </p:spPr>
          <p:txBody>
            <a:bodyPr wrap="square" rtlCol="0">
              <a:spAutoFit/>
            </a:bodyPr>
            <a:lstStyle/>
            <a:p>
              <a:pPr>
                <a:lnSpc>
                  <a:spcPct val="130000"/>
                </a:lnSpc>
              </a:pPr>
              <a:r>
                <a:rPr lang="zh-CN" altLang="en-US" sz="2000" b="1" dirty="0">
                  <a:solidFill>
                    <a:srgbClr val="5F5E5C"/>
                  </a:solidFill>
                  <a:latin typeface="微软雅黑" panose="020B0503020204020204" charset="-122"/>
                  <a:ea typeface="微软雅黑" panose="020B0503020204020204" charset="-122"/>
                </a:rPr>
                <a:t>内层特征更重要</a:t>
              </a:r>
              <a:endParaRPr lang="zh-CN" altLang="en-US" sz="2000" b="1" dirty="0">
                <a:solidFill>
                  <a:srgbClr val="5F5E5C"/>
                </a:solidFill>
                <a:latin typeface="微软雅黑" panose="020B0503020204020204" charset="-122"/>
                <a:ea typeface="微软雅黑" panose="020B0503020204020204" charset="-122"/>
              </a:endParaRPr>
            </a:p>
          </p:txBody>
        </p:sp>
      </p:grpSp>
      <p:sp>
        <p:nvSpPr>
          <p:cNvPr id="15" name="TextBox 17"/>
          <p:cNvSpPr txBox="1"/>
          <p:nvPr/>
        </p:nvSpPr>
        <p:spPr>
          <a:xfrm>
            <a:off x="612321" y="4005064"/>
            <a:ext cx="5197234" cy="2332946"/>
          </a:xfrm>
          <a:prstGeom prst="rect">
            <a:avLst/>
          </a:prstGeom>
          <a:noFill/>
        </p:spPr>
        <p:txBody>
          <a:bodyPr wrap="square" rtlCol="0">
            <a:spAutoFit/>
          </a:bodyPr>
          <a:lstStyle/>
          <a:p>
            <a:pPr indent="457200">
              <a:lnSpc>
                <a:spcPct val="130000"/>
              </a:lnSpc>
            </a:pPr>
            <a:r>
              <a:rPr lang="zh-CN" altLang="en-US" sz="1600" dirty="0">
                <a:solidFill>
                  <a:srgbClr val="5F5E5C"/>
                </a:solidFill>
                <a:latin typeface="微软雅黑" panose="020B0503020204020204" charset="-122"/>
                <a:ea typeface="微软雅黑" panose="020B0503020204020204" charset="-122"/>
              </a:rPr>
              <a:t>无论是“素质的冰山模型”还是“素质的洋葱头模型”，外层或表层是外显的特征，内层或深层是内在的特征，其重要是后者大于前者</a:t>
            </a:r>
            <a:r>
              <a:rPr lang="zh-CN" altLang="en-US" sz="1600" dirty="0" smtClean="0">
                <a:solidFill>
                  <a:srgbClr val="5F5E5C"/>
                </a:solidFill>
                <a:latin typeface="微软雅黑" panose="020B0503020204020204" charset="-122"/>
                <a:ea typeface="微软雅黑" panose="020B0503020204020204" charset="-122"/>
              </a:rPr>
              <a:t>。</a:t>
            </a:r>
            <a:r>
              <a:rPr lang="zh-CN" altLang="en-US" sz="1600" dirty="0">
                <a:solidFill>
                  <a:srgbClr val="5F5E5C"/>
                </a:solidFill>
                <a:latin typeface="微软雅黑" panose="020B0503020204020204" charset="-122"/>
                <a:ea typeface="微软雅黑" panose="020B0503020204020204" charset="-122"/>
              </a:rPr>
              <a:t>我们往往迫于时间压力，在选人时不一定会坚持选人标准，很多时候会被候选人丰富的工作背景、知名企业的光环等给蒙蔽，而不做更多深层次的考察就决定录用。其实选适合的人，</a:t>
            </a:r>
            <a:r>
              <a:rPr lang="zh-CN" altLang="en-US" sz="1600" b="1" dirty="0">
                <a:solidFill>
                  <a:srgbClr val="E67819"/>
                </a:solidFill>
                <a:latin typeface="微软雅黑" panose="020B0503020204020204" charset="-122"/>
                <a:ea typeface="微软雅黑" panose="020B0503020204020204" charset="-122"/>
              </a:rPr>
              <a:t>最重要的是要看文化，看价值观，看求职动机</a:t>
            </a:r>
            <a:r>
              <a:rPr lang="zh-CN" altLang="en-US" sz="1600" b="1" dirty="0" smtClean="0">
                <a:solidFill>
                  <a:srgbClr val="E67819"/>
                </a:solidFill>
                <a:latin typeface="微软雅黑" panose="020B0503020204020204" charset="-122"/>
                <a:ea typeface="微软雅黑" panose="020B0503020204020204" charset="-122"/>
              </a:rPr>
              <a:t>。</a:t>
            </a:r>
            <a:endParaRPr lang="zh-CN" altLang="en-US" sz="1600" b="1" dirty="0">
              <a:solidFill>
                <a:srgbClr val="E67819"/>
              </a:solidFill>
              <a:latin typeface="微软雅黑" panose="020B0503020204020204" charset="-122"/>
              <a:ea typeface="微软雅黑" panose="020B0503020204020204" charset="-122"/>
            </a:endParaRPr>
          </a:p>
        </p:txBody>
      </p:sp>
      <p:sp>
        <p:nvSpPr>
          <p:cNvPr id="17" name="TextBox 6"/>
          <p:cNvSpPr txBox="1"/>
          <p:nvPr/>
        </p:nvSpPr>
        <p:spPr>
          <a:xfrm>
            <a:off x="6241603" y="3916483"/>
            <a:ext cx="4795391" cy="525657"/>
          </a:xfrm>
          <a:prstGeom prst="rect">
            <a:avLst/>
          </a:prstGeom>
          <a:noFill/>
        </p:spPr>
        <p:txBody>
          <a:bodyPr wrap="square" rtlCol="0">
            <a:spAutoFit/>
          </a:bodyPr>
          <a:lstStyle/>
          <a:p>
            <a:pPr>
              <a:lnSpc>
                <a:spcPct val="130000"/>
              </a:lnSpc>
            </a:pPr>
            <a:r>
              <a:rPr lang="zh-CN" altLang="en-US" sz="2400" b="1" dirty="0">
                <a:solidFill>
                  <a:srgbClr val="5F5E5C"/>
                </a:solidFill>
                <a:latin typeface="微软雅黑" panose="020B0503020204020204" charset="-122"/>
                <a:ea typeface="微软雅黑" panose="020B0503020204020204" charset="-122"/>
              </a:rPr>
              <a:t>注意：</a:t>
            </a:r>
            <a:endParaRPr lang="zh-CN" altLang="en-US" sz="2400" b="1" dirty="0">
              <a:solidFill>
                <a:srgbClr val="E67819"/>
              </a:solidFill>
              <a:latin typeface="微软雅黑" panose="020B0503020204020204" charset="-122"/>
              <a:ea typeface="微软雅黑" panose="020B0503020204020204" charset="-122"/>
            </a:endParaRPr>
          </a:p>
        </p:txBody>
      </p:sp>
      <p:cxnSp>
        <p:nvCxnSpPr>
          <p:cNvPr id="19" name="直接连接符 18"/>
          <p:cNvCxnSpPr/>
          <p:nvPr/>
        </p:nvCxnSpPr>
        <p:spPr>
          <a:xfrm flipV="1">
            <a:off x="6097587" y="4077320"/>
            <a:ext cx="0" cy="2232000"/>
          </a:xfrm>
          <a:prstGeom prst="line">
            <a:avLst/>
          </a:prstGeom>
          <a:ln w="76200">
            <a:solidFill>
              <a:srgbClr val="E67819"/>
            </a:solidFill>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612321" y="2003530"/>
            <a:ext cx="3466369" cy="417358"/>
          </a:xfrm>
          <a:prstGeom prst="rect">
            <a:avLst/>
          </a:prstGeom>
          <a:noFill/>
        </p:spPr>
        <p:txBody>
          <a:bodyPr wrap="square" rtlCol="0">
            <a:spAutoFit/>
          </a:bodyPr>
          <a:lstStyle/>
          <a:p>
            <a:pPr>
              <a:lnSpc>
                <a:spcPct val="130000"/>
              </a:lnSpc>
            </a:pPr>
            <a:r>
              <a:rPr lang="en-US" altLang="zh-CN" dirty="0">
                <a:solidFill>
                  <a:srgbClr val="5F5E5C"/>
                </a:solidFill>
                <a:latin typeface="微软雅黑" panose="020B0503020204020204" charset="-122"/>
                <a:ea typeface="微软雅黑" panose="020B0503020204020204" charset="-122"/>
              </a:rPr>
              <a:t>2</a:t>
            </a:r>
            <a:r>
              <a:rPr lang="zh-CN" altLang="en-US" dirty="0">
                <a:solidFill>
                  <a:srgbClr val="5F5E5C"/>
                </a:solidFill>
                <a:latin typeface="微软雅黑" panose="020B0503020204020204" charset="-122"/>
                <a:ea typeface="微软雅黑" panose="020B0503020204020204" charset="-122"/>
              </a:rPr>
              <a:t>）选择什么类型的人</a:t>
            </a:r>
            <a:endParaRPr lang="zh-CN" altLang="en-US" dirty="0">
              <a:solidFill>
                <a:srgbClr val="5F5E5C"/>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300">
        <p14:pa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left)">
                                      <p:cBhvr>
                                        <p:cTn id="7" dur="500"/>
                                        <p:tgtEl>
                                          <p:spTgt spid="9">
                                            <p:txEl>
                                              <p:pRg st="0" end="0"/>
                                            </p:txEl>
                                          </p:spTgt>
                                        </p:tgtEl>
                                      </p:cBhvr>
                                    </p:animEffect>
                                  </p:childTnLst>
                                </p:cTn>
                              </p:par>
                            </p:childTnLst>
                          </p:cTn>
                        </p:par>
                        <p:par>
                          <p:cTn id="8" fill="hold">
                            <p:stCondLst>
                              <p:cond delay="500"/>
                            </p:stCondLst>
                            <p:childTnLst>
                              <p:par>
                                <p:cTn id="9" presetID="2" presetClass="entr" presetSubtype="2" decel="10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1+#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2" presetClass="entr" presetSubtype="0" fill="hold" grpId="0" nodeType="afterEffect">
                                  <p:stCondLst>
                                    <p:cond delay="0"/>
                                  </p:stCondLst>
                                  <p:iterate type="lt">
                                    <p:tmPct val="0"/>
                                  </p:iterate>
                                  <p:childTnLst>
                                    <p:set>
                                      <p:cBhvr>
                                        <p:cTn id="15" dur="1" fill="hold">
                                          <p:stCondLst>
                                            <p:cond delay="0"/>
                                          </p:stCondLst>
                                        </p:cTn>
                                        <p:tgtEl>
                                          <p:spTgt spid="15"/>
                                        </p:tgtEl>
                                        <p:attrNameLst>
                                          <p:attrName>style.visibility</p:attrName>
                                        </p:attrNameLst>
                                      </p:cBhvr>
                                      <p:to>
                                        <p:strVal val="visible"/>
                                      </p:to>
                                    </p:set>
                                    <p:animScale>
                                      <p:cBhvr>
                                        <p:cTn id="16" dur="1000" decel="50000" fill="hold">
                                          <p:stCondLst>
                                            <p:cond delay="0"/>
                                          </p:stCondLst>
                                        </p:cTn>
                                        <p:tgtEl>
                                          <p:spTgt spid="1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7" dur="1000" decel="50000" fill="hold">
                                          <p:stCondLst>
                                            <p:cond delay="0"/>
                                          </p:stCondLst>
                                        </p:cTn>
                                        <p:tgtEl>
                                          <p:spTgt spid="15"/>
                                        </p:tgtEl>
                                        <p:attrNameLst>
                                          <p:attrName>ppt_x</p:attrName>
                                          <p:attrName>ppt_y</p:attrName>
                                        </p:attrNameLst>
                                      </p:cBhvr>
                                    </p:animMotion>
                                    <p:animEffect transition="in" filter="fade">
                                      <p:cBhvr>
                                        <p:cTn id="18" dur="1000"/>
                                        <p:tgtEl>
                                          <p:spTgt spid="15"/>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17">
                                            <p:txEl>
                                              <p:pRg st="0" end="0"/>
                                            </p:txEl>
                                          </p:spTgt>
                                        </p:tgtEl>
                                        <p:attrNameLst>
                                          <p:attrName>style.visibility</p:attrName>
                                        </p:attrNameLst>
                                      </p:cBhvr>
                                      <p:to>
                                        <p:strVal val="visible"/>
                                      </p:to>
                                    </p:set>
                                    <p:animEffect transition="in" filter="wipe(left)">
                                      <p:cBhvr>
                                        <p:cTn id="22" dur="700"/>
                                        <p:tgtEl>
                                          <p:spTgt spid="17">
                                            <p:txEl>
                                              <p:pRg st="0" end="0"/>
                                            </p:txEl>
                                          </p:spTgt>
                                        </p:tgtEl>
                                      </p:cBhvr>
                                    </p:animEffect>
                                  </p:childTnLst>
                                </p:cTn>
                              </p:par>
                            </p:childTnLst>
                          </p:cTn>
                        </p:par>
                        <p:par>
                          <p:cTn id="23" fill="hold">
                            <p:stCondLst>
                              <p:cond delay="3000"/>
                            </p:stCondLst>
                            <p:childTnLst>
                              <p:par>
                                <p:cTn id="24" presetID="22" presetClass="entr" presetSubtype="8"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7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615248" y="2564904"/>
            <a:ext cx="3983083" cy="516714"/>
            <a:chOff x="615248" y="3399240"/>
            <a:chExt cx="3983083" cy="516714"/>
          </a:xfrm>
        </p:grpSpPr>
        <p:sp>
          <p:nvSpPr>
            <p:cNvPr id="14" name="椭圆 13"/>
            <p:cNvSpPr/>
            <p:nvPr/>
          </p:nvSpPr>
          <p:spPr>
            <a:xfrm>
              <a:off x="615248" y="3399240"/>
              <a:ext cx="516714" cy="516714"/>
            </a:xfrm>
            <a:prstGeom prst="ellipse">
              <a:avLst/>
            </a:prstGeom>
            <a:solidFill>
              <a:srgbClr val="E67819"/>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54000" rtlCol="0" anchor="ctr"/>
            <a:lstStyle/>
            <a:p>
              <a:pPr algn="ctr"/>
              <a:r>
                <a:rPr lang="en-US" altLang="zh-CN" sz="3200" dirty="0" smtClean="0">
                  <a:latin typeface="Impact" panose="020B0806030902050204" pitchFamily="34" charset="0"/>
                </a:rPr>
                <a:t>2</a:t>
              </a:r>
              <a:endParaRPr lang="zh-CN" altLang="en-US" sz="3200" dirty="0">
                <a:latin typeface="Impact" panose="020B0806030902050204" pitchFamily="34" charset="0"/>
              </a:endParaRPr>
            </a:p>
          </p:txBody>
        </p:sp>
        <p:sp>
          <p:nvSpPr>
            <p:cNvPr id="16" name="文本框 15"/>
            <p:cNvSpPr txBox="1"/>
            <p:nvPr/>
          </p:nvSpPr>
          <p:spPr>
            <a:xfrm>
              <a:off x="1273051" y="3430869"/>
              <a:ext cx="3325280" cy="453457"/>
            </a:xfrm>
            <a:prstGeom prst="rect">
              <a:avLst/>
            </a:prstGeom>
            <a:noFill/>
          </p:spPr>
          <p:txBody>
            <a:bodyPr wrap="square" rtlCol="0">
              <a:spAutoFit/>
            </a:bodyPr>
            <a:lstStyle/>
            <a:p>
              <a:pPr>
                <a:lnSpc>
                  <a:spcPct val="130000"/>
                </a:lnSpc>
              </a:pPr>
              <a:r>
                <a:rPr lang="zh-CN" altLang="en-US" sz="2000" b="1" dirty="0">
                  <a:solidFill>
                    <a:srgbClr val="5F5E5C"/>
                  </a:solidFill>
                  <a:latin typeface="微软雅黑" panose="020B0503020204020204" charset="-122"/>
                  <a:ea typeface="微软雅黑" panose="020B0503020204020204" charset="-122"/>
                </a:rPr>
                <a:t>有亮点好过万金油</a:t>
              </a:r>
              <a:endParaRPr lang="zh-CN" altLang="en-US" sz="2000" b="1" dirty="0">
                <a:solidFill>
                  <a:srgbClr val="5F5E5C"/>
                </a:solidFill>
                <a:latin typeface="微软雅黑" panose="020B0503020204020204" charset="-122"/>
                <a:ea typeface="微软雅黑" panose="020B0503020204020204" charset="-122"/>
              </a:endParaRPr>
            </a:p>
          </p:txBody>
        </p:sp>
      </p:grpSp>
      <p:sp>
        <p:nvSpPr>
          <p:cNvPr id="18" name="TextBox 17"/>
          <p:cNvSpPr txBox="1"/>
          <p:nvPr/>
        </p:nvSpPr>
        <p:spPr>
          <a:xfrm>
            <a:off x="612321" y="3356992"/>
            <a:ext cx="5197234" cy="1661609"/>
          </a:xfrm>
          <a:prstGeom prst="rect">
            <a:avLst/>
          </a:prstGeom>
          <a:noFill/>
        </p:spPr>
        <p:txBody>
          <a:bodyPr wrap="square" rtlCol="0">
            <a:spAutoFit/>
          </a:bodyPr>
          <a:lstStyle/>
          <a:p>
            <a:pPr indent="457200">
              <a:lnSpc>
                <a:spcPct val="130000"/>
              </a:lnSpc>
            </a:pPr>
            <a:r>
              <a:rPr lang="zh-CN" altLang="en-US" sz="1600" dirty="0">
                <a:solidFill>
                  <a:srgbClr val="5F5E5C"/>
                </a:solidFill>
                <a:latin typeface="微软雅黑" panose="020B0503020204020204" charset="-122"/>
                <a:ea typeface="微软雅黑" panose="020B0503020204020204" charset="-122"/>
              </a:rPr>
              <a:t>有的应聘者什么都懂一点，但什么都不精通。而有的应聘者虽然有很多地方不如他人，但在某些点上有过人之处。如果此人在某点上可以比他人做得更好，更透，说明此人有自己独特的方法或见解，在其它事情上同样可以做的更好，更透</a:t>
            </a:r>
            <a:r>
              <a:rPr lang="zh-CN" altLang="en-US" sz="1600" dirty="0" smtClean="0">
                <a:solidFill>
                  <a:srgbClr val="5F5E5C"/>
                </a:solidFill>
                <a:latin typeface="微软雅黑" panose="020B0503020204020204" charset="-122"/>
                <a:ea typeface="微软雅黑" panose="020B0503020204020204" charset="-122"/>
              </a:rPr>
              <a:t>。</a:t>
            </a:r>
            <a:endParaRPr lang="zh-CN" altLang="en-US" sz="1600" b="1" dirty="0">
              <a:solidFill>
                <a:srgbClr val="E67819"/>
              </a:solidFill>
              <a:latin typeface="微软雅黑" panose="020B0503020204020204" charset="-122"/>
              <a:ea typeface="微软雅黑" panose="020B0503020204020204" charset="-122"/>
            </a:endParaRPr>
          </a:p>
        </p:txBody>
      </p:sp>
      <p:sp>
        <p:nvSpPr>
          <p:cNvPr id="4" name="矩形 3"/>
          <p:cNvSpPr/>
          <p:nvPr/>
        </p:nvSpPr>
        <p:spPr>
          <a:xfrm>
            <a:off x="612321" y="5157192"/>
            <a:ext cx="5197234" cy="1052596"/>
          </a:xfrm>
          <a:prstGeom prst="rect">
            <a:avLst/>
          </a:prstGeom>
        </p:spPr>
        <p:txBody>
          <a:bodyPr wrap="square">
            <a:spAutoFit/>
          </a:bodyPr>
          <a:lstStyle/>
          <a:p>
            <a:pPr indent="457200">
              <a:lnSpc>
                <a:spcPct val="130000"/>
              </a:lnSpc>
            </a:pPr>
            <a:r>
              <a:rPr lang="zh-CN" altLang="en-US" sz="1600" dirty="0">
                <a:solidFill>
                  <a:srgbClr val="5F5E5C"/>
                </a:solidFill>
                <a:latin typeface="微软雅黑" panose="020B0503020204020204" charset="-122"/>
                <a:ea typeface="微软雅黑" panose="020B0503020204020204" charset="-122"/>
              </a:rPr>
              <a:t>那么，我们一般宁可选择后者。从求职的角度来讲，这也就是所谓</a:t>
            </a:r>
            <a:r>
              <a:rPr lang="zh-CN" altLang="en-US" sz="1600" b="1" dirty="0">
                <a:solidFill>
                  <a:srgbClr val="E67819"/>
                </a:solidFill>
                <a:latin typeface="微软雅黑" panose="020B0503020204020204" charset="-122"/>
                <a:ea typeface="微软雅黑" panose="020B0503020204020204" charset="-122"/>
              </a:rPr>
              <a:t>“千招会不如一招精”</a:t>
            </a:r>
            <a:r>
              <a:rPr lang="zh-CN" altLang="en-US" sz="1600" dirty="0">
                <a:solidFill>
                  <a:srgbClr val="5F5E5C"/>
                </a:solidFill>
                <a:latin typeface="微软雅黑" panose="020B0503020204020204" charset="-122"/>
                <a:ea typeface="微软雅黑" panose="020B0503020204020204" charset="-122"/>
              </a:rPr>
              <a:t>的道理，</a:t>
            </a:r>
            <a:r>
              <a:rPr lang="zh-CN" altLang="en-US" sz="1600" dirty="0" smtClean="0">
                <a:solidFill>
                  <a:srgbClr val="5F5E5C"/>
                </a:solidFill>
                <a:latin typeface="微软雅黑" panose="020B0503020204020204" charset="-122"/>
                <a:ea typeface="微软雅黑" panose="020B0503020204020204" charset="-122"/>
              </a:rPr>
              <a:t>当然，</a:t>
            </a:r>
            <a:r>
              <a:rPr lang="zh-CN" altLang="en-US" sz="1600" dirty="0">
                <a:solidFill>
                  <a:srgbClr val="5F5E5C"/>
                </a:solidFill>
                <a:latin typeface="微软雅黑" panose="020B0503020204020204" charset="-122"/>
                <a:ea typeface="微软雅黑" panose="020B0503020204020204" charset="-122"/>
              </a:rPr>
              <a:t>作为面试官，我们要能够擅长</a:t>
            </a:r>
            <a:r>
              <a:rPr lang="zh-CN" altLang="en-US" sz="1600" dirty="0" smtClean="0">
                <a:solidFill>
                  <a:srgbClr val="5F5E5C"/>
                </a:solidFill>
                <a:latin typeface="微软雅黑" panose="020B0503020204020204" charset="-122"/>
                <a:ea typeface="微软雅黑" panose="020B0503020204020204" charset="-122"/>
              </a:rPr>
              <a:t>去发现</a:t>
            </a:r>
            <a:r>
              <a:rPr lang="zh-CN" altLang="en-US" sz="1600" dirty="0">
                <a:solidFill>
                  <a:srgbClr val="5F5E5C"/>
                </a:solidFill>
                <a:latin typeface="微软雅黑" panose="020B0503020204020204" charset="-122"/>
                <a:ea typeface="微软雅黑" panose="020B0503020204020204" charset="-122"/>
              </a:rPr>
              <a:t>这个闪光的亮点。</a:t>
            </a:r>
            <a:endParaRPr lang="zh-CN" altLang="en-US" sz="1600" b="1" dirty="0">
              <a:solidFill>
                <a:srgbClr val="E67819"/>
              </a:solidFill>
              <a:latin typeface="微软雅黑" panose="020B0503020204020204" charset="-122"/>
              <a:ea typeface="微软雅黑" panose="020B0503020204020204" charset="-122"/>
            </a:endParaRPr>
          </a:p>
        </p:txBody>
      </p:sp>
      <p:pic>
        <p:nvPicPr>
          <p:cNvPr id="5" name="图片 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6107395" y="2012032"/>
            <a:ext cx="2798504" cy="4197756"/>
          </a:xfrm>
          <a:prstGeom prst="rect">
            <a:avLst/>
          </a:prstGeom>
        </p:spPr>
      </p:pic>
      <p:pic>
        <p:nvPicPr>
          <p:cNvPr id="6" name="图片 5"/>
          <p:cNvPicPr>
            <a:picLocks noChangeAspect="1"/>
          </p:cNvPicPr>
          <p:nvPr/>
        </p:nvPicPr>
        <p:blipFill rotWithShape="1">
          <a:blip r:embed="rId2" cstate="print">
            <a:extLst>
              <a:ext uri="{28A0092B-C50C-407E-A947-70E740481C1C}">
                <a14:useLocalDpi xmlns:a14="http://schemas.microsoft.com/office/drawing/2010/main" val="0"/>
              </a:ext>
            </a:extLst>
          </a:blip>
          <a:srcRect b="600"/>
          <a:stretch>
            <a:fillRect/>
          </a:stretch>
        </p:blipFill>
        <p:spPr>
          <a:xfrm>
            <a:off x="8941465" y="2012032"/>
            <a:ext cx="2798504" cy="4197756"/>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iterate type="lt">
                                    <p:tmPct val="0"/>
                                  </p:iterate>
                                  <p:childTnLst>
                                    <p:set>
                                      <p:cBhvr>
                                        <p:cTn id="6" dur="1" fill="hold">
                                          <p:stCondLst>
                                            <p:cond delay="0"/>
                                          </p:stCondLst>
                                        </p:cTn>
                                        <p:tgtEl>
                                          <p:spTgt spid="18"/>
                                        </p:tgtEl>
                                        <p:attrNameLst>
                                          <p:attrName>style.visibility</p:attrName>
                                        </p:attrNameLst>
                                      </p:cBhvr>
                                      <p:to>
                                        <p:strVal val="visible"/>
                                      </p:to>
                                    </p:set>
                                    <p:animScale>
                                      <p:cBhvr>
                                        <p:cTn id="7" dur="1000" decel="50000" fill="hold">
                                          <p:stCondLst>
                                            <p:cond delay="0"/>
                                          </p:stCondLst>
                                        </p:cTn>
                                        <p:tgtEl>
                                          <p:spTgt spid="1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8"/>
                                        </p:tgtEl>
                                        <p:attrNameLst>
                                          <p:attrName>ppt_x</p:attrName>
                                          <p:attrName>ppt_y</p:attrName>
                                        </p:attrNameLst>
                                      </p:cBhvr>
                                    </p:animMotion>
                                    <p:animEffect transition="in" filter="fade">
                                      <p:cBhvr>
                                        <p:cTn id="9" dur="1000"/>
                                        <p:tgtEl>
                                          <p:spTgt spid="18"/>
                                        </p:tgtEl>
                                      </p:cBhvr>
                                    </p:animEffect>
                                  </p:childTnLst>
                                </p:cTn>
                              </p:par>
                              <p:par>
                                <p:cTn id="10" presetID="52" presetClass="entr" presetSubtype="0" fill="hold" grpId="0" nodeType="withEffect">
                                  <p:stCondLst>
                                    <p:cond delay="200"/>
                                  </p:stCondLst>
                                  <p:iterate type="lt">
                                    <p:tmPct val="0"/>
                                  </p:iterate>
                                  <p:childTnLst>
                                    <p:set>
                                      <p:cBhvr>
                                        <p:cTn id="11" dur="1" fill="hold">
                                          <p:stCondLst>
                                            <p:cond delay="0"/>
                                          </p:stCondLst>
                                        </p:cTn>
                                        <p:tgtEl>
                                          <p:spTgt spid="4"/>
                                        </p:tgtEl>
                                        <p:attrNameLst>
                                          <p:attrName>style.visibility</p:attrName>
                                        </p:attrNameLst>
                                      </p:cBhvr>
                                      <p:to>
                                        <p:strVal val="visible"/>
                                      </p:to>
                                    </p:set>
                                    <p:animScale>
                                      <p:cBhvr>
                                        <p:cTn id="12"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4"/>
                                        </p:tgtEl>
                                        <p:attrNameLst>
                                          <p:attrName>ppt_x</p:attrName>
                                          <p:attrName>ppt_y</p:attrName>
                                        </p:attrNameLst>
                                      </p:cBhvr>
                                    </p:animMotion>
                                    <p:animEffect transition="in" filter="fade">
                                      <p:cBhvr>
                                        <p:cTn id="1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8"/>
          <p:cNvSpPr txBox="1"/>
          <p:nvPr/>
        </p:nvSpPr>
        <p:spPr>
          <a:xfrm>
            <a:off x="336947" y="476672"/>
            <a:ext cx="4968552" cy="461665"/>
          </a:xfrm>
          <a:prstGeom prst="rect">
            <a:avLst/>
          </a:prstGeom>
          <a:noFill/>
        </p:spPr>
        <p:txBody>
          <a:bodyPr wrap="square" rtlCol="0">
            <a:spAutoFit/>
          </a:bodyPr>
          <a:lstStyle/>
          <a:p>
            <a:r>
              <a:rPr lang="zh-CN" altLang="en-US" sz="2400" b="1" dirty="0" smtClean="0">
                <a:solidFill>
                  <a:srgbClr val="5F5E5C"/>
                </a:solidFill>
                <a:latin typeface="Impact" panose="020B0806030902050204" pitchFamily="34" charset="0"/>
                <a:ea typeface="微软雅黑" panose="020B0503020204020204" charset="-122"/>
              </a:rPr>
              <a:t>第一节</a:t>
            </a:r>
            <a:r>
              <a:rPr lang="en-US" altLang="zh-CN" sz="2400" b="1" dirty="0" smtClean="0">
                <a:solidFill>
                  <a:srgbClr val="5F5E5C"/>
                </a:solidFill>
                <a:latin typeface="微软雅黑" panose="020B0503020204020204" charset="-122"/>
                <a:ea typeface="微软雅黑" panose="020B0503020204020204" charset="-122"/>
              </a:rPr>
              <a:t>  </a:t>
            </a:r>
            <a:r>
              <a:rPr lang="zh-CN" altLang="en-US" sz="2400" b="1" dirty="0" smtClean="0">
                <a:solidFill>
                  <a:srgbClr val="5F5E5C"/>
                </a:solidFill>
                <a:latin typeface="微软雅黑" panose="020B0503020204020204" charset="-122"/>
                <a:ea typeface="微软雅黑" panose="020B0503020204020204" charset="-122"/>
              </a:rPr>
              <a:t>面试的定义及目的</a:t>
            </a:r>
            <a:endParaRPr lang="zh-CN" altLang="en-US" sz="2400" b="1" dirty="0">
              <a:solidFill>
                <a:srgbClr val="5F5E5C"/>
              </a:solidFill>
              <a:latin typeface="微软雅黑" panose="020B0503020204020204" charset="-122"/>
              <a:ea typeface="微软雅黑" panose="020B0503020204020204" charset="-122"/>
            </a:endParaRPr>
          </a:p>
        </p:txBody>
      </p:sp>
      <p:sp>
        <p:nvSpPr>
          <p:cNvPr id="4" name="TextBox 6"/>
          <p:cNvSpPr txBox="1"/>
          <p:nvPr/>
        </p:nvSpPr>
        <p:spPr>
          <a:xfrm>
            <a:off x="315342" y="1844824"/>
            <a:ext cx="10048459" cy="732508"/>
          </a:xfrm>
          <a:prstGeom prst="rect">
            <a:avLst/>
          </a:prstGeom>
          <a:noFill/>
        </p:spPr>
        <p:txBody>
          <a:bodyPr wrap="square" rtlCol="0">
            <a:spAutoFit/>
          </a:bodyPr>
          <a:lstStyle/>
          <a:p>
            <a:pPr indent="457200">
              <a:lnSpc>
                <a:spcPct val="130000"/>
              </a:lnSpc>
            </a:pPr>
            <a:r>
              <a:rPr lang="zh-CN" altLang="en-US" sz="1600" dirty="0">
                <a:solidFill>
                  <a:srgbClr val="5F5E5C"/>
                </a:solidFill>
                <a:latin typeface="微软雅黑" panose="020B0503020204020204" charset="-122"/>
                <a:ea typeface="微软雅黑" panose="020B0503020204020204" charset="-122"/>
              </a:rPr>
              <a:t>常言道：</a:t>
            </a:r>
            <a:r>
              <a:rPr lang="zh-CN" altLang="en-US" sz="1600" b="1" dirty="0">
                <a:solidFill>
                  <a:srgbClr val="E67819"/>
                </a:solidFill>
                <a:latin typeface="微软雅黑" panose="020B0503020204020204" charset="-122"/>
                <a:ea typeface="微软雅黑" panose="020B0503020204020204" charset="-122"/>
              </a:rPr>
              <a:t>“百闻不如一见”</a:t>
            </a:r>
            <a:r>
              <a:rPr lang="zh-CN" altLang="en-US" sz="1600" dirty="0">
                <a:solidFill>
                  <a:srgbClr val="5F5E5C"/>
                </a:solidFill>
                <a:latin typeface="微软雅黑" panose="020B0503020204020204" charset="-122"/>
                <a:ea typeface="微软雅黑" panose="020B0503020204020204" charset="-122"/>
              </a:rPr>
              <a:t>，就是说，即使你听人家一直讲，也不如你亲眼看到一次体会更深或</a:t>
            </a:r>
            <a:r>
              <a:rPr lang="zh-CN" altLang="en-US" sz="1600" dirty="0" smtClean="0">
                <a:solidFill>
                  <a:srgbClr val="5F5E5C"/>
                </a:solidFill>
                <a:latin typeface="微软雅黑" panose="020B0503020204020204" charset="-122"/>
                <a:ea typeface="微软雅黑" panose="020B0503020204020204" charset="-122"/>
              </a:rPr>
              <a:t>更现实</a:t>
            </a:r>
            <a:r>
              <a:rPr lang="zh-CN" altLang="en-US" sz="1600" dirty="0">
                <a:solidFill>
                  <a:srgbClr val="5F5E5C"/>
                </a:solidFill>
                <a:latin typeface="微软雅黑" panose="020B0503020204020204" charset="-122"/>
                <a:ea typeface="微软雅黑" panose="020B0503020204020204" charset="-122"/>
              </a:rPr>
              <a:t>。判断一件</a:t>
            </a:r>
            <a:r>
              <a:rPr lang="zh-CN" altLang="en-US" sz="1600" dirty="0" smtClean="0">
                <a:solidFill>
                  <a:srgbClr val="5F5E5C"/>
                </a:solidFill>
                <a:latin typeface="微软雅黑" panose="020B0503020204020204" charset="-122"/>
                <a:ea typeface="微软雅黑" panose="020B0503020204020204" charset="-122"/>
              </a:rPr>
              <a:t>事物，</a:t>
            </a:r>
            <a:r>
              <a:rPr lang="zh-CN" altLang="en-US" sz="1600" dirty="0">
                <a:solidFill>
                  <a:srgbClr val="5F5E5C"/>
                </a:solidFill>
                <a:latin typeface="微软雅黑" panose="020B0503020204020204" charset="-122"/>
                <a:ea typeface="微软雅黑" panose="020B0503020204020204" charset="-122"/>
              </a:rPr>
              <a:t>亲身体会是非常重要的，同样，一个企业在招聘新职员时，</a:t>
            </a:r>
            <a:r>
              <a:rPr lang="zh-CN" altLang="en-US" sz="1600" b="1" dirty="0">
                <a:solidFill>
                  <a:srgbClr val="E67819"/>
                </a:solidFill>
                <a:latin typeface="微软雅黑" panose="020B0503020204020204" charset="-122"/>
                <a:ea typeface="微软雅黑" panose="020B0503020204020204" charset="-122"/>
              </a:rPr>
              <a:t>通过面试作出的判断最直观。</a:t>
            </a:r>
            <a:endParaRPr lang="zh-CN" altLang="zh-CN" sz="1600" b="1" dirty="0">
              <a:solidFill>
                <a:srgbClr val="E67819"/>
              </a:solidFill>
              <a:latin typeface="微软雅黑" panose="020B0503020204020204" charset="-122"/>
              <a:ea typeface="微软雅黑" panose="020B0503020204020204" charset="-122"/>
            </a:endParaRPr>
          </a:p>
        </p:txBody>
      </p:sp>
      <p:pic>
        <p:nvPicPr>
          <p:cNvPr id="5" name="图片 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420102" y="2920787"/>
            <a:ext cx="4597365" cy="3448024"/>
          </a:xfrm>
          <a:prstGeom prst="roundRect">
            <a:avLst>
              <a:gd name="adj" fmla="val 1643"/>
            </a:avLst>
          </a:prstGeom>
          <a:noFill/>
          <a:ln w="19050">
            <a:solidFill>
              <a:srgbClr val="E67819"/>
            </a:solidFill>
          </a:ln>
          <a:effectLst>
            <a:outerShdw blurRad="50800" dist="38100" dir="2700000" algn="tl" rotWithShape="0">
              <a:prstClr val="black">
                <a:alpha val="40000"/>
              </a:prstClr>
            </a:outerShdw>
          </a:effectLst>
        </p:spPr>
      </p:pic>
      <p:sp>
        <p:nvSpPr>
          <p:cNvPr id="6" name="TextBox 6"/>
          <p:cNvSpPr txBox="1"/>
          <p:nvPr/>
        </p:nvSpPr>
        <p:spPr>
          <a:xfrm>
            <a:off x="5305498" y="2924944"/>
            <a:ext cx="5058303" cy="1372683"/>
          </a:xfrm>
          <a:prstGeom prst="rect">
            <a:avLst/>
          </a:prstGeom>
          <a:noFill/>
        </p:spPr>
        <p:txBody>
          <a:bodyPr wrap="square" rtlCol="0">
            <a:spAutoFit/>
          </a:bodyPr>
          <a:lstStyle/>
          <a:p>
            <a:pPr indent="457200">
              <a:lnSpc>
                <a:spcPct val="130000"/>
              </a:lnSpc>
            </a:pPr>
            <a:r>
              <a:rPr lang="zh-CN" altLang="en-US" sz="1600" dirty="0">
                <a:solidFill>
                  <a:srgbClr val="5F5E5C"/>
                </a:solidFill>
                <a:latin typeface="微软雅黑" panose="020B0503020204020204" charset="-122"/>
                <a:ea typeface="微软雅黑" panose="020B0503020204020204" charset="-122"/>
              </a:rPr>
              <a:t>面试（</a:t>
            </a:r>
            <a:r>
              <a:rPr lang="en-US" altLang="zh-CN" sz="1600" dirty="0">
                <a:solidFill>
                  <a:srgbClr val="5F5E5C"/>
                </a:solidFill>
                <a:latin typeface="Arial Unicode MS" panose="020B0604020202020204" pitchFamily="34" charset="-122"/>
                <a:ea typeface="Arial Unicode MS" panose="020B0604020202020204" pitchFamily="34" charset="-122"/>
                <a:cs typeface="Arial Unicode MS" panose="020B0604020202020204" pitchFamily="34" charset="-122"/>
              </a:rPr>
              <a:t>Interview</a:t>
            </a:r>
            <a:r>
              <a:rPr lang="zh-CN" altLang="en-US" sz="1600" dirty="0">
                <a:solidFill>
                  <a:srgbClr val="5F5E5C"/>
                </a:solidFill>
                <a:latin typeface="微软雅黑" panose="020B0503020204020204" charset="-122"/>
                <a:ea typeface="微软雅黑" panose="020B0503020204020204" charset="-122"/>
              </a:rPr>
              <a:t>）是一种面试人与求职者之间相互交流信息的有目的的会谈，它使招聘方和受聘方都能得到充分的信息，以作出正确的决定，是一个</a:t>
            </a:r>
            <a:r>
              <a:rPr lang="zh-CN" altLang="en-US" sz="1600" b="1" dirty="0">
                <a:solidFill>
                  <a:srgbClr val="E67819"/>
                </a:solidFill>
                <a:latin typeface="微软雅黑" panose="020B0503020204020204" charset="-122"/>
                <a:ea typeface="微软雅黑" panose="020B0503020204020204" charset="-122"/>
              </a:rPr>
              <a:t>双方彼此考量和认知的过程。</a:t>
            </a:r>
            <a:endParaRPr lang="zh-CN" altLang="en-US" sz="1600" b="1" dirty="0">
              <a:solidFill>
                <a:srgbClr val="E67819"/>
              </a:solidFill>
              <a:latin typeface="微软雅黑" panose="020B0503020204020204" charset="-122"/>
              <a:ea typeface="微软雅黑" panose="020B0503020204020204" charset="-122"/>
            </a:endParaRPr>
          </a:p>
        </p:txBody>
      </p:sp>
      <p:sp>
        <p:nvSpPr>
          <p:cNvPr id="7" name="TextBox 6"/>
          <p:cNvSpPr txBox="1"/>
          <p:nvPr/>
        </p:nvSpPr>
        <p:spPr>
          <a:xfrm>
            <a:off x="5305498" y="4360573"/>
            <a:ext cx="5058303" cy="2012859"/>
          </a:xfrm>
          <a:prstGeom prst="rect">
            <a:avLst/>
          </a:prstGeom>
          <a:noFill/>
        </p:spPr>
        <p:txBody>
          <a:bodyPr wrap="square" rtlCol="0">
            <a:spAutoFit/>
          </a:bodyPr>
          <a:lstStyle/>
          <a:p>
            <a:pPr indent="457200">
              <a:lnSpc>
                <a:spcPct val="130000"/>
              </a:lnSpc>
            </a:pPr>
            <a:r>
              <a:rPr lang="zh-CN" altLang="en-US" sz="1600" dirty="0">
                <a:solidFill>
                  <a:srgbClr val="5F5E5C"/>
                </a:solidFill>
                <a:latin typeface="微软雅黑" panose="020B0503020204020204" charset="-122"/>
                <a:ea typeface="微软雅黑" panose="020B0503020204020204" charset="-122"/>
              </a:rPr>
              <a:t>面试是一种人才测评工具，面试时面试考官向求职者提供</a:t>
            </a:r>
            <a:r>
              <a:rPr lang="zh-CN" altLang="en-US" sz="1600" b="1" dirty="0">
                <a:solidFill>
                  <a:srgbClr val="E67819"/>
                </a:solidFill>
                <a:latin typeface="微软雅黑" panose="020B0503020204020204" charset="-122"/>
                <a:ea typeface="微软雅黑" panose="020B0503020204020204" charset="-122"/>
              </a:rPr>
              <a:t>企业的概况、应聘岗位的情况及企业的人力资源政策</a:t>
            </a:r>
            <a:r>
              <a:rPr lang="zh-CN" altLang="en-US" sz="1600" dirty="0">
                <a:solidFill>
                  <a:srgbClr val="5F5E5C"/>
                </a:solidFill>
                <a:latin typeface="微软雅黑" panose="020B0503020204020204" charset="-122"/>
                <a:ea typeface="微软雅黑" panose="020B0503020204020204" charset="-122"/>
              </a:rPr>
              <a:t>等信息，并从求职者那里获取应聘者的</a:t>
            </a:r>
            <a:r>
              <a:rPr lang="zh-CN" altLang="en-US" sz="1600" b="1" dirty="0">
                <a:solidFill>
                  <a:srgbClr val="E67819"/>
                </a:solidFill>
                <a:latin typeface="微软雅黑" panose="020B0503020204020204" charset="-122"/>
                <a:ea typeface="微软雅黑" panose="020B0503020204020204" charset="-122"/>
              </a:rPr>
              <a:t>专业知识、岗位技能和非智力素质</a:t>
            </a:r>
            <a:r>
              <a:rPr lang="zh-CN" altLang="en-US" sz="1600" dirty="0">
                <a:solidFill>
                  <a:srgbClr val="5F5E5C"/>
                </a:solidFill>
                <a:latin typeface="微软雅黑" panose="020B0503020204020204" charset="-122"/>
                <a:ea typeface="微软雅黑" panose="020B0503020204020204" charset="-122"/>
              </a:rPr>
              <a:t>等信息，以确定求职者能否成为公司的一员，最后，基于双方的相互适合作出聘用的决定。</a:t>
            </a:r>
            <a:endParaRPr lang="zh-CN" altLang="en-US" sz="1600" dirty="0">
              <a:solidFill>
                <a:srgbClr val="5F5E5C"/>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 presetClass="entr" presetSubtype="1" decel="10000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2" presetClass="entr" presetSubtype="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Scale>
                                      <p:cBhvr>
                                        <p:cTn id="16"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7" dur="1000" decel="50000" fill="hold">
                                          <p:stCondLst>
                                            <p:cond delay="0"/>
                                          </p:stCondLst>
                                        </p:cTn>
                                        <p:tgtEl>
                                          <p:spTgt spid="6"/>
                                        </p:tgtEl>
                                        <p:attrNameLst>
                                          <p:attrName>ppt_x</p:attrName>
                                          <p:attrName>ppt_y</p:attrName>
                                        </p:attrNameLst>
                                      </p:cBhvr>
                                    </p:animMotion>
                                    <p:animEffect transition="in" filter="fade">
                                      <p:cBhvr>
                                        <p:cTn id="18" dur="1000"/>
                                        <p:tgtEl>
                                          <p:spTgt spid="6"/>
                                        </p:tgtEl>
                                      </p:cBhvr>
                                    </p:animEffect>
                                  </p:childTnLst>
                                </p:cTn>
                              </p:par>
                              <p:par>
                                <p:cTn id="19" presetID="52" presetClass="entr" presetSubtype="0" fill="hold" grpId="0" nodeType="withEffect">
                                  <p:stCondLst>
                                    <p:cond delay="200"/>
                                  </p:stCondLst>
                                  <p:iterate type="lt">
                                    <p:tmPct val="0"/>
                                  </p:iterate>
                                  <p:childTnLst>
                                    <p:set>
                                      <p:cBhvr>
                                        <p:cTn id="20" dur="1" fill="hold">
                                          <p:stCondLst>
                                            <p:cond delay="0"/>
                                          </p:stCondLst>
                                        </p:cTn>
                                        <p:tgtEl>
                                          <p:spTgt spid="7"/>
                                        </p:tgtEl>
                                        <p:attrNameLst>
                                          <p:attrName>style.visibility</p:attrName>
                                        </p:attrNameLst>
                                      </p:cBhvr>
                                      <p:to>
                                        <p:strVal val="visible"/>
                                      </p:to>
                                    </p:set>
                                    <p:animScale>
                                      <p:cBhvr>
                                        <p:cTn id="2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7"/>
                                        </p:tgtEl>
                                        <p:attrNameLst>
                                          <p:attrName>ppt_x</p:attrName>
                                          <p:attrName>ppt_y</p:attrName>
                                        </p:attrNameLst>
                                      </p:cBhvr>
                                    </p:animMotion>
                                    <p:animEffect transition="in" filter="fade">
                                      <p:cBhvr>
                                        <p:cTn id="23"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615248" y="2564904"/>
            <a:ext cx="3983083" cy="516714"/>
            <a:chOff x="615248" y="3399240"/>
            <a:chExt cx="3983083" cy="516714"/>
          </a:xfrm>
        </p:grpSpPr>
        <p:sp>
          <p:nvSpPr>
            <p:cNvPr id="14" name="椭圆 13"/>
            <p:cNvSpPr/>
            <p:nvPr/>
          </p:nvSpPr>
          <p:spPr>
            <a:xfrm>
              <a:off x="615248" y="3399240"/>
              <a:ext cx="516714" cy="516714"/>
            </a:xfrm>
            <a:prstGeom prst="ellipse">
              <a:avLst/>
            </a:prstGeom>
            <a:solidFill>
              <a:srgbClr val="E67819"/>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54000" rtlCol="0" anchor="ctr"/>
            <a:lstStyle/>
            <a:p>
              <a:pPr algn="ctr"/>
              <a:r>
                <a:rPr lang="en-US" altLang="zh-CN" sz="3200" dirty="0">
                  <a:latin typeface="Impact" panose="020B0806030902050204" pitchFamily="34" charset="0"/>
                </a:rPr>
                <a:t>3</a:t>
              </a:r>
              <a:endParaRPr lang="zh-CN" altLang="en-US" sz="3200" dirty="0">
                <a:latin typeface="Impact" panose="020B0806030902050204" pitchFamily="34" charset="0"/>
              </a:endParaRPr>
            </a:p>
          </p:txBody>
        </p:sp>
        <p:sp>
          <p:nvSpPr>
            <p:cNvPr id="16" name="文本框 15"/>
            <p:cNvSpPr txBox="1"/>
            <p:nvPr/>
          </p:nvSpPr>
          <p:spPr>
            <a:xfrm>
              <a:off x="1273051" y="3430869"/>
              <a:ext cx="3325280" cy="453457"/>
            </a:xfrm>
            <a:prstGeom prst="rect">
              <a:avLst/>
            </a:prstGeom>
            <a:noFill/>
          </p:spPr>
          <p:txBody>
            <a:bodyPr wrap="square" rtlCol="0">
              <a:spAutoFit/>
            </a:bodyPr>
            <a:lstStyle/>
            <a:p>
              <a:pPr>
                <a:lnSpc>
                  <a:spcPct val="130000"/>
                </a:lnSpc>
              </a:pPr>
              <a:r>
                <a:rPr lang="zh-CN" altLang="en-US" sz="2000" b="1" dirty="0">
                  <a:solidFill>
                    <a:srgbClr val="5F5E5C"/>
                  </a:solidFill>
                  <a:latin typeface="微软雅黑" panose="020B0503020204020204" charset="-122"/>
                  <a:ea typeface="微软雅黑" panose="020B0503020204020204" charset="-122"/>
                </a:rPr>
                <a:t>缺点与信心并存</a:t>
              </a:r>
              <a:endParaRPr lang="zh-CN" altLang="en-US" sz="2000" b="1" dirty="0">
                <a:solidFill>
                  <a:srgbClr val="5F5E5C"/>
                </a:solidFill>
                <a:latin typeface="微软雅黑" panose="020B0503020204020204" charset="-122"/>
                <a:ea typeface="微软雅黑" panose="020B0503020204020204" charset="-122"/>
              </a:endParaRPr>
            </a:p>
          </p:txBody>
        </p:sp>
      </p:grpSp>
      <p:sp>
        <p:nvSpPr>
          <p:cNvPr id="18" name="TextBox 17"/>
          <p:cNvSpPr txBox="1"/>
          <p:nvPr/>
        </p:nvSpPr>
        <p:spPr>
          <a:xfrm>
            <a:off x="612321" y="3356992"/>
            <a:ext cx="5341250" cy="2012859"/>
          </a:xfrm>
          <a:prstGeom prst="rect">
            <a:avLst/>
          </a:prstGeom>
          <a:noFill/>
        </p:spPr>
        <p:txBody>
          <a:bodyPr wrap="square" rtlCol="0">
            <a:spAutoFit/>
          </a:bodyPr>
          <a:lstStyle/>
          <a:p>
            <a:pPr indent="457200">
              <a:lnSpc>
                <a:spcPct val="130000"/>
              </a:lnSpc>
            </a:pPr>
            <a:r>
              <a:rPr lang="zh-CN" altLang="en-US" sz="1600" dirty="0">
                <a:solidFill>
                  <a:srgbClr val="5F5E5C"/>
                </a:solidFill>
                <a:latin typeface="微软雅黑" panose="020B0503020204020204" charset="-122"/>
                <a:ea typeface="微软雅黑" panose="020B0503020204020204" charset="-122"/>
              </a:rPr>
              <a:t>众所周知，人无完人，如果一个人自信心过度膨胀，认为自己没有缺点，或谈不出自己的缺点，这种人要慎重对待。如果其信心爆棚，这种人可能受挫折太少，不利于应付未来工作中的复杂局面；如果一个人谈不出自己的缺点，可能这个人缺乏对自己的规划和反思，一个未能正确认识自我的人，怕也是难以摆正自己的心态。</a:t>
            </a:r>
            <a:endParaRPr lang="zh-CN" altLang="en-US" sz="1600" b="1" dirty="0">
              <a:solidFill>
                <a:srgbClr val="E67819"/>
              </a:solidFill>
              <a:latin typeface="微软雅黑" panose="020B0503020204020204" charset="-122"/>
              <a:ea typeface="微软雅黑" panose="020B0503020204020204" charset="-122"/>
            </a:endParaRPr>
          </a:p>
        </p:txBody>
      </p:sp>
      <p:sp>
        <p:nvSpPr>
          <p:cNvPr id="4" name="矩形 3"/>
          <p:cNvSpPr/>
          <p:nvPr/>
        </p:nvSpPr>
        <p:spPr>
          <a:xfrm>
            <a:off x="612321" y="5463958"/>
            <a:ext cx="5341250" cy="732508"/>
          </a:xfrm>
          <a:prstGeom prst="rect">
            <a:avLst/>
          </a:prstGeom>
        </p:spPr>
        <p:txBody>
          <a:bodyPr wrap="square">
            <a:spAutoFit/>
          </a:bodyPr>
          <a:lstStyle/>
          <a:p>
            <a:pPr indent="457200">
              <a:lnSpc>
                <a:spcPct val="130000"/>
              </a:lnSpc>
            </a:pPr>
            <a:r>
              <a:rPr lang="zh-CN" altLang="en-US" sz="1600" dirty="0">
                <a:solidFill>
                  <a:srgbClr val="5F5E5C"/>
                </a:solidFill>
                <a:latin typeface="微软雅黑" panose="020B0503020204020204" charset="-122"/>
                <a:ea typeface="微软雅黑" panose="020B0503020204020204" charset="-122"/>
              </a:rPr>
              <a:t>因此，</a:t>
            </a:r>
            <a:r>
              <a:rPr lang="zh-CN" altLang="en-US" sz="1600" b="1" dirty="0">
                <a:solidFill>
                  <a:srgbClr val="E67819"/>
                </a:solidFill>
                <a:latin typeface="微软雅黑" panose="020B0503020204020204" charset="-122"/>
                <a:ea typeface="微软雅黑" panose="020B0503020204020204" charset="-122"/>
              </a:rPr>
              <a:t>那种承认并了解自己的缺点，但充满信心的人，才是我们要选择的人。</a:t>
            </a:r>
            <a:endParaRPr lang="zh-CN" altLang="en-US" sz="1600" b="1" dirty="0">
              <a:solidFill>
                <a:srgbClr val="E67819"/>
              </a:solidFill>
              <a:latin typeface="微软雅黑" panose="020B0503020204020204" charset="-122"/>
              <a:ea typeface="微软雅黑" panose="020B0503020204020204" charset="-122"/>
            </a:endParaRPr>
          </a:p>
        </p:txBody>
      </p:sp>
      <p:pic>
        <p:nvPicPr>
          <p:cNvPr id="2" name="图片 1"/>
          <p:cNvPicPr>
            <a:picLocks noChangeAspect="1"/>
          </p:cNvPicPr>
          <p:nvPr/>
        </p:nvPicPr>
        <p:blipFill rotWithShape="1">
          <a:blip r:embed="rId1" cstate="print">
            <a:extLst>
              <a:ext uri="{28A0092B-C50C-407E-A947-70E740481C1C}">
                <a14:useLocalDpi xmlns:a14="http://schemas.microsoft.com/office/drawing/2010/main" val="0"/>
              </a:ext>
            </a:extLst>
          </a:blip>
          <a:srcRect b="5930"/>
          <a:stretch>
            <a:fillRect/>
          </a:stretch>
        </p:blipFill>
        <p:spPr>
          <a:xfrm>
            <a:off x="6313611" y="3284016"/>
            <a:ext cx="5426358" cy="2881288"/>
          </a:xfrm>
          <a:prstGeom prst="roundRect">
            <a:avLst>
              <a:gd name="adj" fmla="val 0"/>
            </a:avLst>
          </a:prstGeom>
          <a:noFill/>
          <a:ln w="19050">
            <a:solidFill>
              <a:schemeClr val="bg1">
                <a:lumMod val="95000"/>
              </a:schemeClr>
            </a:solidFill>
          </a:ln>
          <a:effectLst>
            <a:outerShdw blurRad="50800" dist="38100" dir="2700000" algn="tl" rotWithShape="0">
              <a:prstClr val="black">
                <a:alpha val="40000"/>
              </a:prstClr>
            </a:outerShdw>
          </a:effectLst>
        </p:spPr>
      </p:pic>
    </p:spTree>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iterate type="lt">
                                    <p:tmPct val="0"/>
                                  </p:iterate>
                                  <p:childTnLst>
                                    <p:set>
                                      <p:cBhvr>
                                        <p:cTn id="6" dur="1" fill="hold">
                                          <p:stCondLst>
                                            <p:cond delay="0"/>
                                          </p:stCondLst>
                                        </p:cTn>
                                        <p:tgtEl>
                                          <p:spTgt spid="18"/>
                                        </p:tgtEl>
                                        <p:attrNameLst>
                                          <p:attrName>style.visibility</p:attrName>
                                        </p:attrNameLst>
                                      </p:cBhvr>
                                      <p:to>
                                        <p:strVal val="visible"/>
                                      </p:to>
                                    </p:set>
                                    <p:animScale>
                                      <p:cBhvr>
                                        <p:cTn id="7" dur="1000" decel="50000" fill="hold">
                                          <p:stCondLst>
                                            <p:cond delay="0"/>
                                          </p:stCondLst>
                                        </p:cTn>
                                        <p:tgtEl>
                                          <p:spTgt spid="1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8"/>
                                        </p:tgtEl>
                                        <p:attrNameLst>
                                          <p:attrName>ppt_x</p:attrName>
                                          <p:attrName>ppt_y</p:attrName>
                                        </p:attrNameLst>
                                      </p:cBhvr>
                                    </p:animMotion>
                                    <p:animEffect transition="in" filter="fade">
                                      <p:cBhvr>
                                        <p:cTn id="9" dur="1000"/>
                                        <p:tgtEl>
                                          <p:spTgt spid="18"/>
                                        </p:tgtEl>
                                      </p:cBhvr>
                                    </p:animEffect>
                                  </p:childTnLst>
                                </p:cTn>
                              </p:par>
                              <p:par>
                                <p:cTn id="10" presetID="52" presetClass="entr" presetSubtype="0" fill="hold" grpId="0" nodeType="withEffect">
                                  <p:stCondLst>
                                    <p:cond delay="200"/>
                                  </p:stCondLst>
                                  <p:iterate type="lt">
                                    <p:tmPct val="0"/>
                                  </p:iterate>
                                  <p:childTnLst>
                                    <p:set>
                                      <p:cBhvr>
                                        <p:cTn id="11" dur="1" fill="hold">
                                          <p:stCondLst>
                                            <p:cond delay="0"/>
                                          </p:stCondLst>
                                        </p:cTn>
                                        <p:tgtEl>
                                          <p:spTgt spid="4"/>
                                        </p:tgtEl>
                                        <p:attrNameLst>
                                          <p:attrName>style.visibility</p:attrName>
                                        </p:attrNameLst>
                                      </p:cBhvr>
                                      <p:to>
                                        <p:strVal val="visible"/>
                                      </p:to>
                                    </p:set>
                                    <p:animScale>
                                      <p:cBhvr>
                                        <p:cTn id="12"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4"/>
                                        </p:tgtEl>
                                        <p:attrNameLst>
                                          <p:attrName>ppt_x</p:attrName>
                                          <p:attrName>ppt_y</p:attrName>
                                        </p:attrNameLst>
                                      </p:cBhvr>
                                    </p:animMotion>
                                    <p:animEffect transition="in" filter="fade">
                                      <p:cBhvr>
                                        <p:cTn id="1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615248" y="2564904"/>
            <a:ext cx="3983083" cy="516714"/>
            <a:chOff x="615248" y="3399240"/>
            <a:chExt cx="3983083" cy="516714"/>
          </a:xfrm>
        </p:grpSpPr>
        <p:sp>
          <p:nvSpPr>
            <p:cNvPr id="14" name="椭圆 13"/>
            <p:cNvSpPr/>
            <p:nvPr/>
          </p:nvSpPr>
          <p:spPr>
            <a:xfrm>
              <a:off x="615248" y="3399240"/>
              <a:ext cx="516714" cy="516714"/>
            </a:xfrm>
            <a:prstGeom prst="ellipse">
              <a:avLst/>
            </a:prstGeom>
            <a:solidFill>
              <a:srgbClr val="E67819"/>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54000" rtlCol="0" anchor="ctr"/>
            <a:lstStyle/>
            <a:p>
              <a:pPr algn="ctr"/>
              <a:r>
                <a:rPr lang="en-US" altLang="zh-CN" sz="3200" dirty="0" smtClean="0">
                  <a:latin typeface="Impact" panose="020B0806030902050204" pitchFamily="34" charset="0"/>
                </a:rPr>
                <a:t>4</a:t>
              </a:r>
              <a:endParaRPr lang="zh-CN" altLang="en-US" sz="3200" dirty="0">
                <a:latin typeface="Impact" panose="020B0806030902050204" pitchFamily="34" charset="0"/>
              </a:endParaRPr>
            </a:p>
          </p:txBody>
        </p:sp>
        <p:sp>
          <p:nvSpPr>
            <p:cNvPr id="16" name="文本框 15"/>
            <p:cNvSpPr txBox="1"/>
            <p:nvPr/>
          </p:nvSpPr>
          <p:spPr>
            <a:xfrm>
              <a:off x="1273051" y="3430869"/>
              <a:ext cx="3325280" cy="453457"/>
            </a:xfrm>
            <a:prstGeom prst="rect">
              <a:avLst/>
            </a:prstGeom>
            <a:noFill/>
          </p:spPr>
          <p:txBody>
            <a:bodyPr wrap="square" rtlCol="0">
              <a:spAutoFit/>
            </a:bodyPr>
            <a:lstStyle/>
            <a:p>
              <a:pPr>
                <a:lnSpc>
                  <a:spcPct val="130000"/>
                </a:lnSpc>
              </a:pPr>
              <a:r>
                <a:rPr lang="zh-CN" altLang="en-US" sz="2000" b="1" dirty="0">
                  <a:solidFill>
                    <a:srgbClr val="5F5E5C"/>
                  </a:solidFill>
                  <a:latin typeface="微软雅黑" panose="020B0503020204020204" charset="-122"/>
                  <a:ea typeface="微软雅黑" panose="020B0503020204020204" charset="-122"/>
                </a:rPr>
                <a:t>潜力股</a:t>
              </a:r>
              <a:endParaRPr lang="zh-CN" altLang="en-US" sz="2000" b="1" dirty="0">
                <a:solidFill>
                  <a:srgbClr val="5F5E5C"/>
                </a:solidFill>
                <a:latin typeface="微软雅黑" panose="020B0503020204020204" charset="-122"/>
                <a:ea typeface="微软雅黑" panose="020B0503020204020204" charset="-122"/>
              </a:endParaRPr>
            </a:p>
          </p:txBody>
        </p:sp>
      </p:grpSp>
      <p:sp>
        <p:nvSpPr>
          <p:cNvPr id="18" name="TextBox 17"/>
          <p:cNvSpPr txBox="1"/>
          <p:nvPr/>
        </p:nvSpPr>
        <p:spPr>
          <a:xfrm>
            <a:off x="612321" y="3356992"/>
            <a:ext cx="5413258" cy="1692771"/>
          </a:xfrm>
          <a:prstGeom prst="rect">
            <a:avLst/>
          </a:prstGeom>
          <a:noFill/>
        </p:spPr>
        <p:txBody>
          <a:bodyPr wrap="square" rtlCol="0">
            <a:spAutoFit/>
          </a:bodyPr>
          <a:lstStyle/>
          <a:p>
            <a:pPr indent="457200">
              <a:lnSpc>
                <a:spcPct val="130000"/>
              </a:lnSpc>
            </a:pPr>
            <a:r>
              <a:rPr lang="zh-CN" altLang="en-US" sz="1600" dirty="0">
                <a:solidFill>
                  <a:srgbClr val="5F5E5C"/>
                </a:solidFill>
                <a:latin typeface="微软雅黑" panose="020B0503020204020204" charset="-122"/>
                <a:ea typeface="微软雅黑" panose="020B0503020204020204" charset="-122"/>
              </a:rPr>
              <a:t>有的应聘者虽然有一定的能力和经验，但似乎已经很久没有进步了。这种人在环境比较好的外企和国企比较多。由于环境舒适，便安于现状，逐渐失去了进取精神和学习动力。他们虽然有能力，但潜力不大了，最好还是留在原地不动，一动反而会出问题。</a:t>
            </a:r>
            <a:endParaRPr lang="zh-CN" altLang="en-US" sz="1600" b="1" dirty="0">
              <a:solidFill>
                <a:srgbClr val="E67819"/>
              </a:solidFill>
              <a:latin typeface="微软雅黑" panose="020B0503020204020204" charset="-122"/>
              <a:ea typeface="微软雅黑" panose="020B0503020204020204" charset="-122"/>
            </a:endParaRPr>
          </a:p>
        </p:txBody>
      </p:sp>
      <p:sp>
        <p:nvSpPr>
          <p:cNvPr id="4" name="矩形 3"/>
          <p:cNvSpPr/>
          <p:nvPr/>
        </p:nvSpPr>
        <p:spPr>
          <a:xfrm>
            <a:off x="612321" y="5157192"/>
            <a:ext cx="5413258" cy="1052596"/>
          </a:xfrm>
          <a:prstGeom prst="rect">
            <a:avLst/>
          </a:prstGeom>
        </p:spPr>
        <p:txBody>
          <a:bodyPr wrap="square">
            <a:spAutoFit/>
          </a:bodyPr>
          <a:lstStyle/>
          <a:p>
            <a:pPr indent="457200">
              <a:lnSpc>
                <a:spcPct val="130000"/>
              </a:lnSpc>
            </a:pPr>
            <a:r>
              <a:rPr lang="zh-CN" altLang="en-US" sz="1600" dirty="0">
                <a:solidFill>
                  <a:srgbClr val="5F5E5C"/>
                </a:solidFill>
                <a:latin typeface="微软雅黑" panose="020B0503020204020204" charset="-122"/>
                <a:ea typeface="微软雅黑" panose="020B0503020204020204" charset="-122"/>
              </a:rPr>
              <a:t>而有的应聘者，我们</a:t>
            </a:r>
            <a:r>
              <a:rPr lang="zh-CN" altLang="en-US" sz="1600" dirty="0" smtClean="0">
                <a:solidFill>
                  <a:srgbClr val="5F5E5C"/>
                </a:solidFill>
                <a:latin typeface="微软雅黑" panose="020B0503020204020204" charset="-122"/>
                <a:ea typeface="微软雅黑" panose="020B0503020204020204" charset="-122"/>
              </a:rPr>
              <a:t>能明显看出</a:t>
            </a:r>
            <a:r>
              <a:rPr lang="zh-CN" altLang="en-US" sz="1600" dirty="0">
                <a:solidFill>
                  <a:srgbClr val="5F5E5C"/>
                </a:solidFill>
                <a:latin typeface="微软雅黑" panose="020B0503020204020204" charset="-122"/>
                <a:ea typeface="微软雅黑" panose="020B0503020204020204" charset="-122"/>
              </a:rPr>
              <a:t>他在</a:t>
            </a:r>
            <a:r>
              <a:rPr lang="zh-CN" altLang="en-US" sz="1600" dirty="0" smtClean="0">
                <a:solidFill>
                  <a:srgbClr val="5F5E5C"/>
                </a:solidFill>
                <a:latin typeface="微软雅黑" panose="020B0503020204020204" charset="-122"/>
                <a:ea typeface="微软雅黑" panose="020B0503020204020204" charset="-122"/>
              </a:rPr>
              <a:t>过去工作</a:t>
            </a:r>
            <a:r>
              <a:rPr lang="zh-CN" altLang="en-US" sz="1600" dirty="0">
                <a:solidFill>
                  <a:srgbClr val="5F5E5C"/>
                </a:solidFill>
                <a:latin typeface="微软雅黑" panose="020B0503020204020204" charset="-122"/>
                <a:ea typeface="微软雅黑" panose="020B0503020204020204" charset="-122"/>
              </a:rPr>
              <a:t>中学到了很多东西，能力得到了很大提升。一般来讲，</a:t>
            </a:r>
            <a:r>
              <a:rPr lang="zh-CN" altLang="en-US" sz="1600" b="1" dirty="0">
                <a:solidFill>
                  <a:srgbClr val="E67819"/>
                </a:solidFill>
                <a:latin typeface="微软雅黑" panose="020B0503020204020204" charset="-122"/>
                <a:ea typeface="微软雅黑" panose="020B0503020204020204" charset="-122"/>
              </a:rPr>
              <a:t>善于从工作中学习的人会有很大的潜力。我们显然更欢迎这种人。</a:t>
            </a:r>
            <a:endParaRPr lang="zh-CN" altLang="en-US" sz="1600" b="1" dirty="0">
              <a:solidFill>
                <a:srgbClr val="E67819"/>
              </a:solidFill>
              <a:latin typeface="微软雅黑" panose="020B0503020204020204" charset="-122"/>
              <a:ea typeface="微软雅黑" panose="020B0503020204020204" charset="-122"/>
            </a:endParaRPr>
          </a:p>
        </p:txBody>
      </p:sp>
      <p:pic>
        <p:nvPicPr>
          <p:cNvPr id="8" name="图片 7"/>
          <p:cNvPicPr>
            <a:picLocks noChangeAspect="1"/>
          </p:cNvPicPr>
          <p:nvPr/>
        </p:nvPicPr>
        <p:blipFill rotWithShape="1">
          <a:blip r:embed="rId1" cstate="screen"/>
          <a:srcRect/>
          <a:stretch>
            <a:fillRect/>
          </a:stretch>
        </p:blipFill>
        <p:spPr>
          <a:xfrm>
            <a:off x="6241603" y="2211301"/>
            <a:ext cx="5544616" cy="3938795"/>
          </a:xfrm>
          <a:prstGeom prst="roundRect">
            <a:avLst>
              <a:gd name="adj" fmla="val 0"/>
            </a:avLst>
          </a:prstGeom>
          <a:noFill/>
          <a:ln w="19050">
            <a:solidFill>
              <a:schemeClr val="bg1">
                <a:lumMod val="95000"/>
              </a:schemeClr>
            </a:solidFill>
          </a:ln>
          <a:effectLst>
            <a:outerShdw blurRad="50800" dist="38100" dir="2700000" algn="tl" rotWithShape="0">
              <a:prstClr val="black">
                <a:alpha val="40000"/>
              </a:prstClr>
            </a:outerShdw>
          </a:effectLst>
        </p:spPr>
      </p:pic>
    </p:spTree>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iterate type="lt">
                                    <p:tmPct val="0"/>
                                  </p:iterate>
                                  <p:childTnLst>
                                    <p:set>
                                      <p:cBhvr>
                                        <p:cTn id="6" dur="1" fill="hold">
                                          <p:stCondLst>
                                            <p:cond delay="0"/>
                                          </p:stCondLst>
                                        </p:cTn>
                                        <p:tgtEl>
                                          <p:spTgt spid="18"/>
                                        </p:tgtEl>
                                        <p:attrNameLst>
                                          <p:attrName>style.visibility</p:attrName>
                                        </p:attrNameLst>
                                      </p:cBhvr>
                                      <p:to>
                                        <p:strVal val="visible"/>
                                      </p:to>
                                    </p:set>
                                    <p:animScale>
                                      <p:cBhvr>
                                        <p:cTn id="7" dur="1000" decel="50000" fill="hold">
                                          <p:stCondLst>
                                            <p:cond delay="0"/>
                                          </p:stCondLst>
                                        </p:cTn>
                                        <p:tgtEl>
                                          <p:spTgt spid="1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8"/>
                                        </p:tgtEl>
                                        <p:attrNameLst>
                                          <p:attrName>ppt_x</p:attrName>
                                          <p:attrName>ppt_y</p:attrName>
                                        </p:attrNameLst>
                                      </p:cBhvr>
                                    </p:animMotion>
                                    <p:animEffect transition="in" filter="fade">
                                      <p:cBhvr>
                                        <p:cTn id="9" dur="1000"/>
                                        <p:tgtEl>
                                          <p:spTgt spid="18"/>
                                        </p:tgtEl>
                                      </p:cBhvr>
                                    </p:animEffect>
                                  </p:childTnLst>
                                </p:cTn>
                              </p:par>
                              <p:par>
                                <p:cTn id="10" presetID="52" presetClass="entr" presetSubtype="0" fill="hold" grpId="0" nodeType="withEffect">
                                  <p:stCondLst>
                                    <p:cond delay="200"/>
                                  </p:stCondLst>
                                  <p:iterate type="lt">
                                    <p:tmPct val="0"/>
                                  </p:iterate>
                                  <p:childTnLst>
                                    <p:set>
                                      <p:cBhvr>
                                        <p:cTn id="11" dur="1" fill="hold">
                                          <p:stCondLst>
                                            <p:cond delay="0"/>
                                          </p:stCondLst>
                                        </p:cTn>
                                        <p:tgtEl>
                                          <p:spTgt spid="4"/>
                                        </p:tgtEl>
                                        <p:attrNameLst>
                                          <p:attrName>style.visibility</p:attrName>
                                        </p:attrNameLst>
                                      </p:cBhvr>
                                      <p:to>
                                        <p:strVal val="visible"/>
                                      </p:to>
                                    </p:set>
                                    <p:animScale>
                                      <p:cBhvr>
                                        <p:cTn id="12"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4"/>
                                        </p:tgtEl>
                                        <p:attrNameLst>
                                          <p:attrName>ppt_x</p:attrName>
                                          <p:attrName>ppt_y</p:attrName>
                                        </p:attrNameLst>
                                      </p:cBhvr>
                                    </p:animMotion>
                                    <p:animEffect transition="in" filter="fade">
                                      <p:cBhvr>
                                        <p:cTn id="1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1" cstate="print">
            <a:extLst>
              <a:ext uri="{28A0092B-C50C-407E-A947-70E740481C1C}">
                <a14:useLocalDpi xmlns:a14="http://schemas.microsoft.com/office/drawing/2010/main" val="0"/>
              </a:ext>
            </a:extLst>
          </a:blip>
          <a:srcRect/>
          <a:stretch>
            <a:fillRect/>
          </a:stretch>
        </p:blipFill>
        <p:spPr>
          <a:xfrm>
            <a:off x="449986" y="2668227"/>
            <a:ext cx="7231777" cy="3641092"/>
          </a:xfrm>
          <a:prstGeom prst="rect">
            <a:avLst/>
          </a:prstGeom>
          <a:ln w="28575">
            <a:solidFill>
              <a:srgbClr val="E67819"/>
            </a:solidFill>
          </a:ln>
        </p:spPr>
      </p:pic>
      <p:sp>
        <p:nvSpPr>
          <p:cNvPr id="34" name="TextBox 17"/>
          <p:cNvSpPr txBox="1"/>
          <p:nvPr/>
        </p:nvSpPr>
        <p:spPr>
          <a:xfrm>
            <a:off x="264939" y="1368292"/>
            <a:ext cx="9649072" cy="1052596"/>
          </a:xfrm>
          <a:prstGeom prst="rect">
            <a:avLst/>
          </a:prstGeom>
          <a:noFill/>
        </p:spPr>
        <p:txBody>
          <a:bodyPr wrap="square" rtlCol="0">
            <a:spAutoFit/>
          </a:bodyPr>
          <a:lstStyle/>
          <a:p>
            <a:pPr indent="457200">
              <a:lnSpc>
                <a:spcPct val="130000"/>
              </a:lnSpc>
            </a:pPr>
            <a:r>
              <a:rPr lang="zh-CN" altLang="en-US" sz="1600" dirty="0">
                <a:solidFill>
                  <a:srgbClr val="5F5E5C"/>
                </a:solidFill>
                <a:latin typeface="微软雅黑" panose="020B0503020204020204" charset="-122"/>
                <a:ea typeface="微软雅黑" panose="020B0503020204020204" charset="-122"/>
              </a:rPr>
              <a:t>所谓面试，自然要出一些题目考考面试者。面试的目的是为了认识和了解求职者的素质、能力和经验与岗位的要求是否匹配，以及求职者对这份工作的态度。</a:t>
            </a:r>
            <a:r>
              <a:rPr lang="zh-CN" altLang="en-US" sz="1600" b="1" dirty="0">
                <a:solidFill>
                  <a:srgbClr val="E67819"/>
                </a:solidFill>
                <a:latin typeface="微软雅黑" panose="020B0503020204020204" charset="-122"/>
                <a:ea typeface="微软雅黑" panose="020B0503020204020204" charset="-122"/>
              </a:rPr>
              <a:t>面试官所做的就是从求职者的各种陈述和行为中鉴别求职者的真实表现。</a:t>
            </a:r>
            <a:endParaRPr lang="zh-CN" altLang="en-US" sz="1600" b="1" dirty="0">
              <a:solidFill>
                <a:srgbClr val="E67819"/>
              </a:solidFill>
              <a:latin typeface="微软雅黑" panose="020B0503020204020204" charset="-122"/>
              <a:ea typeface="微软雅黑" panose="020B0503020204020204" charset="-122"/>
            </a:endParaRPr>
          </a:p>
        </p:txBody>
      </p:sp>
      <p:sp>
        <p:nvSpPr>
          <p:cNvPr id="35" name="矩形 34"/>
          <p:cNvSpPr/>
          <p:nvPr/>
        </p:nvSpPr>
        <p:spPr>
          <a:xfrm>
            <a:off x="7825779" y="3336197"/>
            <a:ext cx="2304256" cy="2973122"/>
          </a:xfrm>
          <a:prstGeom prst="rect">
            <a:avLst/>
          </a:prstGeom>
        </p:spPr>
        <p:txBody>
          <a:bodyPr wrap="square">
            <a:spAutoFit/>
          </a:bodyPr>
          <a:lstStyle/>
          <a:p>
            <a:pPr indent="410210">
              <a:lnSpc>
                <a:spcPct val="130000"/>
              </a:lnSpc>
            </a:pPr>
            <a:r>
              <a:rPr lang="zh-CN" altLang="en-US" sz="1600" dirty="0">
                <a:solidFill>
                  <a:srgbClr val="5F5E5C"/>
                </a:solidFill>
                <a:latin typeface="微软雅黑" panose="020B0503020204020204" charset="-122"/>
                <a:ea typeface="微软雅黑" panose="020B0503020204020204" charset="-122"/>
              </a:rPr>
              <a:t>因此，不仅仅是面试的流程，面试的题目设计也非常重要。不同的公司为不同职位的候选人准备了不同的问题，不同的问题代表了不同公司的不同用人需求和用人的逻辑，也代表着不同岗位的不同标准。</a:t>
            </a:r>
            <a:endParaRPr lang="zh-CN" altLang="en-US" sz="1600" b="1" dirty="0">
              <a:solidFill>
                <a:srgbClr val="E67819"/>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1+#ppt_w/2"/>
                                          </p:val>
                                        </p:tav>
                                        <p:tav tm="100000">
                                          <p:val>
                                            <p:strVal val="#ppt_x"/>
                                          </p:val>
                                        </p:tav>
                                      </p:tavLst>
                                    </p:anim>
                                    <p:anim calcmode="lin" valueType="num">
                                      <p:cBhvr additive="base">
                                        <p:cTn id="8" dur="500" fill="hold"/>
                                        <p:tgtEl>
                                          <p:spTgt spid="34"/>
                                        </p:tgtEl>
                                        <p:attrNameLst>
                                          <p:attrName>ppt_y</p:attrName>
                                        </p:attrNameLst>
                                      </p:cBhvr>
                                      <p:tavLst>
                                        <p:tav tm="0">
                                          <p:val>
                                            <p:strVal val="#ppt_y"/>
                                          </p:val>
                                        </p:tav>
                                        <p:tav tm="100000">
                                          <p:val>
                                            <p:strVal val="#ppt_y"/>
                                          </p:val>
                                        </p:tav>
                                      </p:tavLst>
                                    </p:anim>
                                  </p:childTnLst>
                                </p:cTn>
                              </p:par>
                              <p:par>
                                <p:cTn id="9" presetID="2" presetClass="entr" presetSubtype="1" decel="100000" fill="hold" grpId="0" nodeType="withEffect">
                                  <p:stCondLst>
                                    <p:cond delay="0"/>
                                  </p:stCondLst>
                                  <p:childTnLst>
                                    <p:set>
                                      <p:cBhvr>
                                        <p:cTn id="10" dur="1" fill="hold">
                                          <p:stCondLst>
                                            <p:cond delay="0"/>
                                          </p:stCondLst>
                                        </p:cTn>
                                        <p:tgtEl>
                                          <p:spTgt spid="35"/>
                                        </p:tgtEl>
                                        <p:attrNameLst>
                                          <p:attrName>style.visibility</p:attrName>
                                        </p:attrNameLst>
                                      </p:cBhvr>
                                      <p:to>
                                        <p:strVal val="visible"/>
                                      </p:to>
                                    </p:set>
                                    <p:anim calcmode="lin" valueType="num">
                                      <p:cBhvr additive="base">
                                        <p:cTn id="11" dur="500" fill="hold"/>
                                        <p:tgtEl>
                                          <p:spTgt spid="35"/>
                                        </p:tgtEl>
                                        <p:attrNameLst>
                                          <p:attrName>ppt_x</p:attrName>
                                        </p:attrNameLst>
                                      </p:cBhvr>
                                      <p:tavLst>
                                        <p:tav tm="0">
                                          <p:val>
                                            <p:strVal val="#ppt_x"/>
                                          </p:val>
                                        </p:tav>
                                        <p:tav tm="100000">
                                          <p:val>
                                            <p:strVal val="#ppt_x"/>
                                          </p:val>
                                        </p:tav>
                                      </p:tavLst>
                                    </p:anim>
                                    <p:anim calcmode="lin" valueType="num">
                                      <p:cBhvr additive="base">
                                        <p:cTn id="12" dur="500" fill="hold"/>
                                        <p:tgtEl>
                                          <p:spTgt spid="3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5809555" y="2161167"/>
            <a:ext cx="5976664" cy="3981952"/>
          </a:xfrm>
          <a:prstGeom prst="rect">
            <a:avLst/>
          </a:prstGeom>
          <a:ln w="28575">
            <a:solidFill>
              <a:srgbClr val="E67819"/>
            </a:solidFill>
          </a:ln>
        </p:spPr>
      </p:pic>
      <p:sp>
        <p:nvSpPr>
          <p:cNvPr id="7" name="矩形 6"/>
          <p:cNvSpPr/>
          <p:nvPr/>
        </p:nvSpPr>
        <p:spPr>
          <a:xfrm>
            <a:off x="612321" y="2516694"/>
            <a:ext cx="5413258" cy="574235"/>
          </a:xfrm>
          <a:prstGeom prst="rect">
            <a:avLst/>
          </a:prstGeom>
          <a:solidFill>
            <a:srgbClr val="E67819">
              <a:alpha val="8588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p:cNvSpPr/>
          <p:nvPr/>
        </p:nvSpPr>
        <p:spPr>
          <a:xfrm>
            <a:off x="612321" y="3336197"/>
            <a:ext cx="4837194" cy="2806922"/>
          </a:xfrm>
          <a:prstGeom prst="rect">
            <a:avLst/>
          </a:prstGeom>
        </p:spPr>
        <p:txBody>
          <a:bodyPr wrap="square">
            <a:spAutoFit/>
          </a:bodyPr>
          <a:lstStyle/>
          <a:p>
            <a:pPr marL="285750" indent="-285750">
              <a:lnSpc>
                <a:spcPct val="130000"/>
              </a:lnSpc>
              <a:spcBef>
                <a:spcPts val="600"/>
              </a:spcBef>
              <a:buFont typeface="Arial" panose="020B0604020202020204" pitchFamily="34" charset="0"/>
              <a:buChar char="•"/>
            </a:pPr>
            <a:r>
              <a:rPr lang="zh-CN" altLang="en-US" sz="1600" dirty="0">
                <a:solidFill>
                  <a:srgbClr val="5F5E5C"/>
                </a:solidFill>
                <a:latin typeface="微软雅黑" panose="020B0503020204020204" charset="-122"/>
                <a:ea typeface="微软雅黑" panose="020B0503020204020204" charset="-122"/>
              </a:rPr>
              <a:t>首先可以谈谈应聘者的</a:t>
            </a:r>
            <a:r>
              <a:rPr lang="zh-CN" altLang="en-US" sz="1600" b="1" dirty="0">
                <a:solidFill>
                  <a:srgbClr val="E67819"/>
                </a:solidFill>
                <a:latin typeface="微软雅黑" panose="020B0503020204020204" charset="-122"/>
                <a:ea typeface="微软雅黑" panose="020B0503020204020204" charset="-122"/>
              </a:rPr>
              <a:t>职业发展情况</a:t>
            </a:r>
            <a:r>
              <a:rPr lang="zh-CN" altLang="en-US" sz="1600" dirty="0">
                <a:solidFill>
                  <a:srgbClr val="5F5E5C"/>
                </a:solidFill>
                <a:latin typeface="微软雅黑" panose="020B0503020204020204" charset="-122"/>
                <a:ea typeface="微软雅黑" panose="020B0503020204020204" charset="-122"/>
              </a:rPr>
              <a:t>：在各阶段工作时间，行业及职业工作的连贯性、职务及承担职责的变化情况等</a:t>
            </a:r>
            <a:r>
              <a:rPr lang="zh-CN" altLang="en-US" sz="1600" dirty="0" smtClean="0">
                <a:solidFill>
                  <a:srgbClr val="5F5E5C"/>
                </a:solidFill>
                <a:latin typeface="微软雅黑" panose="020B0503020204020204" charset="-122"/>
                <a:ea typeface="微软雅黑" panose="020B0503020204020204" charset="-122"/>
              </a:rPr>
              <a:t>；</a:t>
            </a:r>
            <a:endParaRPr lang="en-US" altLang="zh-CN" sz="1600" dirty="0" smtClean="0">
              <a:solidFill>
                <a:srgbClr val="5F5E5C"/>
              </a:solidFill>
              <a:latin typeface="微软雅黑" panose="020B0503020204020204" charset="-122"/>
              <a:ea typeface="微软雅黑" panose="020B0503020204020204" charset="-122"/>
            </a:endParaRPr>
          </a:p>
          <a:p>
            <a:pPr marL="285750" indent="-285750">
              <a:lnSpc>
                <a:spcPct val="130000"/>
              </a:lnSpc>
              <a:spcBef>
                <a:spcPts val="600"/>
              </a:spcBef>
              <a:buFont typeface="Arial" panose="020B0604020202020204" pitchFamily="34" charset="0"/>
              <a:buChar char="•"/>
            </a:pPr>
            <a:r>
              <a:rPr lang="zh-CN" altLang="en-US" sz="1600" dirty="0" smtClean="0">
                <a:solidFill>
                  <a:srgbClr val="5F5E5C"/>
                </a:solidFill>
                <a:latin typeface="微软雅黑" panose="020B0503020204020204" charset="-122"/>
                <a:ea typeface="微软雅黑" panose="020B0503020204020204" charset="-122"/>
              </a:rPr>
              <a:t>其次</a:t>
            </a:r>
            <a:r>
              <a:rPr lang="zh-CN" altLang="en-US" sz="1600" dirty="0">
                <a:solidFill>
                  <a:srgbClr val="5F5E5C"/>
                </a:solidFill>
                <a:latin typeface="微软雅黑" panose="020B0503020204020204" charset="-122"/>
                <a:ea typeface="微软雅黑" panose="020B0503020204020204" charset="-122"/>
              </a:rPr>
              <a:t>可以从应聘者的</a:t>
            </a:r>
            <a:r>
              <a:rPr lang="zh-CN" altLang="en-US" sz="1600" b="1" dirty="0">
                <a:solidFill>
                  <a:srgbClr val="E67819"/>
                </a:solidFill>
                <a:latin typeface="微软雅黑" panose="020B0503020204020204" charset="-122"/>
                <a:ea typeface="微软雅黑" panose="020B0503020204020204" charset="-122"/>
              </a:rPr>
              <a:t>业绩点</a:t>
            </a:r>
            <a:r>
              <a:rPr lang="zh-CN" altLang="en-US" sz="1600" dirty="0">
                <a:solidFill>
                  <a:srgbClr val="5F5E5C"/>
                </a:solidFill>
                <a:latin typeface="微软雅黑" panose="020B0503020204020204" charset="-122"/>
                <a:ea typeface="微软雅黑" panose="020B0503020204020204" charset="-122"/>
              </a:rPr>
              <a:t>提出问题：有哪些信息表明应聘者具备相应能力，是提供一般性的描述还是量化具体的信息</a:t>
            </a:r>
            <a:r>
              <a:rPr lang="zh-CN" altLang="en-US" sz="1600" dirty="0" smtClean="0">
                <a:solidFill>
                  <a:srgbClr val="5F5E5C"/>
                </a:solidFill>
                <a:latin typeface="微软雅黑" panose="020B0503020204020204" charset="-122"/>
                <a:ea typeface="微软雅黑" panose="020B0503020204020204" charset="-122"/>
              </a:rPr>
              <a:t>；</a:t>
            </a:r>
            <a:endParaRPr lang="en-US" altLang="zh-CN" sz="1600" dirty="0" smtClean="0">
              <a:solidFill>
                <a:srgbClr val="5F5E5C"/>
              </a:solidFill>
              <a:latin typeface="微软雅黑" panose="020B0503020204020204" charset="-122"/>
              <a:ea typeface="微软雅黑" panose="020B0503020204020204" charset="-122"/>
            </a:endParaRPr>
          </a:p>
          <a:p>
            <a:pPr marL="285750" indent="-285750">
              <a:lnSpc>
                <a:spcPct val="130000"/>
              </a:lnSpc>
              <a:spcBef>
                <a:spcPts val="600"/>
              </a:spcBef>
              <a:buFont typeface="Arial" panose="020B0604020202020204" pitchFamily="34" charset="0"/>
              <a:buChar char="•"/>
            </a:pPr>
            <a:r>
              <a:rPr lang="zh-CN" altLang="en-US" sz="1600" dirty="0" smtClean="0">
                <a:solidFill>
                  <a:srgbClr val="5F5E5C"/>
                </a:solidFill>
                <a:latin typeface="微软雅黑" panose="020B0503020204020204" charset="-122"/>
                <a:ea typeface="微软雅黑" panose="020B0503020204020204" charset="-122"/>
              </a:rPr>
              <a:t>再次</a:t>
            </a:r>
            <a:r>
              <a:rPr lang="zh-CN" altLang="en-US" sz="1600" dirty="0">
                <a:solidFill>
                  <a:srgbClr val="5F5E5C"/>
                </a:solidFill>
                <a:latin typeface="微软雅黑" panose="020B0503020204020204" charset="-122"/>
                <a:ea typeface="微软雅黑" panose="020B0503020204020204" charset="-122"/>
              </a:rPr>
              <a:t>可以从简历上的</a:t>
            </a:r>
            <a:r>
              <a:rPr lang="zh-CN" altLang="en-US" sz="1600" b="1" dirty="0">
                <a:solidFill>
                  <a:srgbClr val="E67819"/>
                </a:solidFill>
                <a:latin typeface="微软雅黑" panose="020B0503020204020204" charset="-122"/>
                <a:ea typeface="微软雅黑" panose="020B0503020204020204" charset="-122"/>
              </a:rPr>
              <a:t>疑惑点</a:t>
            </a:r>
            <a:r>
              <a:rPr lang="zh-CN" altLang="en-US" sz="1600" dirty="0">
                <a:solidFill>
                  <a:srgbClr val="5F5E5C"/>
                </a:solidFill>
                <a:latin typeface="微软雅黑" panose="020B0503020204020204" charset="-122"/>
                <a:ea typeface="微软雅黑" panose="020B0503020204020204" charset="-122"/>
              </a:rPr>
              <a:t>中发问：不清楚或有意回避的信息。</a:t>
            </a:r>
            <a:endParaRPr lang="zh-CN" altLang="en-US" sz="1600" b="1" dirty="0">
              <a:solidFill>
                <a:srgbClr val="E67819"/>
              </a:solidFill>
              <a:latin typeface="微软雅黑" panose="020B0503020204020204" charset="-122"/>
              <a:ea typeface="微软雅黑" panose="020B0503020204020204" charset="-122"/>
            </a:endParaRPr>
          </a:p>
        </p:txBody>
      </p:sp>
      <p:sp>
        <p:nvSpPr>
          <p:cNvPr id="5" name="文本框 7"/>
          <p:cNvSpPr txBox="1"/>
          <p:nvPr/>
        </p:nvSpPr>
        <p:spPr>
          <a:xfrm>
            <a:off x="612321" y="2564903"/>
            <a:ext cx="5413258" cy="492443"/>
          </a:xfrm>
          <a:prstGeom prst="rect">
            <a:avLst/>
          </a:prstGeom>
          <a:noFill/>
        </p:spPr>
        <p:txBody>
          <a:bodyPr wrap="square" rtlCol="0">
            <a:spAutoFit/>
          </a:bodyPr>
          <a:lstStyle/>
          <a:p>
            <a:pPr>
              <a:lnSpc>
                <a:spcPct val="130000"/>
              </a:lnSpc>
            </a:pPr>
            <a:r>
              <a:rPr lang="zh-CN" altLang="en-US" sz="2000" b="1" dirty="0" smtClean="0">
                <a:solidFill>
                  <a:schemeClr val="bg1"/>
                </a:solidFill>
                <a:latin typeface="微软雅黑" panose="020B0503020204020204" charset="-122"/>
                <a:ea typeface="微软雅黑" panose="020B0503020204020204" charset="-122"/>
              </a:rPr>
              <a:t> 那么</a:t>
            </a:r>
            <a:r>
              <a:rPr lang="zh-CN" altLang="en-US" sz="2000" b="1" dirty="0">
                <a:solidFill>
                  <a:schemeClr val="bg1"/>
                </a:solidFill>
                <a:latin typeface="微软雅黑" panose="020B0503020204020204" charset="-122"/>
                <a:ea typeface="微软雅黑" panose="020B0503020204020204" charset="-122"/>
              </a:rPr>
              <a:t>，面试的问题从哪里来呢？通常来说，</a:t>
            </a:r>
            <a:endParaRPr lang="zh-CN" altLang="en-US" sz="2000" b="1" dirty="0">
              <a:solidFill>
                <a:schemeClr val="bg1"/>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 presetClass="entr" presetSubtype="4" decel="10000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 calcmode="lin" valueType="num">
                                      <p:cBhvr additive="base">
                                        <p:cTn id="11" dur="500" fill="hold"/>
                                        <p:tgtEl>
                                          <p:spTgt spid="35"/>
                                        </p:tgtEl>
                                        <p:attrNameLst>
                                          <p:attrName>ppt_x</p:attrName>
                                        </p:attrNameLst>
                                      </p:cBhvr>
                                      <p:tavLst>
                                        <p:tav tm="0">
                                          <p:val>
                                            <p:strVal val="#ppt_x"/>
                                          </p:val>
                                        </p:tav>
                                        <p:tav tm="100000">
                                          <p:val>
                                            <p:strVal val="#ppt_x"/>
                                          </p:val>
                                        </p:tav>
                                      </p:tavLst>
                                    </p:anim>
                                    <p:anim calcmode="lin" valueType="num">
                                      <p:cBhvr additive="base">
                                        <p:cTn id="12"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7"/>
          <p:cNvSpPr txBox="1"/>
          <p:nvPr/>
        </p:nvSpPr>
        <p:spPr>
          <a:xfrm>
            <a:off x="408955" y="3000317"/>
            <a:ext cx="5604675" cy="812530"/>
          </a:xfrm>
          <a:prstGeom prst="rect">
            <a:avLst/>
          </a:prstGeom>
          <a:noFill/>
        </p:spPr>
        <p:txBody>
          <a:bodyPr wrap="square" rtlCol="0">
            <a:spAutoFit/>
          </a:bodyPr>
          <a:lstStyle/>
          <a:p>
            <a:pPr>
              <a:lnSpc>
                <a:spcPct val="130000"/>
              </a:lnSpc>
            </a:pPr>
            <a:r>
              <a:rPr lang="zh-CN" altLang="en-US" b="1" dirty="0">
                <a:solidFill>
                  <a:srgbClr val="5F5E5C"/>
                </a:solidFill>
                <a:latin typeface="微软雅黑" panose="020B0503020204020204" charset="-122"/>
                <a:ea typeface="微软雅黑" panose="020B0503020204020204" charset="-122"/>
              </a:rPr>
              <a:t>以上是我们通常的面试问题来源，而更为专业化的面试测评，还需要根据</a:t>
            </a:r>
            <a:r>
              <a:rPr lang="zh-CN" altLang="en-US" b="1" dirty="0">
                <a:solidFill>
                  <a:srgbClr val="E67819"/>
                </a:solidFill>
                <a:latin typeface="微软雅黑" panose="020B0503020204020204" charset="-122"/>
                <a:ea typeface="微软雅黑" panose="020B0503020204020204" charset="-122"/>
              </a:rPr>
              <a:t>胜任素质模型</a:t>
            </a:r>
            <a:r>
              <a:rPr lang="zh-CN" altLang="en-US" b="1" dirty="0">
                <a:solidFill>
                  <a:srgbClr val="5F5E5C"/>
                </a:solidFill>
                <a:latin typeface="微软雅黑" panose="020B0503020204020204" charset="-122"/>
                <a:ea typeface="微软雅黑" panose="020B0503020204020204" charset="-122"/>
              </a:rPr>
              <a:t>来考察应聘者。</a:t>
            </a:r>
            <a:endParaRPr lang="zh-CN" altLang="en-US" b="1" dirty="0">
              <a:solidFill>
                <a:srgbClr val="5F5E5C"/>
              </a:solidFill>
              <a:latin typeface="微软雅黑" panose="020B0503020204020204" charset="-122"/>
              <a:ea typeface="微软雅黑" panose="020B0503020204020204" charset="-122"/>
            </a:endParaRPr>
          </a:p>
        </p:txBody>
      </p:sp>
      <p:sp>
        <p:nvSpPr>
          <p:cNvPr id="8" name="TextBox 7"/>
          <p:cNvSpPr txBox="1"/>
          <p:nvPr/>
        </p:nvSpPr>
        <p:spPr>
          <a:xfrm>
            <a:off x="408505" y="4296461"/>
            <a:ext cx="5617074" cy="2012859"/>
          </a:xfrm>
          <a:prstGeom prst="rect">
            <a:avLst/>
          </a:prstGeom>
          <a:noFill/>
        </p:spPr>
        <p:txBody>
          <a:bodyPr wrap="square" rtlCol="0">
            <a:spAutoFit/>
          </a:bodyPr>
          <a:lstStyle/>
          <a:p>
            <a:pPr>
              <a:lnSpc>
                <a:spcPct val="130000"/>
              </a:lnSpc>
            </a:pPr>
            <a:r>
              <a:rPr lang="zh-CN" altLang="en-US" sz="1600" dirty="0">
                <a:solidFill>
                  <a:srgbClr val="5F5E5C"/>
                </a:solidFill>
                <a:latin typeface="微软雅黑" panose="020B0503020204020204" charset="-122"/>
                <a:ea typeface="微软雅黑" panose="020B0503020204020204" charset="-122"/>
              </a:rPr>
              <a:t>那么，我们就可以按照</a:t>
            </a:r>
            <a:r>
              <a:rPr lang="zh-CN" altLang="en-US" sz="1600" b="1" dirty="0">
                <a:solidFill>
                  <a:srgbClr val="E67819"/>
                </a:solidFill>
                <a:latin typeface="微软雅黑" panose="020B0503020204020204" charset="-122"/>
                <a:ea typeface="微软雅黑" panose="020B0503020204020204" charset="-122"/>
              </a:rPr>
              <a:t>胜任素质模型的六个维度</a:t>
            </a:r>
            <a:r>
              <a:rPr lang="zh-CN" altLang="en-US" sz="1600" dirty="0">
                <a:solidFill>
                  <a:srgbClr val="5F5E5C"/>
                </a:solidFill>
                <a:latin typeface="微软雅黑" panose="020B0503020204020204" charset="-122"/>
                <a:ea typeface="微软雅黑" panose="020B0503020204020204" charset="-122"/>
              </a:rPr>
              <a:t>（所谓维度，简单地说，就是需要考核候选人哪些主要方面的内容）来设计面试题目（如下面的</a:t>
            </a:r>
            <a:r>
              <a:rPr lang="en-US" altLang="zh-CN" sz="1600" dirty="0">
                <a:solidFill>
                  <a:srgbClr val="5F5E5C"/>
                </a:solidFill>
                <a:latin typeface="微软雅黑" panose="020B0503020204020204" charset="-122"/>
                <a:ea typeface="微软雅黑" panose="020B0503020204020204" charset="-122"/>
              </a:rPr>
              <a:t>1-6</a:t>
            </a:r>
            <a:r>
              <a:rPr lang="zh-CN" altLang="en-US" sz="1600" dirty="0" smtClean="0">
                <a:solidFill>
                  <a:srgbClr val="5F5E5C"/>
                </a:solidFill>
                <a:latin typeface="微软雅黑" panose="020B0503020204020204" charset="-122"/>
                <a:ea typeface="微软雅黑" panose="020B0503020204020204" charset="-122"/>
              </a:rPr>
              <a:t>），</a:t>
            </a:r>
            <a:r>
              <a:rPr lang="zh-CN" altLang="en-US" sz="1600" dirty="0">
                <a:solidFill>
                  <a:srgbClr val="5F5E5C"/>
                </a:solidFill>
                <a:latin typeface="微软雅黑" panose="020B0503020204020204" charset="-122"/>
                <a:ea typeface="微软雅黑" panose="020B0503020204020204" charset="-122"/>
              </a:rPr>
              <a:t>再</a:t>
            </a:r>
            <a:r>
              <a:rPr lang="zh-CN" altLang="en-US" sz="1600" dirty="0" smtClean="0">
                <a:solidFill>
                  <a:srgbClr val="5F5E5C"/>
                </a:solidFill>
                <a:latin typeface="微软雅黑" panose="020B0503020204020204" charset="-122"/>
                <a:ea typeface="微软雅黑" panose="020B0503020204020204" charset="-122"/>
              </a:rPr>
              <a:t>设计一些综合问题（如</a:t>
            </a:r>
            <a:r>
              <a:rPr lang="en-US" altLang="zh-CN" sz="1600" dirty="0" smtClean="0">
                <a:solidFill>
                  <a:srgbClr val="5F5E5C"/>
                </a:solidFill>
                <a:latin typeface="微软雅黑" panose="020B0503020204020204" charset="-122"/>
                <a:ea typeface="微软雅黑" panose="020B0503020204020204" charset="-122"/>
              </a:rPr>
              <a:t>7</a:t>
            </a:r>
            <a:r>
              <a:rPr lang="zh-CN" altLang="en-US" sz="1600" dirty="0" smtClean="0">
                <a:solidFill>
                  <a:srgbClr val="5F5E5C"/>
                </a:solidFill>
                <a:latin typeface="微软雅黑" panose="020B0503020204020204" charset="-122"/>
                <a:ea typeface="微软雅黑" panose="020B0503020204020204" charset="-122"/>
              </a:rPr>
              <a:t>）</a:t>
            </a:r>
            <a:r>
              <a:rPr lang="zh-CN" altLang="en-US" sz="1600" dirty="0">
                <a:solidFill>
                  <a:srgbClr val="5F5E5C"/>
                </a:solidFill>
                <a:latin typeface="微软雅黑" panose="020B0503020204020204" charset="-122"/>
                <a:ea typeface="微软雅黑" panose="020B0503020204020204" charset="-122"/>
              </a:rPr>
              <a:t>。</a:t>
            </a:r>
            <a:r>
              <a:rPr lang="zh-CN" altLang="en-US" sz="1600" dirty="0" smtClean="0">
                <a:solidFill>
                  <a:srgbClr val="5F5E5C"/>
                </a:solidFill>
                <a:latin typeface="微软雅黑" panose="020B0503020204020204" charset="-122"/>
                <a:ea typeface="微软雅黑" panose="020B0503020204020204" charset="-122"/>
              </a:rPr>
              <a:t>这些</a:t>
            </a:r>
            <a:r>
              <a:rPr lang="zh-CN" altLang="en-US" sz="1600" dirty="0">
                <a:solidFill>
                  <a:srgbClr val="5F5E5C"/>
                </a:solidFill>
                <a:latin typeface="微软雅黑" panose="020B0503020204020204" charset="-122"/>
                <a:ea typeface="微软雅黑" panose="020B0503020204020204" charset="-122"/>
              </a:rPr>
              <a:t>题目可先通过笔试进行初步测试，面试时，可以在笔试题的基础上进一步提问。以下的这些题目仅为举例，当然也会随着本课程的完善过程逐步一同完善。</a:t>
            </a:r>
            <a:endParaRPr lang="zh-CN" altLang="en-US" sz="1600" b="1" dirty="0">
              <a:solidFill>
                <a:srgbClr val="E67819"/>
              </a:solidFill>
              <a:latin typeface="微软雅黑" panose="020B0503020204020204" charset="-122"/>
              <a:ea typeface="微软雅黑" panose="020B0503020204020204" charset="-122"/>
            </a:endParaRPr>
          </a:p>
        </p:txBody>
      </p:sp>
      <p:grpSp>
        <p:nvGrpSpPr>
          <p:cNvPr id="18" name="组合 17"/>
          <p:cNvGrpSpPr>
            <a:grpSpLocks noChangeAspect="1"/>
          </p:cNvGrpSpPr>
          <p:nvPr/>
        </p:nvGrpSpPr>
        <p:grpSpPr>
          <a:xfrm>
            <a:off x="6819240" y="1998148"/>
            <a:ext cx="4962998" cy="4597861"/>
            <a:chOff x="1885253" y="558000"/>
            <a:chExt cx="6203747" cy="5747326"/>
          </a:xfrm>
        </p:grpSpPr>
        <p:sp>
          <p:nvSpPr>
            <p:cNvPr id="19" name="Ellipse 15"/>
            <p:cNvSpPr/>
            <p:nvPr/>
          </p:nvSpPr>
          <p:spPr bwMode="auto">
            <a:xfrm rot="20221785">
              <a:off x="1885253" y="708310"/>
              <a:ext cx="1177200" cy="5400000"/>
            </a:xfrm>
            <a:custGeom>
              <a:avLst/>
              <a:gdLst/>
              <a:ahLst/>
              <a:cxnLst/>
              <a:rect l="l" t="t" r="r" b="b"/>
              <a:pathLst>
                <a:path w="1080120" h="4393198">
                  <a:moveTo>
                    <a:pt x="311153" y="3868476"/>
                  </a:moveTo>
                  <a:cubicBezTo>
                    <a:pt x="308041" y="3883686"/>
                    <a:pt x="306406" y="3899434"/>
                    <a:pt x="306406" y="3915565"/>
                  </a:cubicBezTo>
                  <a:cubicBezTo>
                    <a:pt x="306406" y="4044609"/>
                    <a:pt x="411016" y="4149219"/>
                    <a:pt x="540060" y="4149219"/>
                  </a:cubicBezTo>
                  <a:cubicBezTo>
                    <a:pt x="669104" y="4149219"/>
                    <a:pt x="773714" y="4044609"/>
                    <a:pt x="773714" y="3915565"/>
                  </a:cubicBezTo>
                  <a:cubicBezTo>
                    <a:pt x="773714" y="3786521"/>
                    <a:pt x="669104" y="3681911"/>
                    <a:pt x="540060" y="3681911"/>
                  </a:cubicBezTo>
                  <a:cubicBezTo>
                    <a:pt x="427147" y="3681911"/>
                    <a:pt x="332940" y="3762003"/>
                    <a:pt x="311153" y="3868476"/>
                  </a:cubicBezTo>
                  <a:close/>
                  <a:moveTo>
                    <a:pt x="3658" y="143743"/>
                  </a:moveTo>
                  <a:cubicBezTo>
                    <a:pt x="20444" y="61708"/>
                    <a:pt x="93027" y="0"/>
                    <a:pt x="180024" y="0"/>
                  </a:cubicBezTo>
                  <a:lnTo>
                    <a:pt x="900096" y="0"/>
                  </a:lnTo>
                  <a:cubicBezTo>
                    <a:pt x="999521" y="0"/>
                    <a:pt x="1080120" y="80599"/>
                    <a:pt x="1080120" y="180023"/>
                  </a:cubicBezTo>
                  <a:lnTo>
                    <a:pt x="1080120" y="4213174"/>
                  </a:lnTo>
                  <a:cubicBezTo>
                    <a:pt x="1080120" y="4312599"/>
                    <a:pt x="999521" y="4393198"/>
                    <a:pt x="900096" y="4393198"/>
                  </a:cubicBezTo>
                  <a:lnTo>
                    <a:pt x="180024" y="4393198"/>
                  </a:lnTo>
                  <a:cubicBezTo>
                    <a:pt x="80599" y="4393198"/>
                    <a:pt x="0" y="4312599"/>
                    <a:pt x="0" y="4213174"/>
                  </a:cubicBezTo>
                  <a:lnTo>
                    <a:pt x="0" y="180024"/>
                  </a:lnTo>
                  <a:cubicBezTo>
                    <a:pt x="0" y="167596"/>
                    <a:pt x="1259" y="155462"/>
                    <a:pt x="3658" y="143743"/>
                  </a:cubicBezTo>
                  <a:close/>
                </a:path>
              </a:pathLst>
            </a:custGeom>
            <a:solidFill>
              <a:srgbClr val="7030A0"/>
            </a:solidFill>
            <a:ln w="9525" cap="flat" cmpd="sng" algn="ctr">
              <a:noFill/>
              <a:prstDash val="solid"/>
              <a:round/>
              <a:headEnd type="none" w="med" len="med"/>
              <a:tailEnd type="none" w="med" len="med"/>
            </a:ln>
            <a:effectLst/>
          </p:spPr>
          <p:txBody>
            <a:bodyPr vert="vert270" wrap="square" lIns="72000" tIns="252000" rIns="72000" bIns="45720" numCol="1" rtlCol="0" anchor="ctr" anchorCtr="0" compatLnSpc="1"/>
            <a:lstStyle/>
            <a:p>
              <a:pPr algn="r" fontAlgn="base">
                <a:spcBef>
                  <a:spcPct val="0"/>
                </a:spcBef>
                <a:spcAft>
                  <a:spcPct val="0"/>
                </a:spcAft>
              </a:pPr>
              <a:r>
                <a:rPr lang="zh-CN" altLang="en-US" sz="2400" b="1"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rPr>
                <a:t>综合问题</a:t>
              </a:r>
              <a:endParaRPr lang="en-US" sz="2400" b="1"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
          <p:nvSpPr>
            <p:cNvPr id="20" name="Ellipse 15"/>
            <p:cNvSpPr/>
            <p:nvPr/>
          </p:nvSpPr>
          <p:spPr bwMode="auto">
            <a:xfrm rot="21369775">
              <a:off x="2556000" y="558000"/>
              <a:ext cx="1177200" cy="5400000"/>
            </a:xfrm>
            <a:custGeom>
              <a:avLst/>
              <a:gdLst/>
              <a:ahLst/>
              <a:cxnLst/>
              <a:rect l="l" t="t" r="r" b="b"/>
              <a:pathLst>
                <a:path w="1080120" h="4393198">
                  <a:moveTo>
                    <a:pt x="311153" y="3868476"/>
                  </a:moveTo>
                  <a:cubicBezTo>
                    <a:pt x="308041" y="3883686"/>
                    <a:pt x="306406" y="3899434"/>
                    <a:pt x="306406" y="3915565"/>
                  </a:cubicBezTo>
                  <a:cubicBezTo>
                    <a:pt x="306406" y="4044609"/>
                    <a:pt x="411016" y="4149219"/>
                    <a:pt x="540060" y="4149219"/>
                  </a:cubicBezTo>
                  <a:cubicBezTo>
                    <a:pt x="669104" y="4149219"/>
                    <a:pt x="773714" y="4044609"/>
                    <a:pt x="773714" y="3915565"/>
                  </a:cubicBezTo>
                  <a:cubicBezTo>
                    <a:pt x="773714" y="3786521"/>
                    <a:pt x="669104" y="3681911"/>
                    <a:pt x="540060" y="3681911"/>
                  </a:cubicBezTo>
                  <a:cubicBezTo>
                    <a:pt x="427147" y="3681911"/>
                    <a:pt x="332940" y="3762003"/>
                    <a:pt x="311153" y="3868476"/>
                  </a:cubicBezTo>
                  <a:close/>
                  <a:moveTo>
                    <a:pt x="3658" y="143743"/>
                  </a:moveTo>
                  <a:cubicBezTo>
                    <a:pt x="20444" y="61708"/>
                    <a:pt x="93027" y="0"/>
                    <a:pt x="180024" y="0"/>
                  </a:cubicBezTo>
                  <a:lnTo>
                    <a:pt x="900096" y="0"/>
                  </a:lnTo>
                  <a:cubicBezTo>
                    <a:pt x="999521" y="0"/>
                    <a:pt x="1080120" y="80599"/>
                    <a:pt x="1080120" y="180023"/>
                  </a:cubicBezTo>
                  <a:lnTo>
                    <a:pt x="1080120" y="4213174"/>
                  </a:lnTo>
                  <a:cubicBezTo>
                    <a:pt x="1080120" y="4312599"/>
                    <a:pt x="999521" y="4393198"/>
                    <a:pt x="900096" y="4393198"/>
                  </a:cubicBezTo>
                  <a:lnTo>
                    <a:pt x="180024" y="4393198"/>
                  </a:lnTo>
                  <a:cubicBezTo>
                    <a:pt x="80599" y="4393198"/>
                    <a:pt x="0" y="4312599"/>
                    <a:pt x="0" y="4213174"/>
                  </a:cubicBezTo>
                  <a:lnTo>
                    <a:pt x="0" y="180024"/>
                  </a:lnTo>
                  <a:cubicBezTo>
                    <a:pt x="0" y="167596"/>
                    <a:pt x="1259" y="155462"/>
                    <a:pt x="3658" y="143743"/>
                  </a:cubicBezTo>
                  <a:close/>
                </a:path>
              </a:pathLst>
            </a:custGeom>
            <a:solidFill>
              <a:srgbClr val="FF3399"/>
            </a:solidFill>
            <a:ln w="9525" cap="flat" cmpd="sng" algn="ctr">
              <a:noFill/>
              <a:prstDash val="solid"/>
              <a:round/>
              <a:headEnd type="none" w="med" len="med"/>
              <a:tailEnd type="none" w="med" len="med"/>
            </a:ln>
            <a:effectLst/>
          </p:spPr>
          <p:txBody>
            <a:bodyPr vert="vert270" wrap="square" lIns="72000" tIns="252000" rIns="72000" bIns="45720" numCol="1" rtlCol="0" anchor="ctr" anchorCtr="0" compatLnSpc="1"/>
            <a:lstStyle/>
            <a:p>
              <a:pPr algn="r" fontAlgn="base">
                <a:spcBef>
                  <a:spcPct val="0"/>
                </a:spcBef>
                <a:spcAft>
                  <a:spcPct val="0"/>
                </a:spcAft>
              </a:pPr>
              <a:r>
                <a:rPr lang="zh-CN" altLang="en-US" sz="2400" b="1"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rPr>
                <a:t>态度</a:t>
              </a:r>
              <a:r>
                <a:rPr lang="en-US" altLang="zh-CN" sz="2400" b="1"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rPr>
                <a:t>/</a:t>
              </a:r>
              <a:r>
                <a:rPr lang="zh-CN" altLang="en-US" sz="2400" b="1"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rPr>
                <a:t>价值观</a:t>
              </a:r>
              <a:r>
                <a:rPr lang="zh-CN" altLang="en-US" sz="2400" b="1" dirty="0">
                  <a:solidFill>
                    <a:schemeClr val="bg1"/>
                  </a:solidFill>
                  <a:effectLst>
                    <a:outerShdw blurRad="38100" dist="38100" dir="2700000" algn="tl">
                      <a:srgbClr val="000000">
                        <a:alpha val="43137"/>
                      </a:srgbClr>
                    </a:outerShdw>
                  </a:effectLst>
                  <a:latin typeface="Lucida Sans Unicode" panose="020B0602030504020204" pitchFamily="34" charset="0"/>
                </a:rPr>
                <a:t>（</a:t>
              </a:r>
              <a:r>
                <a:rPr lang="en-US" altLang="zh-CN" sz="2400" b="1" dirty="0">
                  <a:solidFill>
                    <a:schemeClr val="bg1"/>
                  </a:solidFill>
                  <a:effectLst>
                    <a:outerShdw blurRad="38100" dist="38100" dir="2700000" algn="tl">
                      <a:srgbClr val="000000">
                        <a:alpha val="43137"/>
                      </a:srgbClr>
                    </a:outerShdw>
                  </a:effectLst>
                  <a:latin typeface="Lucida Sans Unicode" panose="020B0602030504020204" pitchFamily="34" charset="0"/>
                </a:rPr>
                <a:t>V</a:t>
              </a:r>
              <a:r>
                <a:rPr lang="zh-CN" altLang="en-US" sz="2400" b="1" dirty="0">
                  <a:solidFill>
                    <a:schemeClr val="bg1"/>
                  </a:solidFill>
                  <a:effectLst>
                    <a:outerShdw blurRad="38100" dist="38100" dir="2700000" algn="tl">
                      <a:srgbClr val="000000">
                        <a:alpha val="43137"/>
                      </a:srgbClr>
                    </a:outerShdw>
                  </a:effectLst>
                  <a:latin typeface="Lucida Sans Unicode" panose="020B0602030504020204" pitchFamily="34" charset="0"/>
                </a:rPr>
                <a:t>）</a:t>
              </a:r>
              <a:endParaRPr lang="en-US" sz="2400" b="1" dirty="0">
                <a:solidFill>
                  <a:schemeClr val="bg1"/>
                </a:solidFill>
                <a:effectLst>
                  <a:outerShdw blurRad="38100" dist="38100" dir="2700000" algn="tl">
                    <a:srgbClr val="000000">
                      <a:alpha val="43137"/>
                    </a:srgbClr>
                  </a:outerShdw>
                </a:effectLst>
                <a:latin typeface="Lucida Sans Unicode" panose="020B0602030504020204" pitchFamily="34" charset="0"/>
              </a:endParaRPr>
            </a:p>
          </p:txBody>
        </p:sp>
        <p:sp>
          <p:nvSpPr>
            <p:cNvPr id="21" name="Ellipse 15"/>
            <p:cNvSpPr/>
            <p:nvPr/>
          </p:nvSpPr>
          <p:spPr bwMode="auto">
            <a:xfrm rot="900000">
              <a:off x="3228145" y="610905"/>
              <a:ext cx="1177200" cy="5400000"/>
            </a:xfrm>
            <a:custGeom>
              <a:avLst/>
              <a:gdLst/>
              <a:ahLst/>
              <a:cxnLst/>
              <a:rect l="l" t="t" r="r" b="b"/>
              <a:pathLst>
                <a:path w="1080120" h="4393198">
                  <a:moveTo>
                    <a:pt x="311153" y="3868476"/>
                  </a:moveTo>
                  <a:cubicBezTo>
                    <a:pt x="308041" y="3883686"/>
                    <a:pt x="306406" y="3899434"/>
                    <a:pt x="306406" y="3915565"/>
                  </a:cubicBezTo>
                  <a:cubicBezTo>
                    <a:pt x="306406" y="4044609"/>
                    <a:pt x="411016" y="4149219"/>
                    <a:pt x="540060" y="4149219"/>
                  </a:cubicBezTo>
                  <a:cubicBezTo>
                    <a:pt x="669104" y="4149219"/>
                    <a:pt x="773714" y="4044609"/>
                    <a:pt x="773714" y="3915565"/>
                  </a:cubicBezTo>
                  <a:cubicBezTo>
                    <a:pt x="773714" y="3786521"/>
                    <a:pt x="669104" y="3681911"/>
                    <a:pt x="540060" y="3681911"/>
                  </a:cubicBezTo>
                  <a:cubicBezTo>
                    <a:pt x="427147" y="3681911"/>
                    <a:pt x="332940" y="3762003"/>
                    <a:pt x="311153" y="3868476"/>
                  </a:cubicBezTo>
                  <a:close/>
                  <a:moveTo>
                    <a:pt x="3658" y="143743"/>
                  </a:moveTo>
                  <a:cubicBezTo>
                    <a:pt x="20444" y="61708"/>
                    <a:pt x="93027" y="0"/>
                    <a:pt x="180024" y="0"/>
                  </a:cubicBezTo>
                  <a:lnTo>
                    <a:pt x="900096" y="0"/>
                  </a:lnTo>
                  <a:cubicBezTo>
                    <a:pt x="999521" y="0"/>
                    <a:pt x="1080120" y="80599"/>
                    <a:pt x="1080120" y="180023"/>
                  </a:cubicBezTo>
                  <a:lnTo>
                    <a:pt x="1080120" y="4213174"/>
                  </a:lnTo>
                  <a:cubicBezTo>
                    <a:pt x="1080120" y="4312599"/>
                    <a:pt x="999521" y="4393198"/>
                    <a:pt x="900096" y="4393198"/>
                  </a:cubicBezTo>
                  <a:lnTo>
                    <a:pt x="180024" y="4393198"/>
                  </a:lnTo>
                  <a:cubicBezTo>
                    <a:pt x="80599" y="4393198"/>
                    <a:pt x="0" y="4312599"/>
                    <a:pt x="0" y="4213174"/>
                  </a:cubicBezTo>
                  <a:lnTo>
                    <a:pt x="0" y="180024"/>
                  </a:lnTo>
                  <a:cubicBezTo>
                    <a:pt x="0" y="167596"/>
                    <a:pt x="1259" y="155462"/>
                    <a:pt x="3658" y="143743"/>
                  </a:cubicBezTo>
                  <a:close/>
                </a:path>
              </a:pathLst>
            </a:custGeom>
            <a:solidFill>
              <a:srgbClr val="D12112"/>
            </a:solidFill>
            <a:ln w="9525" cap="flat" cmpd="sng" algn="ctr">
              <a:noFill/>
              <a:prstDash val="solid"/>
              <a:round/>
              <a:headEnd type="none" w="med" len="med"/>
              <a:tailEnd type="none" w="med" len="med"/>
            </a:ln>
            <a:effectLst/>
          </p:spPr>
          <p:txBody>
            <a:bodyPr vert="vert270" wrap="square" lIns="72000" tIns="252000" rIns="72000" bIns="45720" numCol="1" rtlCol="0" anchor="ctr" anchorCtr="0" compatLnSpc="1"/>
            <a:lstStyle/>
            <a:p>
              <a:pPr algn="r" fontAlgn="base">
                <a:spcBef>
                  <a:spcPct val="0"/>
                </a:spcBef>
                <a:spcAft>
                  <a:spcPct val="0"/>
                </a:spcAft>
              </a:pPr>
              <a:r>
                <a:rPr lang="zh-CN" altLang="en-US" sz="2400" b="1"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rPr>
                <a:t>求职动机</a:t>
              </a:r>
              <a:r>
                <a:rPr lang="zh-CN" altLang="en-US" sz="2400" b="1" dirty="0">
                  <a:solidFill>
                    <a:schemeClr val="bg1"/>
                  </a:solidFill>
                  <a:effectLst>
                    <a:outerShdw blurRad="38100" dist="38100" dir="2700000" algn="tl">
                      <a:srgbClr val="000000">
                        <a:alpha val="43137"/>
                      </a:srgbClr>
                    </a:outerShdw>
                  </a:effectLst>
                  <a:latin typeface="Lucida Sans Unicode" panose="020B0602030504020204" pitchFamily="34" charset="0"/>
                </a:rPr>
                <a:t>（</a:t>
              </a:r>
              <a:r>
                <a:rPr lang="en-US" altLang="zh-CN" sz="2400" b="1" dirty="0">
                  <a:solidFill>
                    <a:schemeClr val="bg1"/>
                  </a:solidFill>
                  <a:effectLst>
                    <a:outerShdw blurRad="38100" dist="38100" dir="2700000" algn="tl">
                      <a:srgbClr val="000000">
                        <a:alpha val="43137"/>
                      </a:srgbClr>
                    </a:outerShdw>
                  </a:effectLst>
                  <a:latin typeface="Lucida Sans Unicode" panose="020B0602030504020204" pitchFamily="34" charset="0"/>
                </a:rPr>
                <a:t>M</a:t>
              </a:r>
              <a:r>
                <a:rPr lang="zh-CN" altLang="en-US" sz="2400" b="1" dirty="0">
                  <a:solidFill>
                    <a:schemeClr val="bg1"/>
                  </a:solidFill>
                  <a:effectLst>
                    <a:outerShdw blurRad="38100" dist="38100" dir="2700000" algn="tl">
                      <a:srgbClr val="000000">
                        <a:alpha val="43137"/>
                      </a:srgbClr>
                    </a:outerShdw>
                  </a:effectLst>
                  <a:latin typeface="Lucida Sans Unicode" panose="020B0602030504020204" pitchFamily="34" charset="0"/>
                </a:rPr>
                <a:t>）</a:t>
              </a:r>
              <a:endParaRPr lang="en-US" sz="2400" b="1" dirty="0">
                <a:solidFill>
                  <a:schemeClr val="bg1"/>
                </a:solidFill>
                <a:effectLst>
                  <a:outerShdw blurRad="38100" dist="38100" dir="2700000" algn="tl">
                    <a:srgbClr val="000000">
                      <a:alpha val="43137"/>
                    </a:srgbClr>
                  </a:outerShdw>
                </a:effectLst>
                <a:latin typeface="Lucida Sans Unicode" panose="020B0602030504020204" pitchFamily="34" charset="0"/>
              </a:endParaRPr>
            </a:p>
          </p:txBody>
        </p:sp>
        <p:sp>
          <p:nvSpPr>
            <p:cNvPr id="22" name="Ellipse 15"/>
            <p:cNvSpPr/>
            <p:nvPr/>
          </p:nvSpPr>
          <p:spPr bwMode="auto">
            <a:xfrm rot="2049663">
              <a:off x="3888404" y="905326"/>
              <a:ext cx="1177200" cy="5400000"/>
            </a:xfrm>
            <a:custGeom>
              <a:avLst/>
              <a:gdLst/>
              <a:ahLst/>
              <a:cxnLst/>
              <a:rect l="l" t="t" r="r" b="b"/>
              <a:pathLst>
                <a:path w="1080120" h="4393198">
                  <a:moveTo>
                    <a:pt x="311153" y="3868476"/>
                  </a:moveTo>
                  <a:cubicBezTo>
                    <a:pt x="308041" y="3883686"/>
                    <a:pt x="306406" y="3899434"/>
                    <a:pt x="306406" y="3915565"/>
                  </a:cubicBezTo>
                  <a:cubicBezTo>
                    <a:pt x="306406" y="4044609"/>
                    <a:pt x="411016" y="4149219"/>
                    <a:pt x="540060" y="4149219"/>
                  </a:cubicBezTo>
                  <a:cubicBezTo>
                    <a:pt x="669104" y="4149219"/>
                    <a:pt x="773714" y="4044609"/>
                    <a:pt x="773714" y="3915565"/>
                  </a:cubicBezTo>
                  <a:cubicBezTo>
                    <a:pt x="773714" y="3786521"/>
                    <a:pt x="669104" y="3681911"/>
                    <a:pt x="540060" y="3681911"/>
                  </a:cubicBezTo>
                  <a:cubicBezTo>
                    <a:pt x="427147" y="3681911"/>
                    <a:pt x="332940" y="3762003"/>
                    <a:pt x="311153" y="3868476"/>
                  </a:cubicBezTo>
                  <a:close/>
                  <a:moveTo>
                    <a:pt x="3658" y="143743"/>
                  </a:moveTo>
                  <a:cubicBezTo>
                    <a:pt x="20444" y="61708"/>
                    <a:pt x="93027" y="0"/>
                    <a:pt x="180024" y="0"/>
                  </a:cubicBezTo>
                  <a:lnTo>
                    <a:pt x="900096" y="0"/>
                  </a:lnTo>
                  <a:cubicBezTo>
                    <a:pt x="999521" y="0"/>
                    <a:pt x="1080120" y="80599"/>
                    <a:pt x="1080120" y="180023"/>
                  </a:cubicBezTo>
                  <a:lnTo>
                    <a:pt x="1080120" y="4213174"/>
                  </a:lnTo>
                  <a:cubicBezTo>
                    <a:pt x="1080120" y="4312599"/>
                    <a:pt x="999521" y="4393198"/>
                    <a:pt x="900096" y="4393198"/>
                  </a:cubicBezTo>
                  <a:lnTo>
                    <a:pt x="180024" y="4393198"/>
                  </a:lnTo>
                  <a:cubicBezTo>
                    <a:pt x="80599" y="4393198"/>
                    <a:pt x="0" y="4312599"/>
                    <a:pt x="0" y="4213174"/>
                  </a:cubicBezTo>
                  <a:lnTo>
                    <a:pt x="0" y="180024"/>
                  </a:lnTo>
                  <a:cubicBezTo>
                    <a:pt x="0" y="167596"/>
                    <a:pt x="1259" y="155462"/>
                    <a:pt x="3658" y="143743"/>
                  </a:cubicBezTo>
                  <a:close/>
                </a:path>
              </a:pathLst>
            </a:custGeom>
            <a:solidFill>
              <a:srgbClr val="FFC000"/>
            </a:solidFill>
            <a:ln w="9525" cap="flat" cmpd="sng" algn="ctr">
              <a:noFill/>
              <a:prstDash val="solid"/>
              <a:round/>
              <a:headEnd type="none" w="med" len="med"/>
              <a:tailEnd type="none" w="med" len="med"/>
            </a:ln>
            <a:effectLst/>
          </p:spPr>
          <p:txBody>
            <a:bodyPr vert="vert270" wrap="square" lIns="72000" tIns="252000" rIns="72000" bIns="45720" numCol="1" rtlCol="0" anchor="ctr" anchorCtr="0" compatLnSpc="1"/>
            <a:lstStyle/>
            <a:p>
              <a:pPr algn="r" fontAlgn="base">
                <a:spcBef>
                  <a:spcPct val="0"/>
                </a:spcBef>
                <a:spcAft>
                  <a:spcPct val="0"/>
                </a:spcAft>
              </a:pPr>
              <a:r>
                <a:rPr lang="zh-CN" altLang="en-US" sz="2400" b="1"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rPr>
                <a:t>个性特征</a:t>
              </a:r>
              <a:r>
                <a:rPr lang="zh-CN" altLang="en-US" sz="2400" b="1" dirty="0">
                  <a:solidFill>
                    <a:schemeClr val="bg1"/>
                  </a:solidFill>
                  <a:effectLst>
                    <a:outerShdw blurRad="38100" dist="38100" dir="2700000" algn="tl">
                      <a:srgbClr val="000000">
                        <a:alpha val="43137"/>
                      </a:srgbClr>
                    </a:outerShdw>
                  </a:effectLst>
                  <a:latin typeface="Lucida Sans Unicode" panose="020B0602030504020204" pitchFamily="34" charset="0"/>
                </a:rPr>
                <a:t>（</a:t>
              </a:r>
              <a:r>
                <a:rPr lang="en-US" altLang="zh-CN" sz="2400" b="1" dirty="0">
                  <a:solidFill>
                    <a:schemeClr val="bg1"/>
                  </a:solidFill>
                  <a:effectLst>
                    <a:outerShdw blurRad="38100" dist="38100" dir="2700000" algn="tl">
                      <a:srgbClr val="000000">
                        <a:alpha val="43137"/>
                      </a:srgbClr>
                    </a:outerShdw>
                  </a:effectLst>
                  <a:latin typeface="Lucida Sans Unicode" panose="020B0602030504020204" pitchFamily="34" charset="0"/>
                </a:rPr>
                <a:t>P</a:t>
              </a:r>
              <a:r>
                <a:rPr lang="zh-CN" altLang="en-US" sz="2400" b="1" dirty="0">
                  <a:solidFill>
                    <a:schemeClr val="bg1"/>
                  </a:solidFill>
                  <a:effectLst>
                    <a:outerShdw blurRad="38100" dist="38100" dir="2700000" algn="tl">
                      <a:srgbClr val="000000">
                        <a:alpha val="43137"/>
                      </a:srgbClr>
                    </a:outerShdw>
                  </a:effectLst>
                  <a:latin typeface="Lucida Sans Unicode" panose="020B0602030504020204" pitchFamily="34" charset="0"/>
                </a:rPr>
                <a:t>）</a:t>
              </a:r>
              <a:endParaRPr lang="en-US" sz="2400" b="1" dirty="0">
                <a:solidFill>
                  <a:schemeClr val="bg1"/>
                </a:solidFill>
                <a:effectLst>
                  <a:outerShdw blurRad="38100" dist="38100" dir="2700000" algn="tl">
                    <a:srgbClr val="000000">
                      <a:alpha val="43137"/>
                    </a:srgbClr>
                  </a:outerShdw>
                </a:effectLst>
                <a:latin typeface="Lucida Sans Unicode" panose="020B0602030504020204" pitchFamily="34" charset="0"/>
              </a:endParaRPr>
            </a:p>
          </p:txBody>
        </p:sp>
        <p:sp>
          <p:nvSpPr>
            <p:cNvPr id="23" name="Ellipse 15"/>
            <p:cNvSpPr/>
            <p:nvPr/>
          </p:nvSpPr>
          <p:spPr bwMode="auto">
            <a:xfrm rot="3205374">
              <a:off x="4356000" y="1404000"/>
              <a:ext cx="1177200" cy="5400000"/>
            </a:xfrm>
            <a:custGeom>
              <a:avLst/>
              <a:gdLst/>
              <a:ahLst/>
              <a:cxnLst/>
              <a:rect l="l" t="t" r="r" b="b"/>
              <a:pathLst>
                <a:path w="1080120" h="4393198">
                  <a:moveTo>
                    <a:pt x="311153" y="3868476"/>
                  </a:moveTo>
                  <a:cubicBezTo>
                    <a:pt x="308041" y="3883686"/>
                    <a:pt x="306406" y="3899434"/>
                    <a:pt x="306406" y="3915565"/>
                  </a:cubicBezTo>
                  <a:cubicBezTo>
                    <a:pt x="306406" y="4044609"/>
                    <a:pt x="411016" y="4149219"/>
                    <a:pt x="540060" y="4149219"/>
                  </a:cubicBezTo>
                  <a:cubicBezTo>
                    <a:pt x="669104" y="4149219"/>
                    <a:pt x="773714" y="4044609"/>
                    <a:pt x="773714" y="3915565"/>
                  </a:cubicBezTo>
                  <a:cubicBezTo>
                    <a:pt x="773714" y="3786521"/>
                    <a:pt x="669104" y="3681911"/>
                    <a:pt x="540060" y="3681911"/>
                  </a:cubicBezTo>
                  <a:cubicBezTo>
                    <a:pt x="427147" y="3681911"/>
                    <a:pt x="332940" y="3762003"/>
                    <a:pt x="311153" y="3868476"/>
                  </a:cubicBezTo>
                  <a:close/>
                  <a:moveTo>
                    <a:pt x="3658" y="143743"/>
                  </a:moveTo>
                  <a:cubicBezTo>
                    <a:pt x="20444" y="61708"/>
                    <a:pt x="93027" y="0"/>
                    <a:pt x="180024" y="0"/>
                  </a:cubicBezTo>
                  <a:lnTo>
                    <a:pt x="900096" y="0"/>
                  </a:lnTo>
                  <a:cubicBezTo>
                    <a:pt x="999521" y="0"/>
                    <a:pt x="1080120" y="80599"/>
                    <a:pt x="1080120" y="180023"/>
                  </a:cubicBezTo>
                  <a:lnTo>
                    <a:pt x="1080120" y="4213174"/>
                  </a:lnTo>
                  <a:cubicBezTo>
                    <a:pt x="1080120" y="4312599"/>
                    <a:pt x="999521" y="4393198"/>
                    <a:pt x="900096" y="4393198"/>
                  </a:cubicBezTo>
                  <a:lnTo>
                    <a:pt x="180024" y="4393198"/>
                  </a:lnTo>
                  <a:cubicBezTo>
                    <a:pt x="80599" y="4393198"/>
                    <a:pt x="0" y="4312599"/>
                    <a:pt x="0" y="4213174"/>
                  </a:cubicBezTo>
                  <a:lnTo>
                    <a:pt x="0" y="180024"/>
                  </a:lnTo>
                  <a:cubicBezTo>
                    <a:pt x="0" y="167596"/>
                    <a:pt x="1259" y="155462"/>
                    <a:pt x="3658" y="143743"/>
                  </a:cubicBezTo>
                  <a:close/>
                </a:path>
              </a:pathLst>
            </a:custGeom>
            <a:solidFill>
              <a:srgbClr val="92D050"/>
            </a:solidFill>
            <a:ln w="9525" cap="flat" cmpd="sng" algn="ctr">
              <a:noFill/>
              <a:prstDash val="solid"/>
              <a:round/>
              <a:headEnd type="none" w="med" len="med"/>
              <a:tailEnd type="none" w="med" len="med"/>
            </a:ln>
            <a:effectLst/>
          </p:spPr>
          <p:txBody>
            <a:bodyPr vert="vert270" wrap="square" lIns="72000" tIns="252000" rIns="72000" bIns="45720" numCol="1" rtlCol="0" anchor="ctr" anchorCtr="0" compatLnSpc="1"/>
            <a:lstStyle/>
            <a:p>
              <a:pPr algn="r" fontAlgn="base">
                <a:spcBef>
                  <a:spcPct val="0"/>
                </a:spcBef>
                <a:spcAft>
                  <a:spcPct val="0"/>
                </a:spcAft>
              </a:pPr>
              <a:r>
                <a:rPr lang="zh-CN" altLang="en-US" sz="2400" b="1"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rPr>
                <a:t>综合能力</a:t>
              </a:r>
              <a:r>
                <a:rPr lang="en-US" altLang="zh-CN" sz="2400" b="1"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rPr>
                <a:t>/</a:t>
              </a:r>
              <a:r>
                <a:rPr lang="zh-CN" altLang="en-US" sz="2400" b="1"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rPr>
                <a:t>通用能力</a:t>
              </a:r>
              <a:r>
                <a:rPr lang="zh-CN" altLang="en-US" sz="2400" b="1" dirty="0">
                  <a:solidFill>
                    <a:schemeClr val="bg1"/>
                  </a:solidFill>
                  <a:effectLst>
                    <a:outerShdw blurRad="38100" dist="38100" dir="2700000" algn="tl">
                      <a:srgbClr val="000000">
                        <a:alpha val="43137"/>
                      </a:srgbClr>
                    </a:outerShdw>
                  </a:effectLst>
                  <a:latin typeface="Lucida Sans Unicode" panose="020B0602030504020204" pitchFamily="34" charset="0"/>
                </a:rPr>
                <a:t>（</a:t>
              </a:r>
              <a:r>
                <a:rPr lang="en-US" altLang="zh-CN" sz="2400" b="1" dirty="0">
                  <a:solidFill>
                    <a:schemeClr val="bg1"/>
                  </a:solidFill>
                  <a:effectLst>
                    <a:outerShdw blurRad="38100" dist="38100" dir="2700000" algn="tl">
                      <a:srgbClr val="000000">
                        <a:alpha val="43137"/>
                      </a:srgbClr>
                    </a:outerShdw>
                  </a:effectLst>
                  <a:latin typeface="Lucida Sans Unicode" panose="020B0602030504020204" pitchFamily="34" charset="0"/>
                </a:rPr>
                <a:t>A</a:t>
              </a:r>
              <a:r>
                <a:rPr lang="zh-CN" altLang="en-US" sz="2400" b="1" dirty="0">
                  <a:solidFill>
                    <a:schemeClr val="bg1"/>
                  </a:solidFill>
                  <a:effectLst>
                    <a:outerShdw blurRad="38100" dist="38100" dir="2700000" algn="tl">
                      <a:srgbClr val="000000">
                        <a:alpha val="43137"/>
                      </a:srgbClr>
                    </a:outerShdw>
                  </a:effectLst>
                  <a:latin typeface="Lucida Sans Unicode" panose="020B0602030504020204" pitchFamily="34" charset="0"/>
                </a:rPr>
                <a:t>）</a:t>
              </a:r>
              <a:endParaRPr lang="en-US" sz="2400" b="1" dirty="0">
                <a:solidFill>
                  <a:schemeClr val="bg1"/>
                </a:solidFill>
                <a:effectLst>
                  <a:outerShdw blurRad="38100" dist="38100" dir="2700000" algn="tl">
                    <a:srgbClr val="000000">
                      <a:alpha val="43137"/>
                    </a:srgbClr>
                  </a:outerShdw>
                </a:effectLst>
                <a:latin typeface="Lucida Sans Unicode" panose="020B0602030504020204" pitchFamily="34" charset="0"/>
              </a:endParaRPr>
            </a:p>
          </p:txBody>
        </p:sp>
        <p:sp>
          <p:nvSpPr>
            <p:cNvPr id="24" name="Ellipse 15"/>
            <p:cNvSpPr/>
            <p:nvPr/>
          </p:nvSpPr>
          <p:spPr bwMode="auto">
            <a:xfrm rot="4324466">
              <a:off x="4702049" y="2015612"/>
              <a:ext cx="1177200" cy="5400000"/>
            </a:xfrm>
            <a:custGeom>
              <a:avLst/>
              <a:gdLst/>
              <a:ahLst/>
              <a:cxnLst/>
              <a:rect l="l" t="t" r="r" b="b"/>
              <a:pathLst>
                <a:path w="1080120" h="4393198">
                  <a:moveTo>
                    <a:pt x="311153" y="3868476"/>
                  </a:moveTo>
                  <a:cubicBezTo>
                    <a:pt x="308041" y="3883686"/>
                    <a:pt x="306406" y="3899434"/>
                    <a:pt x="306406" y="3915565"/>
                  </a:cubicBezTo>
                  <a:cubicBezTo>
                    <a:pt x="306406" y="4044609"/>
                    <a:pt x="411016" y="4149219"/>
                    <a:pt x="540060" y="4149219"/>
                  </a:cubicBezTo>
                  <a:cubicBezTo>
                    <a:pt x="669104" y="4149219"/>
                    <a:pt x="773714" y="4044609"/>
                    <a:pt x="773714" y="3915565"/>
                  </a:cubicBezTo>
                  <a:cubicBezTo>
                    <a:pt x="773714" y="3786521"/>
                    <a:pt x="669104" y="3681911"/>
                    <a:pt x="540060" y="3681911"/>
                  </a:cubicBezTo>
                  <a:cubicBezTo>
                    <a:pt x="427147" y="3681911"/>
                    <a:pt x="332940" y="3762003"/>
                    <a:pt x="311153" y="3868476"/>
                  </a:cubicBezTo>
                  <a:close/>
                  <a:moveTo>
                    <a:pt x="3658" y="143743"/>
                  </a:moveTo>
                  <a:cubicBezTo>
                    <a:pt x="20444" y="61708"/>
                    <a:pt x="93027" y="0"/>
                    <a:pt x="180024" y="0"/>
                  </a:cubicBezTo>
                  <a:lnTo>
                    <a:pt x="900096" y="0"/>
                  </a:lnTo>
                  <a:cubicBezTo>
                    <a:pt x="999521" y="0"/>
                    <a:pt x="1080120" y="80599"/>
                    <a:pt x="1080120" y="180023"/>
                  </a:cubicBezTo>
                  <a:lnTo>
                    <a:pt x="1080120" y="4213174"/>
                  </a:lnTo>
                  <a:cubicBezTo>
                    <a:pt x="1080120" y="4312599"/>
                    <a:pt x="999521" y="4393198"/>
                    <a:pt x="900096" y="4393198"/>
                  </a:cubicBezTo>
                  <a:lnTo>
                    <a:pt x="180024" y="4393198"/>
                  </a:lnTo>
                  <a:cubicBezTo>
                    <a:pt x="80599" y="4393198"/>
                    <a:pt x="0" y="4312599"/>
                    <a:pt x="0" y="4213174"/>
                  </a:cubicBezTo>
                  <a:lnTo>
                    <a:pt x="0" y="180024"/>
                  </a:lnTo>
                  <a:cubicBezTo>
                    <a:pt x="0" y="167596"/>
                    <a:pt x="1259" y="155462"/>
                    <a:pt x="3658" y="143743"/>
                  </a:cubicBezTo>
                  <a:close/>
                </a:path>
              </a:pathLst>
            </a:custGeom>
            <a:solidFill>
              <a:srgbClr val="0066FF"/>
            </a:solidFill>
            <a:ln w="9525" cap="flat" cmpd="sng" algn="ctr">
              <a:noFill/>
              <a:prstDash val="solid"/>
              <a:round/>
              <a:headEnd type="none" w="med" len="med"/>
              <a:tailEnd type="none" w="med" len="med"/>
            </a:ln>
            <a:effectLst/>
          </p:spPr>
          <p:txBody>
            <a:bodyPr vert="vert270" wrap="square" lIns="72000" tIns="252000" rIns="72000" bIns="45720" numCol="1" rtlCol="0" anchor="ctr" anchorCtr="0" compatLnSpc="1"/>
            <a:lstStyle/>
            <a:p>
              <a:pPr algn="r" fontAlgn="base">
                <a:spcBef>
                  <a:spcPct val="0"/>
                </a:spcBef>
                <a:spcAft>
                  <a:spcPct val="0"/>
                </a:spcAft>
              </a:pPr>
              <a:r>
                <a:rPr lang="zh-CN" altLang="en-US" sz="2400" b="1"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rPr>
                <a:t>专业技能</a:t>
              </a:r>
              <a:r>
                <a:rPr lang="zh-CN" altLang="en-US" sz="2400" b="1" dirty="0">
                  <a:solidFill>
                    <a:schemeClr val="bg1"/>
                  </a:solidFill>
                  <a:effectLst>
                    <a:outerShdw blurRad="38100" dist="38100" dir="2700000" algn="tl">
                      <a:srgbClr val="000000">
                        <a:alpha val="43137"/>
                      </a:srgbClr>
                    </a:outerShdw>
                  </a:effectLst>
                  <a:latin typeface="Lucida Sans Unicode" panose="020B0602030504020204" pitchFamily="34" charset="0"/>
                </a:rPr>
                <a:t>（</a:t>
              </a:r>
              <a:r>
                <a:rPr lang="en-US" altLang="zh-CN" sz="2400" b="1" dirty="0">
                  <a:solidFill>
                    <a:schemeClr val="bg1"/>
                  </a:solidFill>
                  <a:effectLst>
                    <a:outerShdw blurRad="38100" dist="38100" dir="2700000" algn="tl">
                      <a:srgbClr val="000000">
                        <a:alpha val="43137"/>
                      </a:srgbClr>
                    </a:outerShdw>
                  </a:effectLst>
                  <a:latin typeface="Lucida Sans Unicode" panose="020B0602030504020204" pitchFamily="34" charset="0"/>
                </a:rPr>
                <a:t>S</a:t>
              </a:r>
              <a:r>
                <a:rPr lang="zh-CN" altLang="en-US" sz="2400" b="1" dirty="0">
                  <a:solidFill>
                    <a:schemeClr val="bg1"/>
                  </a:solidFill>
                  <a:effectLst>
                    <a:outerShdw blurRad="38100" dist="38100" dir="2700000" algn="tl">
                      <a:srgbClr val="000000">
                        <a:alpha val="43137"/>
                      </a:srgbClr>
                    </a:outerShdw>
                  </a:effectLst>
                  <a:latin typeface="Lucida Sans Unicode" panose="020B0602030504020204" pitchFamily="34" charset="0"/>
                </a:rPr>
                <a:t>）</a:t>
              </a:r>
              <a:endParaRPr lang="en-US" sz="1400" b="1" dirty="0">
                <a:solidFill>
                  <a:schemeClr val="bg1"/>
                </a:solidFill>
                <a:effectLst>
                  <a:outerShdw blurRad="38100" dist="38100" dir="2700000" algn="tl">
                    <a:srgbClr val="000000">
                      <a:alpha val="43137"/>
                    </a:srgbClr>
                  </a:outerShdw>
                </a:effectLst>
                <a:latin typeface="Lucida Sans Unicode" panose="020B0602030504020204" pitchFamily="34" charset="0"/>
              </a:endParaRPr>
            </a:p>
          </p:txBody>
        </p:sp>
        <p:sp>
          <p:nvSpPr>
            <p:cNvPr id="25" name="Ellipse 15"/>
            <p:cNvSpPr/>
            <p:nvPr/>
          </p:nvSpPr>
          <p:spPr bwMode="auto">
            <a:xfrm rot="5400000">
              <a:off x="4800400" y="2661711"/>
              <a:ext cx="1177200" cy="5400000"/>
            </a:xfrm>
            <a:custGeom>
              <a:avLst/>
              <a:gdLst/>
              <a:ahLst/>
              <a:cxnLst/>
              <a:rect l="l" t="t" r="r" b="b"/>
              <a:pathLst>
                <a:path w="1080120" h="4393198">
                  <a:moveTo>
                    <a:pt x="311153" y="3868476"/>
                  </a:moveTo>
                  <a:cubicBezTo>
                    <a:pt x="308041" y="3883686"/>
                    <a:pt x="306406" y="3899434"/>
                    <a:pt x="306406" y="3915565"/>
                  </a:cubicBezTo>
                  <a:cubicBezTo>
                    <a:pt x="306406" y="4044609"/>
                    <a:pt x="411016" y="4149219"/>
                    <a:pt x="540060" y="4149219"/>
                  </a:cubicBezTo>
                  <a:cubicBezTo>
                    <a:pt x="669104" y="4149219"/>
                    <a:pt x="773714" y="4044609"/>
                    <a:pt x="773714" y="3915565"/>
                  </a:cubicBezTo>
                  <a:cubicBezTo>
                    <a:pt x="773714" y="3786521"/>
                    <a:pt x="669104" y="3681911"/>
                    <a:pt x="540060" y="3681911"/>
                  </a:cubicBezTo>
                  <a:cubicBezTo>
                    <a:pt x="427147" y="3681911"/>
                    <a:pt x="332940" y="3762003"/>
                    <a:pt x="311153" y="3868476"/>
                  </a:cubicBezTo>
                  <a:close/>
                  <a:moveTo>
                    <a:pt x="3658" y="143743"/>
                  </a:moveTo>
                  <a:cubicBezTo>
                    <a:pt x="20444" y="61708"/>
                    <a:pt x="93027" y="0"/>
                    <a:pt x="180024" y="0"/>
                  </a:cubicBezTo>
                  <a:lnTo>
                    <a:pt x="900096" y="0"/>
                  </a:lnTo>
                  <a:cubicBezTo>
                    <a:pt x="999521" y="0"/>
                    <a:pt x="1080120" y="80599"/>
                    <a:pt x="1080120" y="180023"/>
                  </a:cubicBezTo>
                  <a:lnTo>
                    <a:pt x="1080120" y="4213174"/>
                  </a:lnTo>
                  <a:cubicBezTo>
                    <a:pt x="1080120" y="4312599"/>
                    <a:pt x="999521" y="4393198"/>
                    <a:pt x="900096" y="4393198"/>
                  </a:cubicBezTo>
                  <a:lnTo>
                    <a:pt x="180024" y="4393198"/>
                  </a:lnTo>
                  <a:cubicBezTo>
                    <a:pt x="80599" y="4393198"/>
                    <a:pt x="0" y="4312599"/>
                    <a:pt x="0" y="4213174"/>
                  </a:cubicBezTo>
                  <a:lnTo>
                    <a:pt x="0" y="180024"/>
                  </a:lnTo>
                  <a:cubicBezTo>
                    <a:pt x="0" y="167596"/>
                    <a:pt x="1259" y="155462"/>
                    <a:pt x="3658" y="143743"/>
                  </a:cubicBezTo>
                  <a:close/>
                </a:path>
              </a:pathLst>
            </a:custGeom>
            <a:solidFill>
              <a:srgbClr val="002060"/>
            </a:solidFill>
            <a:ln w="9525" cap="flat" cmpd="sng" algn="ctr">
              <a:noFill/>
              <a:prstDash val="solid"/>
              <a:round/>
              <a:headEnd type="none" w="med" len="med"/>
              <a:tailEnd type="none" w="med" len="med"/>
            </a:ln>
            <a:effectLst/>
          </p:spPr>
          <p:txBody>
            <a:bodyPr vert="vert270" wrap="square" lIns="72000" tIns="252000" rIns="72000" bIns="45720" numCol="1" rtlCol="0" anchor="ctr" anchorCtr="0" compatLnSpc="1"/>
            <a:lstStyle/>
            <a:p>
              <a:pPr algn="r" fontAlgn="base">
                <a:spcBef>
                  <a:spcPct val="0"/>
                </a:spcBef>
                <a:spcAft>
                  <a:spcPct val="0"/>
                </a:spcAft>
              </a:pPr>
              <a:r>
                <a:rPr lang="zh-CN" altLang="en-US" sz="2400" b="1"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rPr>
                <a:t>专业知识</a:t>
              </a:r>
              <a:r>
                <a:rPr lang="zh-CN" altLang="en-US" sz="2400" b="1" dirty="0">
                  <a:solidFill>
                    <a:schemeClr val="bg1"/>
                  </a:solidFill>
                  <a:effectLst>
                    <a:outerShdw blurRad="38100" dist="38100" dir="2700000" algn="tl">
                      <a:srgbClr val="000000">
                        <a:alpha val="43137"/>
                      </a:srgbClr>
                    </a:outerShdw>
                  </a:effectLst>
                  <a:latin typeface="Lucida Sans Unicode" panose="020B0602030504020204" pitchFamily="34" charset="0"/>
                </a:rPr>
                <a:t>（</a:t>
              </a:r>
              <a:r>
                <a:rPr lang="en-US" altLang="zh-CN" sz="2400" b="1" dirty="0">
                  <a:solidFill>
                    <a:schemeClr val="bg1"/>
                  </a:solidFill>
                  <a:effectLst>
                    <a:outerShdw blurRad="38100" dist="38100" dir="2700000" algn="tl">
                      <a:srgbClr val="000000">
                        <a:alpha val="43137"/>
                      </a:srgbClr>
                    </a:outerShdw>
                  </a:effectLst>
                  <a:latin typeface="Lucida Sans Unicode" panose="020B0602030504020204" pitchFamily="34" charset="0"/>
                </a:rPr>
                <a:t>k</a:t>
              </a:r>
              <a:r>
                <a:rPr lang="zh-CN" altLang="en-US" sz="2400" b="1" dirty="0">
                  <a:solidFill>
                    <a:schemeClr val="bg1"/>
                  </a:solidFill>
                  <a:effectLst>
                    <a:outerShdw blurRad="38100" dist="38100" dir="2700000" algn="tl">
                      <a:srgbClr val="000000">
                        <a:alpha val="43137"/>
                      </a:srgbClr>
                    </a:outerShdw>
                  </a:effectLst>
                  <a:latin typeface="Lucida Sans Unicode" panose="020B0602030504020204" pitchFamily="34" charset="0"/>
                </a:rPr>
                <a:t>）</a:t>
              </a:r>
              <a:endParaRPr lang="en-US" sz="1400" b="1" dirty="0">
                <a:solidFill>
                  <a:schemeClr val="bg1"/>
                </a:solidFill>
                <a:effectLst>
                  <a:outerShdw blurRad="38100" dist="38100" dir="2700000" algn="tl">
                    <a:srgbClr val="000000">
                      <a:alpha val="43137"/>
                    </a:srgbClr>
                  </a:outerShdw>
                </a:effectLst>
                <a:latin typeface="Lucida Sans Unicode" panose="020B0602030504020204" pitchFamily="34" charset="0"/>
              </a:endParaRPr>
            </a:p>
          </p:txBody>
        </p:sp>
        <p:sp>
          <p:nvSpPr>
            <p:cNvPr id="26" name="Ellipse 12"/>
            <p:cNvSpPr/>
            <p:nvPr/>
          </p:nvSpPr>
          <p:spPr bwMode="auto">
            <a:xfrm>
              <a:off x="2987824" y="5064711"/>
              <a:ext cx="594000" cy="594000"/>
            </a:xfrm>
            <a:prstGeom prst="ellipse">
              <a:avLst/>
            </a:prstGeom>
            <a:gradFill>
              <a:gsLst>
                <a:gs pos="0">
                  <a:schemeClr val="bg1">
                    <a:lumMod val="85000"/>
                  </a:schemeClr>
                </a:gs>
                <a:gs pos="80000">
                  <a:schemeClr val="bg1">
                    <a:lumMod val="95000"/>
                  </a:schemeClr>
                </a:gs>
                <a:gs pos="100000">
                  <a:schemeClr val="bg1"/>
                </a:gs>
              </a:gsLst>
            </a:gradFill>
            <a:ln>
              <a:no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rtlCol="0" anchor="t" anchorCtr="0" compatLnSpc="1"/>
            <a:lstStyle/>
            <a:p>
              <a:pPr fontAlgn="base">
                <a:spcBef>
                  <a:spcPct val="0"/>
                </a:spcBef>
                <a:spcAft>
                  <a:spcPct val="0"/>
                </a:spcAft>
              </a:pPr>
              <a:endParaRPr lang="fr-FR" sz="1400" b="1">
                <a:solidFill>
                  <a:schemeClr val="tx1"/>
                </a:solidFill>
                <a:latin typeface="Lucida Sans Unicode" panose="020B0602030504020204" pitchFamily="34" charset="0"/>
              </a:endParaR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 presetClass="entr" presetSubtype="1"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37" presetClass="entr" presetSubtype="0"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900" decel="100000" fill="hold"/>
                                        <p:tgtEl>
                                          <p:spTgt spid="18"/>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矩形 30"/>
          <p:cNvSpPr/>
          <p:nvPr/>
        </p:nvSpPr>
        <p:spPr>
          <a:xfrm>
            <a:off x="414852" y="3068959"/>
            <a:ext cx="6618839" cy="3230479"/>
          </a:xfrm>
          <a:prstGeom prst="rect">
            <a:avLst/>
          </a:prstGeom>
          <a:solidFill>
            <a:sysClr val="window" lastClr="FFFFFF"/>
          </a:solidFill>
          <a:ln w="3175" cap="flat" cmpd="sng" algn="ctr">
            <a:solidFill>
              <a:sysClr val="window" lastClr="FFFFFF">
                <a:lumMod val="75000"/>
              </a:sysClr>
            </a:solidFill>
            <a:prstDash val="solid"/>
          </a:ln>
          <a:effectLst>
            <a:outerShdw blurRad="50800" dist="38100" dir="5400000" algn="t" rotWithShape="0">
              <a:prstClr val="black">
                <a:alpha val="40000"/>
              </a:prstClr>
            </a:outerShdw>
          </a:effectLst>
        </p:spPr>
        <p:txBody>
          <a:bodyPr anchor="ctr"/>
          <a:lstStyle/>
          <a:p>
            <a:pPr algn="ctr">
              <a:defRPr/>
            </a:pPr>
            <a:endParaRPr lang="zh-CN" altLang="en-US" kern="0">
              <a:solidFill>
                <a:sysClr val="window" lastClr="FFFFFF"/>
              </a:solidFill>
              <a:latin typeface="Tahoma" panose="020B0604030504040204"/>
              <a:ea typeface="微软雅黑" panose="020B0503020204020204" charset="-122"/>
            </a:endParaRPr>
          </a:p>
        </p:txBody>
      </p:sp>
      <p:graphicFrame>
        <p:nvGraphicFramePr>
          <p:cNvPr id="2" name="表格 1"/>
          <p:cNvGraphicFramePr>
            <a:graphicFrameLocks noGrp="1"/>
          </p:cNvGraphicFramePr>
          <p:nvPr/>
        </p:nvGraphicFramePr>
        <p:xfrm>
          <a:off x="599711" y="3243457"/>
          <a:ext cx="6264695" cy="2894445"/>
        </p:xfrm>
        <a:graphic>
          <a:graphicData uri="http://schemas.openxmlformats.org/drawingml/2006/table">
            <a:tbl>
              <a:tblPr firstRow="1" firstCol="1" bandRow="1">
                <a:tableStyleId>{93296810-A885-4BE3-A3E7-6D5BEEA58F35}</a:tableStyleId>
              </a:tblPr>
              <a:tblGrid>
                <a:gridCol w="1393420"/>
                <a:gridCol w="2592288"/>
                <a:gridCol w="2278987"/>
              </a:tblGrid>
              <a:tr h="979658">
                <a:tc>
                  <a:txBody>
                    <a:bodyPr/>
                    <a:lstStyle/>
                    <a:p>
                      <a:pPr algn="ctr">
                        <a:lnSpc>
                          <a:spcPct val="115000"/>
                        </a:lnSpc>
                        <a:spcAft>
                          <a:spcPts val="0"/>
                        </a:spcAft>
                      </a:pPr>
                      <a:r>
                        <a:rPr lang="zh-CN" sz="2000" kern="100" dirty="0">
                          <a:effectLst/>
                          <a:latin typeface="微软雅黑" panose="020B0503020204020204" charset="-122"/>
                          <a:ea typeface="微软雅黑" panose="020B0503020204020204" charset="-122"/>
                        </a:rPr>
                        <a:t>二级类别</a:t>
                      </a:r>
                      <a:endParaRPr lang="zh-CN" sz="2000" kern="100" dirty="0">
                        <a:effectLst/>
                        <a:latin typeface="微软雅黑" panose="020B0503020204020204" charset="-122"/>
                        <a:ea typeface="微软雅黑" panose="020B0503020204020204" charset="-122"/>
                      </a:endParaRPr>
                    </a:p>
                  </a:txBody>
                  <a:tcPr marL="68580" marR="68580" marT="0" marB="0" anchor="ctr"/>
                </a:tc>
                <a:tc>
                  <a:txBody>
                    <a:bodyPr/>
                    <a:lstStyle/>
                    <a:p>
                      <a:pPr algn="ctr">
                        <a:lnSpc>
                          <a:spcPct val="115000"/>
                        </a:lnSpc>
                        <a:spcAft>
                          <a:spcPts val="0"/>
                        </a:spcAft>
                      </a:pPr>
                      <a:r>
                        <a:rPr lang="zh-CN" sz="2000" kern="100" dirty="0">
                          <a:effectLst/>
                          <a:latin typeface="微软雅黑" panose="020B0503020204020204" charset="-122"/>
                          <a:ea typeface="微软雅黑" panose="020B0503020204020204" charset="-122"/>
                        </a:rPr>
                        <a:t>面试问题</a:t>
                      </a:r>
                      <a:endParaRPr lang="zh-CN" sz="2000" kern="100" dirty="0">
                        <a:effectLst/>
                        <a:latin typeface="微软雅黑" panose="020B0503020204020204" charset="-122"/>
                        <a:ea typeface="微软雅黑" panose="020B0503020204020204" charset="-122"/>
                      </a:endParaRPr>
                    </a:p>
                  </a:txBody>
                  <a:tcPr marL="68580" marR="68580" marT="0" marB="0" anchor="ctr"/>
                </a:tc>
                <a:tc>
                  <a:txBody>
                    <a:bodyPr/>
                    <a:lstStyle/>
                    <a:p>
                      <a:pPr algn="ctr">
                        <a:lnSpc>
                          <a:spcPct val="115000"/>
                        </a:lnSpc>
                        <a:spcAft>
                          <a:spcPts val="0"/>
                        </a:spcAft>
                      </a:pPr>
                      <a:r>
                        <a:rPr lang="zh-CN" sz="2000" kern="100" dirty="0">
                          <a:effectLst/>
                          <a:latin typeface="微软雅黑" panose="020B0503020204020204" charset="-122"/>
                          <a:ea typeface="微软雅黑" panose="020B0503020204020204" charset="-122"/>
                        </a:rPr>
                        <a:t>测试点</a:t>
                      </a:r>
                      <a:endParaRPr lang="zh-CN" sz="2000" kern="100" dirty="0">
                        <a:effectLst/>
                        <a:latin typeface="微软雅黑" panose="020B0503020204020204" charset="-122"/>
                        <a:ea typeface="微软雅黑" panose="020B0503020204020204" charset="-122"/>
                      </a:endParaRPr>
                    </a:p>
                  </a:txBody>
                  <a:tcPr marL="68580" marR="68580" marT="0" marB="0" anchor="ctr"/>
                </a:tc>
              </a:tr>
              <a:tr h="979658">
                <a:tc rowSpan="2">
                  <a:txBody>
                    <a:bodyPr/>
                    <a:lstStyle/>
                    <a:p>
                      <a:pPr algn="ctr">
                        <a:lnSpc>
                          <a:spcPct val="115000"/>
                        </a:lnSpc>
                        <a:spcAft>
                          <a:spcPts val="0"/>
                        </a:spcAft>
                      </a:pPr>
                      <a:r>
                        <a:rPr lang="zh-CN" sz="2000" kern="100" dirty="0">
                          <a:effectLst/>
                          <a:latin typeface="微软雅黑" panose="020B0503020204020204" charset="-122"/>
                          <a:ea typeface="微软雅黑" panose="020B0503020204020204" charset="-122"/>
                        </a:rPr>
                        <a:t>人力资源</a:t>
                      </a:r>
                      <a:endParaRPr lang="zh-CN" sz="2000" kern="100" dirty="0">
                        <a:effectLst/>
                        <a:latin typeface="微软雅黑" panose="020B0503020204020204" charset="-122"/>
                        <a:ea typeface="微软雅黑" panose="020B0503020204020204" charset="-122"/>
                      </a:endParaRPr>
                    </a:p>
                  </a:txBody>
                  <a:tcPr marL="68580" marR="68580" marT="0" marB="0" anchor="ctr"/>
                </a:tc>
                <a:tc>
                  <a:txBody>
                    <a:bodyPr/>
                    <a:lstStyle/>
                    <a:p>
                      <a:pPr algn="just">
                        <a:lnSpc>
                          <a:spcPct val="115000"/>
                        </a:lnSpc>
                        <a:spcAft>
                          <a:spcPts val="0"/>
                        </a:spcAft>
                      </a:pPr>
                      <a:r>
                        <a:rPr lang="zh-CN" sz="1600" kern="100" dirty="0">
                          <a:solidFill>
                            <a:srgbClr val="5F5E5C"/>
                          </a:solidFill>
                          <a:effectLst/>
                          <a:latin typeface="微软雅黑" panose="020B0503020204020204" charset="-122"/>
                          <a:ea typeface="微软雅黑" panose="020B0503020204020204" charset="-122"/>
                        </a:rPr>
                        <a:t>请问该如何评估培训的效果？</a:t>
                      </a:r>
                      <a:endParaRPr lang="zh-CN" sz="1600" kern="100" dirty="0">
                        <a:solidFill>
                          <a:srgbClr val="5F5E5C"/>
                        </a:solidFill>
                        <a:effectLst/>
                        <a:latin typeface="微软雅黑" panose="020B0503020204020204" charset="-122"/>
                        <a:ea typeface="微软雅黑" panose="020B0503020204020204" charset="-122"/>
                      </a:endParaRPr>
                    </a:p>
                  </a:txBody>
                  <a:tcPr marL="68580" marR="68580" marT="0" marB="0" anchor="ctr"/>
                </a:tc>
                <a:tc>
                  <a:txBody>
                    <a:bodyPr/>
                    <a:lstStyle/>
                    <a:p>
                      <a:pPr algn="just">
                        <a:lnSpc>
                          <a:spcPct val="115000"/>
                        </a:lnSpc>
                        <a:spcAft>
                          <a:spcPts val="0"/>
                        </a:spcAft>
                      </a:pPr>
                      <a:r>
                        <a:rPr lang="zh-CN" sz="1600" kern="100" dirty="0">
                          <a:solidFill>
                            <a:srgbClr val="5F5E5C"/>
                          </a:solidFill>
                          <a:effectLst/>
                          <a:latin typeface="微软雅黑" panose="020B0503020204020204" charset="-122"/>
                          <a:ea typeface="微软雅黑" panose="020B0503020204020204" charset="-122"/>
                        </a:rPr>
                        <a:t>对培训知识的掌握程度</a:t>
                      </a:r>
                      <a:endParaRPr lang="zh-CN" sz="1600" kern="100" dirty="0">
                        <a:solidFill>
                          <a:srgbClr val="5F5E5C"/>
                        </a:solidFill>
                        <a:effectLst/>
                        <a:latin typeface="微软雅黑" panose="020B0503020204020204" charset="-122"/>
                        <a:ea typeface="微软雅黑" panose="020B0503020204020204" charset="-122"/>
                      </a:endParaRPr>
                    </a:p>
                  </a:txBody>
                  <a:tcPr marL="68580" marR="68580" marT="0" marB="0" anchor="ctr"/>
                </a:tc>
              </a:tr>
              <a:tr h="935129">
                <a:tc vMerge="1">
                  <a:tcPr/>
                </a:tc>
                <a:tc>
                  <a:txBody>
                    <a:bodyPr/>
                    <a:lstStyle/>
                    <a:p>
                      <a:pPr algn="just">
                        <a:spcAft>
                          <a:spcPts val="0"/>
                        </a:spcAft>
                      </a:pPr>
                      <a:r>
                        <a:rPr lang="zh-CN" sz="1600" kern="100" dirty="0">
                          <a:solidFill>
                            <a:srgbClr val="5F5E5C"/>
                          </a:solidFill>
                          <a:effectLst/>
                          <a:latin typeface="微软雅黑" panose="020B0503020204020204" charset="-122"/>
                          <a:ea typeface="微软雅黑" panose="020B0503020204020204" charset="-122"/>
                        </a:rPr>
                        <a:t>胜任素质模型的六个通用维度是什么？</a:t>
                      </a:r>
                      <a:endParaRPr lang="zh-CN" sz="1600" kern="100" dirty="0">
                        <a:solidFill>
                          <a:srgbClr val="5F5E5C"/>
                        </a:solidFill>
                        <a:effectLst/>
                        <a:latin typeface="微软雅黑" panose="020B0503020204020204" charset="-122"/>
                        <a:ea typeface="微软雅黑" panose="020B0503020204020204" charset="-122"/>
                      </a:endParaRPr>
                    </a:p>
                  </a:txBody>
                  <a:tcPr marL="68580" marR="68580" marT="0" marB="0" anchor="ctr"/>
                </a:tc>
                <a:tc>
                  <a:txBody>
                    <a:bodyPr/>
                    <a:lstStyle/>
                    <a:p>
                      <a:pPr algn="just">
                        <a:spcAft>
                          <a:spcPts val="0"/>
                        </a:spcAft>
                      </a:pPr>
                      <a:r>
                        <a:rPr lang="zh-CN" sz="1600" kern="100" dirty="0">
                          <a:solidFill>
                            <a:srgbClr val="5F5E5C"/>
                          </a:solidFill>
                          <a:effectLst/>
                          <a:latin typeface="微软雅黑" panose="020B0503020204020204" charset="-122"/>
                          <a:ea typeface="微软雅黑" panose="020B0503020204020204" charset="-122"/>
                        </a:rPr>
                        <a:t>专业术语</a:t>
                      </a:r>
                      <a:endParaRPr lang="zh-CN" sz="1600" kern="100" dirty="0">
                        <a:solidFill>
                          <a:srgbClr val="5F5E5C"/>
                        </a:solidFill>
                        <a:effectLst/>
                        <a:latin typeface="微软雅黑" panose="020B0503020204020204" charset="-122"/>
                        <a:ea typeface="微软雅黑" panose="020B0503020204020204" charset="-122"/>
                      </a:endParaRPr>
                    </a:p>
                  </a:txBody>
                  <a:tcPr marL="68580" marR="68580" marT="0" marB="0" anchor="ctr"/>
                </a:tc>
              </a:tr>
            </a:tbl>
          </a:graphicData>
        </a:graphic>
      </p:graphicFrame>
      <p:grpSp>
        <p:nvGrpSpPr>
          <p:cNvPr id="32" name="组合 31"/>
          <p:cNvGrpSpPr>
            <a:grpSpLocks noChangeAspect="1"/>
          </p:cNvGrpSpPr>
          <p:nvPr/>
        </p:nvGrpSpPr>
        <p:grpSpPr>
          <a:xfrm>
            <a:off x="7137674" y="2276009"/>
            <a:ext cx="4720553" cy="4320000"/>
            <a:chOff x="2188309" y="1143958"/>
            <a:chExt cx="5900691" cy="5400000"/>
          </a:xfrm>
        </p:grpSpPr>
        <p:sp>
          <p:nvSpPr>
            <p:cNvPr id="33" name="Ellipse 15"/>
            <p:cNvSpPr/>
            <p:nvPr/>
          </p:nvSpPr>
          <p:spPr bwMode="auto">
            <a:xfrm rot="2591332">
              <a:off x="4110959" y="1143958"/>
              <a:ext cx="1177200" cy="5400000"/>
            </a:xfrm>
            <a:custGeom>
              <a:avLst/>
              <a:gdLst/>
              <a:ahLst/>
              <a:cxnLst/>
              <a:rect l="l" t="t" r="r" b="b"/>
              <a:pathLst>
                <a:path w="1080120" h="4393198">
                  <a:moveTo>
                    <a:pt x="311153" y="3868476"/>
                  </a:moveTo>
                  <a:cubicBezTo>
                    <a:pt x="308041" y="3883686"/>
                    <a:pt x="306406" y="3899434"/>
                    <a:pt x="306406" y="3915565"/>
                  </a:cubicBezTo>
                  <a:cubicBezTo>
                    <a:pt x="306406" y="4044609"/>
                    <a:pt x="411016" y="4149219"/>
                    <a:pt x="540060" y="4149219"/>
                  </a:cubicBezTo>
                  <a:cubicBezTo>
                    <a:pt x="669104" y="4149219"/>
                    <a:pt x="773714" y="4044609"/>
                    <a:pt x="773714" y="3915565"/>
                  </a:cubicBezTo>
                  <a:cubicBezTo>
                    <a:pt x="773714" y="3786521"/>
                    <a:pt x="669104" y="3681911"/>
                    <a:pt x="540060" y="3681911"/>
                  </a:cubicBezTo>
                  <a:cubicBezTo>
                    <a:pt x="427147" y="3681911"/>
                    <a:pt x="332940" y="3762003"/>
                    <a:pt x="311153" y="3868476"/>
                  </a:cubicBezTo>
                  <a:close/>
                  <a:moveTo>
                    <a:pt x="3658" y="143743"/>
                  </a:moveTo>
                  <a:cubicBezTo>
                    <a:pt x="20444" y="61708"/>
                    <a:pt x="93027" y="0"/>
                    <a:pt x="180024" y="0"/>
                  </a:cubicBezTo>
                  <a:lnTo>
                    <a:pt x="900096" y="0"/>
                  </a:lnTo>
                  <a:cubicBezTo>
                    <a:pt x="999521" y="0"/>
                    <a:pt x="1080120" y="80599"/>
                    <a:pt x="1080120" y="180023"/>
                  </a:cubicBezTo>
                  <a:lnTo>
                    <a:pt x="1080120" y="4213174"/>
                  </a:lnTo>
                  <a:cubicBezTo>
                    <a:pt x="1080120" y="4312599"/>
                    <a:pt x="999521" y="4393198"/>
                    <a:pt x="900096" y="4393198"/>
                  </a:cubicBezTo>
                  <a:lnTo>
                    <a:pt x="180024" y="4393198"/>
                  </a:lnTo>
                  <a:cubicBezTo>
                    <a:pt x="80599" y="4393198"/>
                    <a:pt x="0" y="4312599"/>
                    <a:pt x="0" y="4213174"/>
                  </a:cubicBezTo>
                  <a:lnTo>
                    <a:pt x="0" y="180024"/>
                  </a:lnTo>
                  <a:cubicBezTo>
                    <a:pt x="0" y="167596"/>
                    <a:pt x="1259" y="155462"/>
                    <a:pt x="3658" y="143743"/>
                  </a:cubicBezTo>
                  <a:close/>
                </a:path>
              </a:pathLst>
            </a:custGeom>
            <a:solidFill>
              <a:srgbClr val="7030A0"/>
            </a:solidFill>
            <a:ln w="9525" cap="flat" cmpd="sng" algn="ctr">
              <a:noFill/>
              <a:prstDash val="solid"/>
              <a:round/>
              <a:headEnd type="none" w="med" len="med"/>
              <a:tailEnd type="none" w="med" len="med"/>
            </a:ln>
            <a:effectLst/>
          </p:spPr>
          <p:txBody>
            <a:bodyPr vert="vert270" wrap="square" lIns="72000" tIns="252000" rIns="72000" bIns="45720" numCol="1" rtlCol="0" anchor="ctr" anchorCtr="0" compatLnSpc="1"/>
            <a:lstStyle/>
            <a:p>
              <a:pPr algn="r" fontAlgn="base">
                <a:spcBef>
                  <a:spcPct val="0"/>
                </a:spcBef>
                <a:spcAft>
                  <a:spcPct val="0"/>
                </a:spcAft>
              </a:pPr>
              <a:endParaRPr lang="en-US" sz="2400" b="1" dirty="0">
                <a:solidFill>
                  <a:schemeClr val="bg1"/>
                </a:solidFill>
                <a:effectLst>
                  <a:outerShdw blurRad="38100" dist="38100" dir="2700000" algn="tl">
                    <a:srgbClr val="000000">
                      <a:alpha val="43137"/>
                    </a:srgbClr>
                  </a:outerShdw>
                </a:effectLst>
                <a:latin typeface="Lucida Sans Unicode" panose="020B0602030504020204" pitchFamily="34" charset="0"/>
              </a:endParaRPr>
            </a:p>
          </p:txBody>
        </p:sp>
        <p:sp>
          <p:nvSpPr>
            <p:cNvPr id="34" name="Ellipse 15"/>
            <p:cNvSpPr/>
            <p:nvPr/>
          </p:nvSpPr>
          <p:spPr bwMode="auto">
            <a:xfrm rot="2998910">
              <a:off x="4299709" y="1315841"/>
              <a:ext cx="1177200" cy="5400000"/>
            </a:xfrm>
            <a:custGeom>
              <a:avLst/>
              <a:gdLst/>
              <a:ahLst/>
              <a:cxnLst/>
              <a:rect l="l" t="t" r="r" b="b"/>
              <a:pathLst>
                <a:path w="1080120" h="4393198">
                  <a:moveTo>
                    <a:pt x="311153" y="3868476"/>
                  </a:moveTo>
                  <a:cubicBezTo>
                    <a:pt x="308041" y="3883686"/>
                    <a:pt x="306406" y="3899434"/>
                    <a:pt x="306406" y="3915565"/>
                  </a:cubicBezTo>
                  <a:cubicBezTo>
                    <a:pt x="306406" y="4044609"/>
                    <a:pt x="411016" y="4149219"/>
                    <a:pt x="540060" y="4149219"/>
                  </a:cubicBezTo>
                  <a:cubicBezTo>
                    <a:pt x="669104" y="4149219"/>
                    <a:pt x="773714" y="4044609"/>
                    <a:pt x="773714" y="3915565"/>
                  </a:cubicBezTo>
                  <a:cubicBezTo>
                    <a:pt x="773714" y="3786521"/>
                    <a:pt x="669104" y="3681911"/>
                    <a:pt x="540060" y="3681911"/>
                  </a:cubicBezTo>
                  <a:cubicBezTo>
                    <a:pt x="427147" y="3681911"/>
                    <a:pt x="332940" y="3762003"/>
                    <a:pt x="311153" y="3868476"/>
                  </a:cubicBezTo>
                  <a:close/>
                  <a:moveTo>
                    <a:pt x="3658" y="143743"/>
                  </a:moveTo>
                  <a:cubicBezTo>
                    <a:pt x="20444" y="61708"/>
                    <a:pt x="93027" y="0"/>
                    <a:pt x="180024" y="0"/>
                  </a:cubicBezTo>
                  <a:lnTo>
                    <a:pt x="900096" y="0"/>
                  </a:lnTo>
                  <a:cubicBezTo>
                    <a:pt x="999521" y="0"/>
                    <a:pt x="1080120" y="80599"/>
                    <a:pt x="1080120" y="180023"/>
                  </a:cubicBezTo>
                  <a:lnTo>
                    <a:pt x="1080120" y="4213174"/>
                  </a:lnTo>
                  <a:cubicBezTo>
                    <a:pt x="1080120" y="4312599"/>
                    <a:pt x="999521" y="4393198"/>
                    <a:pt x="900096" y="4393198"/>
                  </a:cubicBezTo>
                  <a:lnTo>
                    <a:pt x="180024" y="4393198"/>
                  </a:lnTo>
                  <a:cubicBezTo>
                    <a:pt x="80599" y="4393198"/>
                    <a:pt x="0" y="4312599"/>
                    <a:pt x="0" y="4213174"/>
                  </a:cubicBezTo>
                  <a:lnTo>
                    <a:pt x="0" y="180024"/>
                  </a:lnTo>
                  <a:cubicBezTo>
                    <a:pt x="0" y="167596"/>
                    <a:pt x="1259" y="155462"/>
                    <a:pt x="3658" y="143743"/>
                  </a:cubicBezTo>
                  <a:close/>
                </a:path>
              </a:pathLst>
            </a:custGeom>
            <a:solidFill>
              <a:srgbClr val="FF3399"/>
            </a:solidFill>
            <a:ln w="9525" cap="flat" cmpd="sng" algn="ctr">
              <a:noFill/>
              <a:prstDash val="solid"/>
              <a:round/>
              <a:headEnd type="none" w="med" len="med"/>
              <a:tailEnd type="none" w="med" len="med"/>
            </a:ln>
            <a:effectLst/>
          </p:spPr>
          <p:txBody>
            <a:bodyPr vert="vert270" wrap="square" lIns="72000" tIns="252000" rIns="72000" bIns="45720" numCol="1" rtlCol="0" anchor="ctr" anchorCtr="0" compatLnSpc="1"/>
            <a:lstStyle/>
            <a:p>
              <a:pPr algn="r" fontAlgn="base">
                <a:spcBef>
                  <a:spcPct val="0"/>
                </a:spcBef>
                <a:spcAft>
                  <a:spcPct val="0"/>
                </a:spcAft>
              </a:pPr>
              <a:endParaRPr lang="en-US" sz="2400" b="1" dirty="0">
                <a:solidFill>
                  <a:schemeClr val="bg1"/>
                </a:solidFill>
                <a:effectLst>
                  <a:outerShdw blurRad="38100" dist="38100" dir="2700000" algn="tl">
                    <a:srgbClr val="000000">
                      <a:alpha val="43137"/>
                    </a:srgbClr>
                  </a:outerShdw>
                </a:effectLst>
                <a:latin typeface="Lucida Sans Unicode" panose="020B0602030504020204" pitchFamily="34" charset="0"/>
              </a:endParaRPr>
            </a:p>
          </p:txBody>
        </p:sp>
        <p:sp>
          <p:nvSpPr>
            <p:cNvPr id="35" name="Ellipse 15"/>
            <p:cNvSpPr/>
            <p:nvPr/>
          </p:nvSpPr>
          <p:spPr bwMode="auto">
            <a:xfrm rot="3448900">
              <a:off x="4486638" y="1524629"/>
              <a:ext cx="1177200" cy="5400000"/>
            </a:xfrm>
            <a:custGeom>
              <a:avLst/>
              <a:gdLst/>
              <a:ahLst/>
              <a:cxnLst/>
              <a:rect l="l" t="t" r="r" b="b"/>
              <a:pathLst>
                <a:path w="1080120" h="4393198">
                  <a:moveTo>
                    <a:pt x="311153" y="3868476"/>
                  </a:moveTo>
                  <a:cubicBezTo>
                    <a:pt x="308041" y="3883686"/>
                    <a:pt x="306406" y="3899434"/>
                    <a:pt x="306406" y="3915565"/>
                  </a:cubicBezTo>
                  <a:cubicBezTo>
                    <a:pt x="306406" y="4044609"/>
                    <a:pt x="411016" y="4149219"/>
                    <a:pt x="540060" y="4149219"/>
                  </a:cubicBezTo>
                  <a:cubicBezTo>
                    <a:pt x="669104" y="4149219"/>
                    <a:pt x="773714" y="4044609"/>
                    <a:pt x="773714" y="3915565"/>
                  </a:cubicBezTo>
                  <a:cubicBezTo>
                    <a:pt x="773714" y="3786521"/>
                    <a:pt x="669104" y="3681911"/>
                    <a:pt x="540060" y="3681911"/>
                  </a:cubicBezTo>
                  <a:cubicBezTo>
                    <a:pt x="427147" y="3681911"/>
                    <a:pt x="332940" y="3762003"/>
                    <a:pt x="311153" y="3868476"/>
                  </a:cubicBezTo>
                  <a:close/>
                  <a:moveTo>
                    <a:pt x="3658" y="143743"/>
                  </a:moveTo>
                  <a:cubicBezTo>
                    <a:pt x="20444" y="61708"/>
                    <a:pt x="93027" y="0"/>
                    <a:pt x="180024" y="0"/>
                  </a:cubicBezTo>
                  <a:lnTo>
                    <a:pt x="900096" y="0"/>
                  </a:lnTo>
                  <a:cubicBezTo>
                    <a:pt x="999521" y="0"/>
                    <a:pt x="1080120" y="80599"/>
                    <a:pt x="1080120" y="180023"/>
                  </a:cubicBezTo>
                  <a:lnTo>
                    <a:pt x="1080120" y="4213174"/>
                  </a:lnTo>
                  <a:cubicBezTo>
                    <a:pt x="1080120" y="4312599"/>
                    <a:pt x="999521" y="4393198"/>
                    <a:pt x="900096" y="4393198"/>
                  </a:cubicBezTo>
                  <a:lnTo>
                    <a:pt x="180024" y="4393198"/>
                  </a:lnTo>
                  <a:cubicBezTo>
                    <a:pt x="80599" y="4393198"/>
                    <a:pt x="0" y="4312599"/>
                    <a:pt x="0" y="4213174"/>
                  </a:cubicBezTo>
                  <a:lnTo>
                    <a:pt x="0" y="180024"/>
                  </a:lnTo>
                  <a:cubicBezTo>
                    <a:pt x="0" y="167596"/>
                    <a:pt x="1259" y="155462"/>
                    <a:pt x="3658" y="143743"/>
                  </a:cubicBezTo>
                  <a:close/>
                </a:path>
              </a:pathLst>
            </a:custGeom>
            <a:solidFill>
              <a:srgbClr val="D12112"/>
            </a:solidFill>
            <a:ln w="9525" cap="flat" cmpd="sng" algn="ctr">
              <a:noFill/>
              <a:prstDash val="solid"/>
              <a:round/>
              <a:headEnd type="none" w="med" len="med"/>
              <a:tailEnd type="none" w="med" len="med"/>
            </a:ln>
            <a:effectLst/>
          </p:spPr>
          <p:txBody>
            <a:bodyPr vert="vert270" wrap="square" lIns="72000" tIns="252000" rIns="72000" bIns="45720" numCol="1" rtlCol="0" anchor="ctr" anchorCtr="0" compatLnSpc="1"/>
            <a:lstStyle/>
            <a:p>
              <a:pPr algn="r" fontAlgn="base">
                <a:spcBef>
                  <a:spcPct val="0"/>
                </a:spcBef>
                <a:spcAft>
                  <a:spcPct val="0"/>
                </a:spcAft>
              </a:pPr>
              <a:endParaRPr lang="en-US" sz="2400" b="1" dirty="0">
                <a:solidFill>
                  <a:schemeClr val="bg1"/>
                </a:solidFill>
                <a:effectLst>
                  <a:outerShdw blurRad="38100" dist="38100" dir="2700000" algn="tl">
                    <a:srgbClr val="000000">
                      <a:alpha val="43137"/>
                    </a:srgbClr>
                  </a:outerShdw>
                </a:effectLst>
                <a:latin typeface="Lucida Sans Unicode" panose="020B0602030504020204" pitchFamily="34" charset="0"/>
              </a:endParaRPr>
            </a:p>
          </p:txBody>
        </p:sp>
        <p:sp>
          <p:nvSpPr>
            <p:cNvPr id="36" name="Ellipse 15"/>
            <p:cNvSpPr/>
            <p:nvPr/>
          </p:nvSpPr>
          <p:spPr bwMode="auto">
            <a:xfrm rot="3949669">
              <a:off x="4663494" y="1795524"/>
              <a:ext cx="1177200" cy="5400000"/>
            </a:xfrm>
            <a:custGeom>
              <a:avLst/>
              <a:gdLst/>
              <a:ahLst/>
              <a:cxnLst/>
              <a:rect l="l" t="t" r="r" b="b"/>
              <a:pathLst>
                <a:path w="1080120" h="4393198">
                  <a:moveTo>
                    <a:pt x="311153" y="3868476"/>
                  </a:moveTo>
                  <a:cubicBezTo>
                    <a:pt x="308041" y="3883686"/>
                    <a:pt x="306406" y="3899434"/>
                    <a:pt x="306406" y="3915565"/>
                  </a:cubicBezTo>
                  <a:cubicBezTo>
                    <a:pt x="306406" y="4044609"/>
                    <a:pt x="411016" y="4149219"/>
                    <a:pt x="540060" y="4149219"/>
                  </a:cubicBezTo>
                  <a:cubicBezTo>
                    <a:pt x="669104" y="4149219"/>
                    <a:pt x="773714" y="4044609"/>
                    <a:pt x="773714" y="3915565"/>
                  </a:cubicBezTo>
                  <a:cubicBezTo>
                    <a:pt x="773714" y="3786521"/>
                    <a:pt x="669104" y="3681911"/>
                    <a:pt x="540060" y="3681911"/>
                  </a:cubicBezTo>
                  <a:cubicBezTo>
                    <a:pt x="427147" y="3681911"/>
                    <a:pt x="332940" y="3762003"/>
                    <a:pt x="311153" y="3868476"/>
                  </a:cubicBezTo>
                  <a:close/>
                  <a:moveTo>
                    <a:pt x="3658" y="143743"/>
                  </a:moveTo>
                  <a:cubicBezTo>
                    <a:pt x="20444" y="61708"/>
                    <a:pt x="93027" y="0"/>
                    <a:pt x="180024" y="0"/>
                  </a:cubicBezTo>
                  <a:lnTo>
                    <a:pt x="900096" y="0"/>
                  </a:lnTo>
                  <a:cubicBezTo>
                    <a:pt x="999521" y="0"/>
                    <a:pt x="1080120" y="80599"/>
                    <a:pt x="1080120" y="180023"/>
                  </a:cubicBezTo>
                  <a:lnTo>
                    <a:pt x="1080120" y="4213174"/>
                  </a:lnTo>
                  <a:cubicBezTo>
                    <a:pt x="1080120" y="4312599"/>
                    <a:pt x="999521" y="4393198"/>
                    <a:pt x="900096" y="4393198"/>
                  </a:cubicBezTo>
                  <a:lnTo>
                    <a:pt x="180024" y="4393198"/>
                  </a:lnTo>
                  <a:cubicBezTo>
                    <a:pt x="80599" y="4393198"/>
                    <a:pt x="0" y="4312599"/>
                    <a:pt x="0" y="4213174"/>
                  </a:cubicBezTo>
                  <a:lnTo>
                    <a:pt x="0" y="180024"/>
                  </a:lnTo>
                  <a:cubicBezTo>
                    <a:pt x="0" y="167596"/>
                    <a:pt x="1259" y="155462"/>
                    <a:pt x="3658" y="143743"/>
                  </a:cubicBezTo>
                  <a:close/>
                </a:path>
              </a:pathLst>
            </a:custGeom>
            <a:solidFill>
              <a:srgbClr val="FFC000"/>
            </a:solidFill>
            <a:ln w="9525" cap="flat" cmpd="sng" algn="ctr">
              <a:noFill/>
              <a:prstDash val="solid"/>
              <a:round/>
              <a:headEnd type="none" w="med" len="med"/>
              <a:tailEnd type="none" w="med" len="med"/>
            </a:ln>
            <a:effectLst/>
          </p:spPr>
          <p:txBody>
            <a:bodyPr vert="vert270" wrap="square" lIns="72000" tIns="252000" rIns="72000" bIns="45720" numCol="1" rtlCol="0" anchor="ctr" anchorCtr="0" compatLnSpc="1"/>
            <a:lstStyle/>
            <a:p>
              <a:pPr algn="r" fontAlgn="base">
                <a:spcBef>
                  <a:spcPct val="0"/>
                </a:spcBef>
                <a:spcAft>
                  <a:spcPct val="0"/>
                </a:spcAft>
              </a:pPr>
              <a:endParaRPr lang="en-US" sz="2400" b="1" dirty="0">
                <a:solidFill>
                  <a:schemeClr val="bg1"/>
                </a:solidFill>
                <a:effectLst>
                  <a:outerShdw blurRad="38100" dist="38100" dir="2700000" algn="tl">
                    <a:srgbClr val="000000">
                      <a:alpha val="43137"/>
                    </a:srgbClr>
                  </a:outerShdw>
                </a:effectLst>
                <a:latin typeface="Lucida Sans Unicode" panose="020B0602030504020204" pitchFamily="34" charset="0"/>
              </a:endParaRPr>
            </a:p>
          </p:txBody>
        </p:sp>
        <p:sp>
          <p:nvSpPr>
            <p:cNvPr id="37" name="Ellipse 15"/>
            <p:cNvSpPr/>
            <p:nvPr/>
          </p:nvSpPr>
          <p:spPr bwMode="auto">
            <a:xfrm rot="4401100">
              <a:off x="4756340" y="2086456"/>
              <a:ext cx="1177200" cy="5400000"/>
            </a:xfrm>
            <a:custGeom>
              <a:avLst/>
              <a:gdLst/>
              <a:ahLst/>
              <a:cxnLst/>
              <a:rect l="l" t="t" r="r" b="b"/>
              <a:pathLst>
                <a:path w="1080120" h="4393198">
                  <a:moveTo>
                    <a:pt x="311153" y="3868476"/>
                  </a:moveTo>
                  <a:cubicBezTo>
                    <a:pt x="308041" y="3883686"/>
                    <a:pt x="306406" y="3899434"/>
                    <a:pt x="306406" y="3915565"/>
                  </a:cubicBezTo>
                  <a:cubicBezTo>
                    <a:pt x="306406" y="4044609"/>
                    <a:pt x="411016" y="4149219"/>
                    <a:pt x="540060" y="4149219"/>
                  </a:cubicBezTo>
                  <a:cubicBezTo>
                    <a:pt x="669104" y="4149219"/>
                    <a:pt x="773714" y="4044609"/>
                    <a:pt x="773714" y="3915565"/>
                  </a:cubicBezTo>
                  <a:cubicBezTo>
                    <a:pt x="773714" y="3786521"/>
                    <a:pt x="669104" y="3681911"/>
                    <a:pt x="540060" y="3681911"/>
                  </a:cubicBezTo>
                  <a:cubicBezTo>
                    <a:pt x="427147" y="3681911"/>
                    <a:pt x="332940" y="3762003"/>
                    <a:pt x="311153" y="3868476"/>
                  </a:cubicBezTo>
                  <a:close/>
                  <a:moveTo>
                    <a:pt x="3658" y="143743"/>
                  </a:moveTo>
                  <a:cubicBezTo>
                    <a:pt x="20444" y="61708"/>
                    <a:pt x="93027" y="0"/>
                    <a:pt x="180024" y="0"/>
                  </a:cubicBezTo>
                  <a:lnTo>
                    <a:pt x="900096" y="0"/>
                  </a:lnTo>
                  <a:cubicBezTo>
                    <a:pt x="999521" y="0"/>
                    <a:pt x="1080120" y="80599"/>
                    <a:pt x="1080120" y="180023"/>
                  </a:cubicBezTo>
                  <a:lnTo>
                    <a:pt x="1080120" y="4213174"/>
                  </a:lnTo>
                  <a:cubicBezTo>
                    <a:pt x="1080120" y="4312599"/>
                    <a:pt x="999521" y="4393198"/>
                    <a:pt x="900096" y="4393198"/>
                  </a:cubicBezTo>
                  <a:lnTo>
                    <a:pt x="180024" y="4393198"/>
                  </a:lnTo>
                  <a:cubicBezTo>
                    <a:pt x="80599" y="4393198"/>
                    <a:pt x="0" y="4312599"/>
                    <a:pt x="0" y="4213174"/>
                  </a:cubicBezTo>
                  <a:lnTo>
                    <a:pt x="0" y="180024"/>
                  </a:lnTo>
                  <a:cubicBezTo>
                    <a:pt x="0" y="167596"/>
                    <a:pt x="1259" y="155462"/>
                    <a:pt x="3658" y="143743"/>
                  </a:cubicBezTo>
                  <a:close/>
                </a:path>
              </a:pathLst>
            </a:custGeom>
            <a:solidFill>
              <a:srgbClr val="92D050"/>
            </a:solidFill>
            <a:ln w="9525" cap="flat" cmpd="sng" algn="ctr">
              <a:noFill/>
              <a:prstDash val="solid"/>
              <a:round/>
              <a:headEnd type="none" w="med" len="med"/>
              <a:tailEnd type="none" w="med" len="med"/>
            </a:ln>
            <a:effectLst/>
          </p:spPr>
          <p:txBody>
            <a:bodyPr vert="vert270" wrap="square" lIns="72000" tIns="252000" rIns="72000" bIns="45720" numCol="1" rtlCol="0" anchor="ctr" anchorCtr="0" compatLnSpc="1"/>
            <a:lstStyle/>
            <a:p>
              <a:pPr algn="r" fontAlgn="base">
                <a:spcBef>
                  <a:spcPct val="0"/>
                </a:spcBef>
                <a:spcAft>
                  <a:spcPct val="0"/>
                </a:spcAft>
              </a:pPr>
              <a:endParaRPr lang="en-US" sz="2400" b="1" dirty="0">
                <a:solidFill>
                  <a:schemeClr val="bg1"/>
                </a:solidFill>
                <a:effectLst>
                  <a:outerShdw blurRad="38100" dist="38100" dir="2700000" algn="tl">
                    <a:srgbClr val="000000">
                      <a:alpha val="43137"/>
                    </a:srgbClr>
                  </a:outerShdw>
                </a:effectLst>
                <a:latin typeface="Lucida Sans Unicode" panose="020B0602030504020204" pitchFamily="34" charset="0"/>
              </a:endParaRPr>
            </a:p>
          </p:txBody>
        </p:sp>
        <p:sp>
          <p:nvSpPr>
            <p:cNvPr id="38" name="Ellipse 15"/>
            <p:cNvSpPr/>
            <p:nvPr/>
          </p:nvSpPr>
          <p:spPr bwMode="auto">
            <a:xfrm rot="4936605">
              <a:off x="4800400" y="2375178"/>
              <a:ext cx="1177200" cy="5400000"/>
            </a:xfrm>
            <a:custGeom>
              <a:avLst/>
              <a:gdLst/>
              <a:ahLst/>
              <a:cxnLst/>
              <a:rect l="l" t="t" r="r" b="b"/>
              <a:pathLst>
                <a:path w="1080120" h="4393198">
                  <a:moveTo>
                    <a:pt x="311153" y="3868476"/>
                  </a:moveTo>
                  <a:cubicBezTo>
                    <a:pt x="308041" y="3883686"/>
                    <a:pt x="306406" y="3899434"/>
                    <a:pt x="306406" y="3915565"/>
                  </a:cubicBezTo>
                  <a:cubicBezTo>
                    <a:pt x="306406" y="4044609"/>
                    <a:pt x="411016" y="4149219"/>
                    <a:pt x="540060" y="4149219"/>
                  </a:cubicBezTo>
                  <a:cubicBezTo>
                    <a:pt x="669104" y="4149219"/>
                    <a:pt x="773714" y="4044609"/>
                    <a:pt x="773714" y="3915565"/>
                  </a:cubicBezTo>
                  <a:cubicBezTo>
                    <a:pt x="773714" y="3786521"/>
                    <a:pt x="669104" y="3681911"/>
                    <a:pt x="540060" y="3681911"/>
                  </a:cubicBezTo>
                  <a:cubicBezTo>
                    <a:pt x="427147" y="3681911"/>
                    <a:pt x="332940" y="3762003"/>
                    <a:pt x="311153" y="3868476"/>
                  </a:cubicBezTo>
                  <a:close/>
                  <a:moveTo>
                    <a:pt x="3658" y="143743"/>
                  </a:moveTo>
                  <a:cubicBezTo>
                    <a:pt x="20444" y="61708"/>
                    <a:pt x="93027" y="0"/>
                    <a:pt x="180024" y="0"/>
                  </a:cubicBezTo>
                  <a:lnTo>
                    <a:pt x="900096" y="0"/>
                  </a:lnTo>
                  <a:cubicBezTo>
                    <a:pt x="999521" y="0"/>
                    <a:pt x="1080120" y="80599"/>
                    <a:pt x="1080120" y="180023"/>
                  </a:cubicBezTo>
                  <a:lnTo>
                    <a:pt x="1080120" y="4213174"/>
                  </a:lnTo>
                  <a:cubicBezTo>
                    <a:pt x="1080120" y="4312599"/>
                    <a:pt x="999521" y="4393198"/>
                    <a:pt x="900096" y="4393198"/>
                  </a:cubicBezTo>
                  <a:lnTo>
                    <a:pt x="180024" y="4393198"/>
                  </a:lnTo>
                  <a:cubicBezTo>
                    <a:pt x="80599" y="4393198"/>
                    <a:pt x="0" y="4312599"/>
                    <a:pt x="0" y="4213174"/>
                  </a:cubicBezTo>
                  <a:lnTo>
                    <a:pt x="0" y="180024"/>
                  </a:lnTo>
                  <a:cubicBezTo>
                    <a:pt x="0" y="167596"/>
                    <a:pt x="1259" y="155462"/>
                    <a:pt x="3658" y="143743"/>
                  </a:cubicBezTo>
                  <a:close/>
                </a:path>
              </a:pathLst>
            </a:custGeom>
            <a:solidFill>
              <a:srgbClr val="0066FF"/>
            </a:solidFill>
            <a:ln w="9525" cap="flat" cmpd="sng" algn="ctr">
              <a:noFill/>
              <a:prstDash val="solid"/>
              <a:round/>
              <a:headEnd type="none" w="med" len="med"/>
              <a:tailEnd type="none" w="med" len="med"/>
            </a:ln>
            <a:effectLst/>
          </p:spPr>
          <p:txBody>
            <a:bodyPr vert="vert270" wrap="square" lIns="72000" tIns="252000" rIns="72000" bIns="45720" numCol="1" rtlCol="0" anchor="ctr" anchorCtr="0" compatLnSpc="1"/>
            <a:lstStyle/>
            <a:p>
              <a:pPr algn="r" fontAlgn="base">
                <a:spcBef>
                  <a:spcPct val="0"/>
                </a:spcBef>
                <a:spcAft>
                  <a:spcPct val="0"/>
                </a:spcAft>
              </a:pPr>
              <a:endParaRPr lang="en-US" sz="1400" b="1" dirty="0">
                <a:solidFill>
                  <a:schemeClr val="bg1"/>
                </a:solidFill>
                <a:effectLst>
                  <a:outerShdw blurRad="38100" dist="38100" dir="2700000" algn="tl">
                    <a:srgbClr val="000000">
                      <a:alpha val="43137"/>
                    </a:srgbClr>
                  </a:outerShdw>
                </a:effectLst>
                <a:latin typeface="Lucida Sans Unicode" panose="020B0602030504020204" pitchFamily="34" charset="0"/>
              </a:endParaRPr>
            </a:p>
          </p:txBody>
        </p:sp>
        <p:sp>
          <p:nvSpPr>
            <p:cNvPr id="39" name="Ellipse 15"/>
            <p:cNvSpPr/>
            <p:nvPr/>
          </p:nvSpPr>
          <p:spPr bwMode="auto">
            <a:xfrm rot="5400000">
              <a:off x="4800400" y="2661711"/>
              <a:ext cx="1177200" cy="5400000"/>
            </a:xfrm>
            <a:custGeom>
              <a:avLst/>
              <a:gdLst/>
              <a:ahLst/>
              <a:cxnLst/>
              <a:rect l="l" t="t" r="r" b="b"/>
              <a:pathLst>
                <a:path w="1080120" h="4393198">
                  <a:moveTo>
                    <a:pt x="311153" y="3868476"/>
                  </a:moveTo>
                  <a:cubicBezTo>
                    <a:pt x="308041" y="3883686"/>
                    <a:pt x="306406" y="3899434"/>
                    <a:pt x="306406" y="3915565"/>
                  </a:cubicBezTo>
                  <a:cubicBezTo>
                    <a:pt x="306406" y="4044609"/>
                    <a:pt x="411016" y="4149219"/>
                    <a:pt x="540060" y="4149219"/>
                  </a:cubicBezTo>
                  <a:cubicBezTo>
                    <a:pt x="669104" y="4149219"/>
                    <a:pt x="773714" y="4044609"/>
                    <a:pt x="773714" y="3915565"/>
                  </a:cubicBezTo>
                  <a:cubicBezTo>
                    <a:pt x="773714" y="3786521"/>
                    <a:pt x="669104" y="3681911"/>
                    <a:pt x="540060" y="3681911"/>
                  </a:cubicBezTo>
                  <a:cubicBezTo>
                    <a:pt x="427147" y="3681911"/>
                    <a:pt x="332940" y="3762003"/>
                    <a:pt x="311153" y="3868476"/>
                  </a:cubicBezTo>
                  <a:close/>
                  <a:moveTo>
                    <a:pt x="3658" y="143743"/>
                  </a:moveTo>
                  <a:cubicBezTo>
                    <a:pt x="20444" y="61708"/>
                    <a:pt x="93027" y="0"/>
                    <a:pt x="180024" y="0"/>
                  </a:cubicBezTo>
                  <a:lnTo>
                    <a:pt x="900096" y="0"/>
                  </a:lnTo>
                  <a:cubicBezTo>
                    <a:pt x="999521" y="0"/>
                    <a:pt x="1080120" y="80599"/>
                    <a:pt x="1080120" y="180023"/>
                  </a:cubicBezTo>
                  <a:lnTo>
                    <a:pt x="1080120" y="4213174"/>
                  </a:lnTo>
                  <a:cubicBezTo>
                    <a:pt x="1080120" y="4312599"/>
                    <a:pt x="999521" y="4393198"/>
                    <a:pt x="900096" y="4393198"/>
                  </a:cubicBezTo>
                  <a:lnTo>
                    <a:pt x="180024" y="4393198"/>
                  </a:lnTo>
                  <a:cubicBezTo>
                    <a:pt x="80599" y="4393198"/>
                    <a:pt x="0" y="4312599"/>
                    <a:pt x="0" y="4213174"/>
                  </a:cubicBezTo>
                  <a:lnTo>
                    <a:pt x="0" y="180024"/>
                  </a:lnTo>
                  <a:cubicBezTo>
                    <a:pt x="0" y="167596"/>
                    <a:pt x="1259" y="155462"/>
                    <a:pt x="3658" y="143743"/>
                  </a:cubicBezTo>
                  <a:close/>
                </a:path>
              </a:pathLst>
            </a:custGeom>
            <a:solidFill>
              <a:srgbClr val="002060"/>
            </a:solidFill>
            <a:ln w="9525" cap="flat" cmpd="sng" algn="ctr">
              <a:noFill/>
              <a:prstDash val="solid"/>
              <a:round/>
              <a:headEnd type="none" w="med" len="med"/>
              <a:tailEnd type="none" w="med" len="med"/>
            </a:ln>
            <a:effectLst/>
          </p:spPr>
          <p:txBody>
            <a:bodyPr vert="vert270" wrap="square" lIns="72000" tIns="252000" rIns="72000" bIns="45720" numCol="1" rtlCol="0" anchor="ctr" anchorCtr="0" compatLnSpc="1"/>
            <a:lstStyle/>
            <a:p>
              <a:pPr algn="r" fontAlgn="base">
                <a:spcBef>
                  <a:spcPct val="0"/>
                </a:spcBef>
                <a:spcAft>
                  <a:spcPct val="0"/>
                </a:spcAft>
              </a:pPr>
              <a:r>
                <a:rPr lang="zh-CN" altLang="en-US" sz="3200" b="1"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rPr>
                <a:t>专业知识</a:t>
              </a:r>
              <a:r>
                <a:rPr lang="zh-CN" altLang="en-US" sz="3200" b="1" dirty="0">
                  <a:solidFill>
                    <a:schemeClr val="bg1"/>
                  </a:solidFill>
                  <a:effectLst>
                    <a:outerShdw blurRad="38100" dist="38100" dir="2700000" algn="tl">
                      <a:srgbClr val="000000">
                        <a:alpha val="43137"/>
                      </a:srgbClr>
                    </a:outerShdw>
                  </a:effectLst>
                  <a:latin typeface="Lucida Sans Unicode" panose="020B0602030504020204" pitchFamily="34" charset="0"/>
                </a:rPr>
                <a:t>（</a:t>
              </a:r>
              <a:r>
                <a:rPr lang="en-US" altLang="zh-CN" sz="3200" b="1" dirty="0">
                  <a:solidFill>
                    <a:schemeClr val="bg1"/>
                  </a:solidFill>
                  <a:effectLst>
                    <a:outerShdw blurRad="38100" dist="38100" dir="2700000" algn="tl">
                      <a:srgbClr val="000000">
                        <a:alpha val="43137"/>
                      </a:srgbClr>
                    </a:outerShdw>
                  </a:effectLst>
                  <a:latin typeface="Lucida Sans Unicode" panose="020B0602030504020204" pitchFamily="34" charset="0"/>
                </a:rPr>
                <a:t>k</a:t>
              </a:r>
              <a:r>
                <a:rPr lang="zh-CN" altLang="en-US" sz="3200" b="1" dirty="0">
                  <a:solidFill>
                    <a:schemeClr val="bg1"/>
                  </a:solidFill>
                  <a:effectLst>
                    <a:outerShdw blurRad="38100" dist="38100" dir="2700000" algn="tl">
                      <a:srgbClr val="000000">
                        <a:alpha val="43137"/>
                      </a:srgbClr>
                    </a:outerShdw>
                  </a:effectLst>
                  <a:latin typeface="Lucida Sans Unicode" panose="020B0602030504020204" pitchFamily="34" charset="0"/>
                </a:rPr>
                <a:t>）</a:t>
              </a:r>
              <a:endParaRPr lang="zh-CN" altLang="en-US" sz="3200" b="1" dirty="0">
                <a:solidFill>
                  <a:schemeClr val="bg1"/>
                </a:solidFill>
                <a:effectLst>
                  <a:outerShdw blurRad="38100" dist="38100" dir="2700000" algn="tl">
                    <a:srgbClr val="000000">
                      <a:alpha val="43137"/>
                    </a:srgbClr>
                  </a:outerShdw>
                </a:effectLst>
                <a:latin typeface="Lucida Sans Unicode" panose="020B0602030504020204" pitchFamily="34" charset="0"/>
              </a:endParaRPr>
            </a:p>
          </p:txBody>
        </p:sp>
        <p:sp>
          <p:nvSpPr>
            <p:cNvPr id="40" name="Ellipse 25"/>
            <p:cNvSpPr/>
            <p:nvPr/>
          </p:nvSpPr>
          <p:spPr bwMode="auto">
            <a:xfrm>
              <a:off x="2987824" y="5064711"/>
              <a:ext cx="594000" cy="594000"/>
            </a:xfrm>
            <a:prstGeom prst="ellipse">
              <a:avLst/>
            </a:prstGeom>
            <a:gradFill>
              <a:gsLst>
                <a:gs pos="0">
                  <a:schemeClr val="bg1">
                    <a:lumMod val="85000"/>
                  </a:schemeClr>
                </a:gs>
                <a:gs pos="80000">
                  <a:schemeClr val="bg1">
                    <a:lumMod val="95000"/>
                  </a:schemeClr>
                </a:gs>
                <a:gs pos="100000">
                  <a:schemeClr val="bg1"/>
                </a:gs>
              </a:gsLst>
            </a:gradFill>
            <a:ln>
              <a:no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rtlCol="0" anchor="t" anchorCtr="0" compatLnSpc="1"/>
            <a:lstStyle/>
            <a:p>
              <a:pPr fontAlgn="base">
                <a:spcBef>
                  <a:spcPct val="0"/>
                </a:spcBef>
                <a:spcAft>
                  <a:spcPct val="0"/>
                </a:spcAft>
              </a:pPr>
              <a:endParaRPr lang="fr-FR" sz="1400" b="1">
                <a:solidFill>
                  <a:schemeClr val="tx1"/>
                </a:solidFill>
                <a:latin typeface="Lucida Sans Unicode" panose="020B0602030504020204" pitchFamily="34" charset="0"/>
              </a:endParaRPr>
            </a:p>
          </p:txBody>
        </p:sp>
      </p:grpSp>
    </p:spTree>
  </p:cSld>
  <p:clrMapOvr>
    <a:masterClrMapping/>
  </p:clrMapOvr>
  <mc:AlternateContent xmlns:mc="http://schemas.openxmlformats.org/markup-compatibility/2006">
    <mc:Choice xmlns:p14="http://schemas.microsoft.com/office/powerpoint/2010/main" Requires="p14">
      <p:transition spd="slow" p14:dur="1300">
        <p14:pan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6*min(max(#ppt_w*#ppt_h,.3),1)-7.4)/-.7*#ppt_w"/>
                                          </p:val>
                                        </p:tav>
                                        <p:tav tm="100000">
                                          <p:val>
                                            <p:strVal val="#ppt_w"/>
                                          </p:val>
                                        </p:tav>
                                      </p:tavLst>
                                    </p:anim>
                                    <p:anim calcmode="lin" valueType="num">
                                      <p:cBhvr>
                                        <p:cTn id="8" dur="500" fill="hold"/>
                                        <p:tgtEl>
                                          <p:spTgt spid="2"/>
                                        </p:tgtEl>
                                        <p:attrNameLst>
                                          <p:attrName>ppt_h</p:attrName>
                                        </p:attrNameLst>
                                      </p:cBhvr>
                                      <p:tavLst>
                                        <p:tav tm="0">
                                          <p:val>
                                            <p:strVal val="(6*min(max(#ppt_w*#ppt_h,.3),1)-7.4)/-.7*#ppt_h"/>
                                          </p:val>
                                        </p:tav>
                                        <p:tav tm="100000">
                                          <p:val>
                                            <p:strVal val="#ppt_h"/>
                                          </p:val>
                                        </p:tav>
                                      </p:tavLst>
                                    </p:anim>
                                    <p:anim calcmode="lin" valueType="num">
                                      <p:cBhvr>
                                        <p:cTn id="9" dur="500" fill="hold"/>
                                        <p:tgtEl>
                                          <p:spTgt spid="2"/>
                                        </p:tgtEl>
                                        <p:attrNameLst>
                                          <p:attrName>ppt_x</p:attrName>
                                        </p:attrNameLst>
                                      </p:cBhvr>
                                      <p:tavLst>
                                        <p:tav tm="0">
                                          <p:val>
                                            <p:fltVal val="0.5"/>
                                          </p:val>
                                        </p:tav>
                                        <p:tav tm="100000">
                                          <p:val>
                                            <p:strVal val="#ppt_x"/>
                                          </p:val>
                                        </p:tav>
                                      </p:tavLst>
                                    </p:anim>
                                    <p:anim calcmode="lin" valueType="num">
                                      <p:cBhvr>
                                        <p:cTn id="10" dur="500" fill="hold"/>
                                        <p:tgtEl>
                                          <p:spTgt spid="2"/>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矩形 30"/>
          <p:cNvSpPr/>
          <p:nvPr/>
        </p:nvSpPr>
        <p:spPr>
          <a:xfrm>
            <a:off x="414852" y="1268761"/>
            <a:ext cx="6618839" cy="5030678"/>
          </a:xfrm>
          <a:prstGeom prst="rect">
            <a:avLst/>
          </a:prstGeom>
          <a:solidFill>
            <a:sysClr val="window" lastClr="FFFFFF"/>
          </a:solidFill>
          <a:ln w="3175" cap="flat" cmpd="sng" algn="ctr">
            <a:solidFill>
              <a:sysClr val="window" lastClr="FFFFFF">
                <a:lumMod val="75000"/>
              </a:sysClr>
            </a:solidFill>
            <a:prstDash val="solid"/>
          </a:ln>
          <a:effectLst>
            <a:outerShdw blurRad="50800" dist="38100" dir="5400000" algn="t" rotWithShape="0">
              <a:prstClr val="black">
                <a:alpha val="40000"/>
              </a:prstClr>
            </a:outerShdw>
          </a:effectLst>
        </p:spPr>
        <p:txBody>
          <a:bodyPr anchor="ctr"/>
          <a:lstStyle/>
          <a:p>
            <a:pPr algn="ctr">
              <a:defRPr/>
            </a:pPr>
            <a:endParaRPr lang="zh-CN" altLang="en-US" kern="0">
              <a:solidFill>
                <a:sysClr val="window" lastClr="FFFFFF"/>
              </a:solidFill>
              <a:latin typeface="Tahoma" panose="020B0604030504040204"/>
              <a:ea typeface="微软雅黑" panose="020B0503020204020204" charset="-122"/>
            </a:endParaRPr>
          </a:p>
        </p:txBody>
      </p:sp>
      <p:grpSp>
        <p:nvGrpSpPr>
          <p:cNvPr id="13" name="组合 12"/>
          <p:cNvGrpSpPr>
            <a:grpSpLocks noChangeAspect="1"/>
          </p:cNvGrpSpPr>
          <p:nvPr/>
        </p:nvGrpSpPr>
        <p:grpSpPr>
          <a:xfrm>
            <a:off x="7177707" y="1960792"/>
            <a:ext cx="4735434" cy="4630196"/>
            <a:chOff x="2169708" y="669171"/>
            <a:chExt cx="5919292" cy="5787745"/>
          </a:xfrm>
        </p:grpSpPr>
        <p:sp>
          <p:nvSpPr>
            <p:cNvPr id="14" name="Ellipse 15"/>
            <p:cNvSpPr/>
            <p:nvPr/>
          </p:nvSpPr>
          <p:spPr bwMode="auto">
            <a:xfrm rot="1123418">
              <a:off x="3334032" y="669171"/>
              <a:ext cx="1177200" cy="5400000"/>
            </a:xfrm>
            <a:custGeom>
              <a:avLst/>
              <a:gdLst/>
              <a:ahLst/>
              <a:cxnLst/>
              <a:rect l="l" t="t" r="r" b="b"/>
              <a:pathLst>
                <a:path w="1080120" h="4393198">
                  <a:moveTo>
                    <a:pt x="311153" y="3868476"/>
                  </a:moveTo>
                  <a:cubicBezTo>
                    <a:pt x="308041" y="3883686"/>
                    <a:pt x="306406" y="3899434"/>
                    <a:pt x="306406" y="3915565"/>
                  </a:cubicBezTo>
                  <a:cubicBezTo>
                    <a:pt x="306406" y="4044609"/>
                    <a:pt x="411016" y="4149219"/>
                    <a:pt x="540060" y="4149219"/>
                  </a:cubicBezTo>
                  <a:cubicBezTo>
                    <a:pt x="669104" y="4149219"/>
                    <a:pt x="773714" y="4044609"/>
                    <a:pt x="773714" y="3915565"/>
                  </a:cubicBezTo>
                  <a:cubicBezTo>
                    <a:pt x="773714" y="3786521"/>
                    <a:pt x="669104" y="3681911"/>
                    <a:pt x="540060" y="3681911"/>
                  </a:cubicBezTo>
                  <a:cubicBezTo>
                    <a:pt x="427147" y="3681911"/>
                    <a:pt x="332940" y="3762003"/>
                    <a:pt x="311153" y="3868476"/>
                  </a:cubicBezTo>
                  <a:close/>
                  <a:moveTo>
                    <a:pt x="3658" y="143743"/>
                  </a:moveTo>
                  <a:cubicBezTo>
                    <a:pt x="20444" y="61708"/>
                    <a:pt x="93027" y="0"/>
                    <a:pt x="180024" y="0"/>
                  </a:cubicBezTo>
                  <a:lnTo>
                    <a:pt x="900096" y="0"/>
                  </a:lnTo>
                  <a:cubicBezTo>
                    <a:pt x="999521" y="0"/>
                    <a:pt x="1080120" y="80599"/>
                    <a:pt x="1080120" y="180023"/>
                  </a:cubicBezTo>
                  <a:lnTo>
                    <a:pt x="1080120" y="4213174"/>
                  </a:lnTo>
                  <a:cubicBezTo>
                    <a:pt x="1080120" y="4312599"/>
                    <a:pt x="999521" y="4393198"/>
                    <a:pt x="900096" y="4393198"/>
                  </a:cubicBezTo>
                  <a:lnTo>
                    <a:pt x="180024" y="4393198"/>
                  </a:lnTo>
                  <a:cubicBezTo>
                    <a:pt x="80599" y="4393198"/>
                    <a:pt x="0" y="4312599"/>
                    <a:pt x="0" y="4213174"/>
                  </a:cubicBezTo>
                  <a:lnTo>
                    <a:pt x="0" y="180024"/>
                  </a:lnTo>
                  <a:cubicBezTo>
                    <a:pt x="0" y="167596"/>
                    <a:pt x="1259" y="155462"/>
                    <a:pt x="3658" y="143743"/>
                  </a:cubicBezTo>
                  <a:close/>
                </a:path>
              </a:pathLst>
            </a:custGeom>
            <a:solidFill>
              <a:srgbClr val="7030A0"/>
            </a:solidFill>
            <a:ln w="9525" cap="flat" cmpd="sng" algn="ctr">
              <a:noFill/>
              <a:prstDash val="solid"/>
              <a:round/>
              <a:headEnd type="none" w="med" len="med"/>
              <a:tailEnd type="none" w="med" len="med"/>
            </a:ln>
            <a:effectLst/>
          </p:spPr>
          <p:txBody>
            <a:bodyPr vert="vert270" wrap="square" lIns="72000" tIns="252000" rIns="72000" bIns="45720" numCol="1" rtlCol="0" anchor="ctr" anchorCtr="0" compatLnSpc="1"/>
            <a:lstStyle/>
            <a:p>
              <a:pPr algn="r" fontAlgn="base">
                <a:spcBef>
                  <a:spcPct val="0"/>
                </a:spcBef>
                <a:spcAft>
                  <a:spcPct val="0"/>
                </a:spcAft>
              </a:pPr>
              <a:endParaRPr lang="en-US" sz="2400" b="1" dirty="0">
                <a:solidFill>
                  <a:schemeClr val="bg1"/>
                </a:solidFill>
                <a:effectLst>
                  <a:outerShdw blurRad="38100" dist="38100" dir="2700000" algn="tl">
                    <a:srgbClr val="000000">
                      <a:alpha val="43137"/>
                    </a:srgbClr>
                  </a:outerShdw>
                </a:effectLst>
                <a:latin typeface="Lucida Sans Unicode" panose="020B0602030504020204" pitchFamily="34" charset="0"/>
              </a:endParaRPr>
            </a:p>
          </p:txBody>
        </p:sp>
        <p:sp>
          <p:nvSpPr>
            <p:cNvPr id="15" name="Ellipse 15"/>
            <p:cNvSpPr/>
            <p:nvPr/>
          </p:nvSpPr>
          <p:spPr bwMode="auto">
            <a:xfrm rot="1530996">
              <a:off x="3577019" y="747452"/>
              <a:ext cx="1177200" cy="5400000"/>
            </a:xfrm>
            <a:custGeom>
              <a:avLst/>
              <a:gdLst/>
              <a:ahLst/>
              <a:cxnLst/>
              <a:rect l="l" t="t" r="r" b="b"/>
              <a:pathLst>
                <a:path w="1080120" h="4393198">
                  <a:moveTo>
                    <a:pt x="311153" y="3868476"/>
                  </a:moveTo>
                  <a:cubicBezTo>
                    <a:pt x="308041" y="3883686"/>
                    <a:pt x="306406" y="3899434"/>
                    <a:pt x="306406" y="3915565"/>
                  </a:cubicBezTo>
                  <a:cubicBezTo>
                    <a:pt x="306406" y="4044609"/>
                    <a:pt x="411016" y="4149219"/>
                    <a:pt x="540060" y="4149219"/>
                  </a:cubicBezTo>
                  <a:cubicBezTo>
                    <a:pt x="669104" y="4149219"/>
                    <a:pt x="773714" y="4044609"/>
                    <a:pt x="773714" y="3915565"/>
                  </a:cubicBezTo>
                  <a:cubicBezTo>
                    <a:pt x="773714" y="3786521"/>
                    <a:pt x="669104" y="3681911"/>
                    <a:pt x="540060" y="3681911"/>
                  </a:cubicBezTo>
                  <a:cubicBezTo>
                    <a:pt x="427147" y="3681911"/>
                    <a:pt x="332940" y="3762003"/>
                    <a:pt x="311153" y="3868476"/>
                  </a:cubicBezTo>
                  <a:close/>
                  <a:moveTo>
                    <a:pt x="3658" y="143743"/>
                  </a:moveTo>
                  <a:cubicBezTo>
                    <a:pt x="20444" y="61708"/>
                    <a:pt x="93027" y="0"/>
                    <a:pt x="180024" y="0"/>
                  </a:cubicBezTo>
                  <a:lnTo>
                    <a:pt x="900096" y="0"/>
                  </a:lnTo>
                  <a:cubicBezTo>
                    <a:pt x="999521" y="0"/>
                    <a:pt x="1080120" y="80599"/>
                    <a:pt x="1080120" y="180023"/>
                  </a:cubicBezTo>
                  <a:lnTo>
                    <a:pt x="1080120" y="4213174"/>
                  </a:lnTo>
                  <a:cubicBezTo>
                    <a:pt x="1080120" y="4312599"/>
                    <a:pt x="999521" y="4393198"/>
                    <a:pt x="900096" y="4393198"/>
                  </a:cubicBezTo>
                  <a:lnTo>
                    <a:pt x="180024" y="4393198"/>
                  </a:lnTo>
                  <a:cubicBezTo>
                    <a:pt x="80599" y="4393198"/>
                    <a:pt x="0" y="4312599"/>
                    <a:pt x="0" y="4213174"/>
                  </a:cubicBezTo>
                  <a:lnTo>
                    <a:pt x="0" y="180024"/>
                  </a:lnTo>
                  <a:cubicBezTo>
                    <a:pt x="0" y="167596"/>
                    <a:pt x="1259" y="155462"/>
                    <a:pt x="3658" y="143743"/>
                  </a:cubicBezTo>
                  <a:close/>
                </a:path>
              </a:pathLst>
            </a:custGeom>
            <a:solidFill>
              <a:srgbClr val="FF3399"/>
            </a:solidFill>
            <a:ln w="9525" cap="flat" cmpd="sng" algn="ctr">
              <a:noFill/>
              <a:prstDash val="solid"/>
              <a:round/>
              <a:headEnd type="none" w="med" len="med"/>
              <a:tailEnd type="none" w="med" len="med"/>
            </a:ln>
            <a:effectLst/>
          </p:spPr>
          <p:txBody>
            <a:bodyPr vert="vert270" wrap="square" lIns="72000" tIns="252000" rIns="72000" bIns="45720" numCol="1" rtlCol="0" anchor="ctr" anchorCtr="0" compatLnSpc="1"/>
            <a:lstStyle/>
            <a:p>
              <a:pPr algn="r" fontAlgn="base">
                <a:spcBef>
                  <a:spcPct val="0"/>
                </a:spcBef>
                <a:spcAft>
                  <a:spcPct val="0"/>
                </a:spcAft>
              </a:pPr>
              <a:endParaRPr lang="en-US" sz="2400" b="1" dirty="0">
                <a:solidFill>
                  <a:schemeClr val="bg1"/>
                </a:solidFill>
                <a:effectLst>
                  <a:outerShdw blurRad="38100" dist="38100" dir="2700000" algn="tl">
                    <a:srgbClr val="000000">
                      <a:alpha val="43137"/>
                    </a:srgbClr>
                  </a:outerShdw>
                </a:effectLst>
                <a:latin typeface="Lucida Sans Unicode" panose="020B0602030504020204" pitchFamily="34" charset="0"/>
              </a:endParaRPr>
            </a:p>
          </p:txBody>
        </p:sp>
        <p:sp>
          <p:nvSpPr>
            <p:cNvPr id="16" name="Ellipse 15"/>
            <p:cNvSpPr/>
            <p:nvPr/>
          </p:nvSpPr>
          <p:spPr bwMode="auto">
            <a:xfrm rot="1980986">
              <a:off x="3851434" y="899206"/>
              <a:ext cx="1177200" cy="5400000"/>
            </a:xfrm>
            <a:custGeom>
              <a:avLst/>
              <a:gdLst/>
              <a:ahLst/>
              <a:cxnLst/>
              <a:rect l="l" t="t" r="r" b="b"/>
              <a:pathLst>
                <a:path w="1080120" h="4393198">
                  <a:moveTo>
                    <a:pt x="311153" y="3868476"/>
                  </a:moveTo>
                  <a:cubicBezTo>
                    <a:pt x="308041" y="3883686"/>
                    <a:pt x="306406" y="3899434"/>
                    <a:pt x="306406" y="3915565"/>
                  </a:cubicBezTo>
                  <a:cubicBezTo>
                    <a:pt x="306406" y="4044609"/>
                    <a:pt x="411016" y="4149219"/>
                    <a:pt x="540060" y="4149219"/>
                  </a:cubicBezTo>
                  <a:cubicBezTo>
                    <a:pt x="669104" y="4149219"/>
                    <a:pt x="773714" y="4044609"/>
                    <a:pt x="773714" y="3915565"/>
                  </a:cubicBezTo>
                  <a:cubicBezTo>
                    <a:pt x="773714" y="3786521"/>
                    <a:pt x="669104" y="3681911"/>
                    <a:pt x="540060" y="3681911"/>
                  </a:cubicBezTo>
                  <a:cubicBezTo>
                    <a:pt x="427147" y="3681911"/>
                    <a:pt x="332940" y="3762003"/>
                    <a:pt x="311153" y="3868476"/>
                  </a:cubicBezTo>
                  <a:close/>
                  <a:moveTo>
                    <a:pt x="3658" y="143743"/>
                  </a:moveTo>
                  <a:cubicBezTo>
                    <a:pt x="20444" y="61708"/>
                    <a:pt x="93027" y="0"/>
                    <a:pt x="180024" y="0"/>
                  </a:cubicBezTo>
                  <a:lnTo>
                    <a:pt x="900096" y="0"/>
                  </a:lnTo>
                  <a:cubicBezTo>
                    <a:pt x="999521" y="0"/>
                    <a:pt x="1080120" y="80599"/>
                    <a:pt x="1080120" y="180023"/>
                  </a:cubicBezTo>
                  <a:lnTo>
                    <a:pt x="1080120" y="4213174"/>
                  </a:lnTo>
                  <a:cubicBezTo>
                    <a:pt x="1080120" y="4312599"/>
                    <a:pt x="999521" y="4393198"/>
                    <a:pt x="900096" y="4393198"/>
                  </a:cubicBezTo>
                  <a:lnTo>
                    <a:pt x="180024" y="4393198"/>
                  </a:lnTo>
                  <a:cubicBezTo>
                    <a:pt x="80599" y="4393198"/>
                    <a:pt x="0" y="4312599"/>
                    <a:pt x="0" y="4213174"/>
                  </a:cubicBezTo>
                  <a:lnTo>
                    <a:pt x="0" y="180024"/>
                  </a:lnTo>
                  <a:cubicBezTo>
                    <a:pt x="0" y="167596"/>
                    <a:pt x="1259" y="155462"/>
                    <a:pt x="3658" y="143743"/>
                  </a:cubicBezTo>
                  <a:close/>
                </a:path>
              </a:pathLst>
            </a:custGeom>
            <a:solidFill>
              <a:srgbClr val="D12112"/>
            </a:solidFill>
            <a:ln w="9525" cap="flat" cmpd="sng" algn="ctr">
              <a:noFill/>
              <a:prstDash val="solid"/>
              <a:round/>
              <a:headEnd type="none" w="med" len="med"/>
              <a:tailEnd type="none" w="med" len="med"/>
            </a:ln>
            <a:effectLst/>
          </p:spPr>
          <p:txBody>
            <a:bodyPr vert="vert270" wrap="square" lIns="72000" tIns="252000" rIns="72000" bIns="45720" numCol="1" rtlCol="0" anchor="ctr" anchorCtr="0" compatLnSpc="1"/>
            <a:lstStyle/>
            <a:p>
              <a:pPr algn="r" fontAlgn="base">
                <a:spcBef>
                  <a:spcPct val="0"/>
                </a:spcBef>
                <a:spcAft>
                  <a:spcPct val="0"/>
                </a:spcAft>
              </a:pPr>
              <a:endParaRPr lang="en-US" sz="2400" b="1" dirty="0">
                <a:solidFill>
                  <a:schemeClr val="bg1"/>
                </a:solidFill>
                <a:effectLst>
                  <a:outerShdw blurRad="38100" dist="38100" dir="2700000" algn="tl">
                    <a:srgbClr val="000000">
                      <a:alpha val="43137"/>
                    </a:srgbClr>
                  </a:outerShdw>
                </a:effectLst>
                <a:latin typeface="Lucida Sans Unicode" panose="020B0602030504020204" pitchFamily="34" charset="0"/>
              </a:endParaRPr>
            </a:p>
          </p:txBody>
        </p:sp>
        <p:sp>
          <p:nvSpPr>
            <p:cNvPr id="17" name="Ellipse 15"/>
            <p:cNvSpPr/>
            <p:nvPr/>
          </p:nvSpPr>
          <p:spPr bwMode="auto">
            <a:xfrm rot="2481755">
              <a:off x="4099565" y="1056916"/>
              <a:ext cx="1177200" cy="5400000"/>
            </a:xfrm>
            <a:custGeom>
              <a:avLst/>
              <a:gdLst/>
              <a:ahLst/>
              <a:cxnLst/>
              <a:rect l="l" t="t" r="r" b="b"/>
              <a:pathLst>
                <a:path w="1080120" h="4393198">
                  <a:moveTo>
                    <a:pt x="311153" y="3868476"/>
                  </a:moveTo>
                  <a:cubicBezTo>
                    <a:pt x="308041" y="3883686"/>
                    <a:pt x="306406" y="3899434"/>
                    <a:pt x="306406" y="3915565"/>
                  </a:cubicBezTo>
                  <a:cubicBezTo>
                    <a:pt x="306406" y="4044609"/>
                    <a:pt x="411016" y="4149219"/>
                    <a:pt x="540060" y="4149219"/>
                  </a:cubicBezTo>
                  <a:cubicBezTo>
                    <a:pt x="669104" y="4149219"/>
                    <a:pt x="773714" y="4044609"/>
                    <a:pt x="773714" y="3915565"/>
                  </a:cubicBezTo>
                  <a:cubicBezTo>
                    <a:pt x="773714" y="3786521"/>
                    <a:pt x="669104" y="3681911"/>
                    <a:pt x="540060" y="3681911"/>
                  </a:cubicBezTo>
                  <a:cubicBezTo>
                    <a:pt x="427147" y="3681911"/>
                    <a:pt x="332940" y="3762003"/>
                    <a:pt x="311153" y="3868476"/>
                  </a:cubicBezTo>
                  <a:close/>
                  <a:moveTo>
                    <a:pt x="3658" y="143743"/>
                  </a:moveTo>
                  <a:cubicBezTo>
                    <a:pt x="20444" y="61708"/>
                    <a:pt x="93027" y="0"/>
                    <a:pt x="180024" y="0"/>
                  </a:cubicBezTo>
                  <a:lnTo>
                    <a:pt x="900096" y="0"/>
                  </a:lnTo>
                  <a:cubicBezTo>
                    <a:pt x="999521" y="0"/>
                    <a:pt x="1080120" y="80599"/>
                    <a:pt x="1080120" y="180023"/>
                  </a:cubicBezTo>
                  <a:lnTo>
                    <a:pt x="1080120" y="4213174"/>
                  </a:lnTo>
                  <a:cubicBezTo>
                    <a:pt x="1080120" y="4312599"/>
                    <a:pt x="999521" y="4393198"/>
                    <a:pt x="900096" y="4393198"/>
                  </a:cubicBezTo>
                  <a:lnTo>
                    <a:pt x="180024" y="4393198"/>
                  </a:lnTo>
                  <a:cubicBezTo>
                    <a:pt x="80599" y="4393198"/>
                    <a:pt x="0" y="4312599"/>
                    <a:pt x="0" y="4213174"/>
                  </a:cubicBezTo>
                  <a:lnTo>
                    <a:pt x="0" y="180024"/>
                  </a:lnTo>
                  <a:cubicBezTo>
                    <a:pt x="0" y="167596"/>
                    <a:pt x="1259" y="155462"/>
                    <a:pt x="3658" y="143743"/>
                  </a:cubicBezTo>
                  <a:close/>
                </a:path>
              </a:pathLst>
            </a:custGeom>
            <a:solidFill>
              <a:srgbClr val="FFC000"/>
            </a:solidFill>
            <a:ln w="9525" cap="flat" cmpd="sng" algn="ctr">
              <a:noFill/>
              <a:prstDash val="solid"/>
              <a:round/>
              <a:headEnd type="none" w="med" len="med"/>
              <a:tailEnd type="none" w="med" len="med"/>
            </a:ln>
            <a:effectLst/>
          </p:spPr>
          <p:txBody>
            <a:bodyPr vert="vert270" wrap="square" lIns="72000" tIns="252000" rIns="72000" bIns="45720" numCol="1" rtlCol="0" anchor="ctr" anchorCtr="0" compatLnSpc="1"/>
            <a:lstStyle/>
            <a:p>
              <a:pPr algn="r" fontAlgn="base">
                <a:spcBef>
                  <a:spcPct val="0"/>
                </a:spcBef>
                <a:spcAft>
                  <a:spcPct val="0"/>
                </a:spcAft>
              </a:pPr>
              <a:endParaRPr lang="en-US" sz="1400" b="1" dirty="0">
                <a:solidFill>
                  <a:schemeClr val="bg1"/>
                </a:solidFill>
                <a:effectLst>
                  <a:outerShdw blurRad="38100" dist="38100" dir="2700000" algn="tl">
                    <a:srgbClr val="000000">
                      <a:alpha val="43137"/>
                    </a:srgbClr>
                  </a:outerShdw>
                </a:effectLst>
                <a:latin typeface="Lucida Sans Unicode" panose="020B0602030504020204" pitchFamily="34" charset="0"/>
              </a:endParaRPr>
            </a:p>
          </p:txBody>
        </p:sp>
        <p:sp>
          <p:nvSpPr>
            <p:cNvPr id="18" name="Ellipse 15"/>
            <p:cNvSpPr/>
            <p:nvPr/>
          </p:nvSpPr>
          <p:spPr bwMode="auto">
            <a:xfrm rot="2933186">
              <a:off x="4281108" y="1219659"/>
              <a:ext cx="1177200" cy="5400000"/>
            </a:xfrm>
            <a:custGeom>
              <a:avLst/>
              <a:gdLst/>
              <a:ahLst/>
              <a:cxnLst/>
              <a:rect l="l" t="t" r="r" b="b"/>
              <a:pathLst>
                <a:path w="1080120" h="4393198">
                  <a:moveTo>
                    <a:pt x="311153" y="3868476"/>
                  </a:moveTo>
                  <a:cubicBezTo>
                    <a:pt x="308041" y="3883686"/>
                    <a:pt x="306406" y="3899434"/>
                    <a:pt x="306406" y="3915565"/>
                  </a:cubicBezTo>
                  <a:cubicBezTo>
                    <a:pt x="306406" y="4044609"/>
                    <a:pt x="411016" y="4149219"/>
                    <a:pt x="540060" y="4149219"/>
                  </a:cubicBezTo>
                  <a:cubicBezTo>
                    <a:pt x="669104" y="4149219"/>
                    <a:pt x="773714" y="4044609"/>
                    <a:pt x="773714" y="3915565"/>
                  </a:cubicBezTo>
                  <a:cubicBezTo>
                    <a:pt x="773714" y="3786521"/>
                    <a:pt x="669104" y="3681911"/>
                    <a:pt x="540060" y="3681911"/>
                  </a:cubicBezTo>
                  <a:cubicBezTo>
                    <a:pt x="427147" y="3681911"/>
                    <a:pt x="332940" y="3762003"/>
                    <a:pt x="311153" y="3868476"/>
                  </a:cubicBezTo>
                  <a:close/>
                  <a:moveTo>
                    <a:pt x="3658" y="143743"/>
                  </a:moveTo>
                  <a:cubicBezTo>
                    <a:pt x="20444" y="61708"/>
                    <a:pt x="93027" y="0"/>
                    <a:pt x="180024" y="0"/>
                  </a:cubicBezTo>
                  <a:lnTo>
                    <a:pt x="900096" y="0"/>
                  </a:lnTo>
                  <a:cubicBezTo>
                    <a:pt x="999521" y="0"/>
                    <a:pt x="1080120" y="80599"/>
                    <a:pt x="1080120" y="180023"/>
                  </a:cubicBezTo>
                  <a:lnTo>
                    <a:pt x="1080120" y="4213174"/>
                  </a:lnTo>
                  <a:cubicBezTo>
                    <a:pt x="1080120" y="4312599"/>
                    <a:pt x="999521" y="4393198"/>
                    <a:pt x="900096" y="4393198"/>
                  </a:cubicBezTo>
                  <a:lnTo>
                    <a:pt x="180024" y="4393198"/>
                  </a:lnTo>
                  <a:cubicBezTo>
                    <a:pt x="80599" y="4393198"/>
                    <a:pt x="0" y="4312599"/>
                    <a:pt x="0" y="4213174"/>
                  </a:cubicBezTo>
                  <a:lnTo>
                    <a:pt x="0" y="180024"/>
                  </a:lnTo>
                  <a:cubicBezTo>
                    <a:pt x="0" y="167596"/>
                    <a:pt x="1259" y="155462"/>
                    <a:pt x="3658" y="143743"/>
                  </a:cubicBezTo>
                  <a:close/>
                </a:path>
              </a:pathLst>
            </a:custGeom>
            <a:solidFill>
              <a:srgbClr val="92D050"/>
            </a:solidFill>
            <a:ln w="9525" cap="flat" cmpd="sng" algn="ctr">
              <a:noFill/>
              <a:prstDash val="solid"/>
              <a:round/>
              <a:headEnd type="none" w="med" len="med"/>
              <a:tailEnd type="none" w="med" len="med"/>
            </a:ln>
            <a:effectLst/>
          </p:spPr>
          <p:txBody>
            <a:bodyPr vert="vert270" wrap="square" lIns="72000" tIns="252000" rIns="72000" bIns="45720" numCol="1" rtlCol="0" anchor="ctr" anchorCtr="0" compatLnSpc="1"/>
            <a:lstStyle/>
            <a:p>
              <a:pPr algn="r" fontAlgn="base">
                <a:spcBef>
                  <a:spcPct val="0"/>
                </a:spcBef>
                <a:spcAft>
                  <a:spcPct val="0"/>
                </a:spcAft>
              </a:pPr>
              <a:endParaRPr lang="en-US" sz="2400" b="1" dirty="0">
                <a:solidFill>
                  <a:schemeClr val="bg1"/>
                </a:solidFill>
                <a:effectLst>
                  <a:outerShdw blurRad="38100" dist="38100" dir="2700000" algn="tl">
                    <a:srgbClr val="000000">
                      <a:alpha val="43137"/>
                    </a:srgbClr>
                  </a:outerShdw>
                </a:effectLst>
                <a:latin typeface="Lucida Sans Unicode" panose="020B0602030504020204" pitchFamily="34" charset="0"/>
              </a:endParaRPr>
            </a:p>
          </p:txBody>
        </p:sp>
        <p:sp>
          <p:nvSpPr>
            <p:cNvPr id="19" name="Ellipse 15"/>
            <p:cNvSpPr/>
            <p:nvPr/>
          </p:nvSpPr>
          <p:spPr bwMode="auto">
            <a:xfrm rot="3468691">
              <a:off x="4471469" y="1504318"/>
              <a:ext cx="1177200" cy="5400000"/>
            </a:xfrm>
            <a:custGeom>
              <a:avLst/>
              <a:gdLst/>
              <a:ahLst/>
              <a:cxnLst/>
              <a:rect l="l" t="t" r="r" b="b"/>
              <a:pathLst>
                <a:path w="1080120" h="4393198">
                  <a:moveTo>
                    <a:pt x="311153" y="3868476"/>
                  </a:moveTo>
                  <a:cubicBezTo>
                    <a:pt x="308041" y="3883686"/>
                    <a:pt x="306406" y="3899434"/>
                    <a:pt x="306406" y="3915565"/>
                  </a:cubicBezTo>
                  <a:cubicBezTo>
                    <a:pt x="306406" y="4044609"/>
                    <a:pt x="411016" y="4149219"/>
                    <a:pt x="540060" y="4149219"/>
                  </a:cubicBezTo>
                  <a:cubicBezTo>
                    <a:pt x="669104" y="4149219"/>
                    <a:pt x="773714" y="4044609"/>
                    <a:pt x="773714" y="3915565"/>
                  </a:cubicBezTo>
                  <a:cubicBezTo>
                    <a:pt x="773714" y="3786521"/>
                    <a:pt x="669104" y="3681911"/>
                    <a:pt x="540060" y="3681911"/>
                  </a:cubicBezTo>
                  <a:cubicBezTo>
                    <a:pt x="427147" y="3681911"/>
                    <a:pt x="332940" y="3762003"/>
                    <a:pt x="311153" y="3868476"/>
                  </a:cubicBezTo>
                  <a:close/>
                  <a:moveTo>
                    <a:pt x="3658" y="143743"/>
                  </a:moveTo>
                  <a:cubicBezTo>
                    <a:pt x="20444" y="61708"/>
                    <a:pt x="93027" y="0"/>
                    <a:pt x="180024" y="0"/>
                  </a:cubicBezTo>
                  <a:lnTo>
                    <a:pt x="900096" y="0"/>
                  </a:lnTo>
                  <a:cubicBezTo>
                    <a:pt x="999521" y="0"/>
                    <a:pt x="1080120" y="80599"/>
                    <a:pt x="1080120" y="180023"/>
                  </a:cubicBezTo>
                  <a:lnTo>
                    <a:pt x="1080120" y="4213174"/>
                  </a:lnTo>
                  <a:cubicBezTo>
                    <a:pt x="1080120" y="4312599"/>
                    <a:pt x="999521" y="4393198"/>
                    <a:pt x="900096" y="4393198"/>
                  </a:cubicBezTo>
                  <a:lnTo>
                    <a:pt x="180024" y="4393198"/>
                  </a:lnTo>
                  <a:cubicBezTo>
                    <a:pt x="80599" y="4393198"/>
                    <a:pt x="0" y="4312599"/>
                    <a:pt x="0" y="4213174"/>
                  </a:cubicBezTo>
                  <a:lnTo>
                    <a:pt x="0" y="180024"/>
                  </a:lnTo>
                  <a:cubicBezTo>
                    <a:pt x="0" y="167596"/>
                    <a:pt x="1259" y="155462"/>
                    <a:pt x="3658" y="143743"/>
                  </a:cubicBezTo>
                  <a:close/>
                </a:path>
              </a:pathLst>
            </a:custGeom>
            <a:solidFill>
              <a:srgbClr val="0066FF"/>
            </a:solidFill>
            <a:ln w="9525" cap="flat" cmpd="sng" algn="ctr">
              <a:noFill/>
              <a:prstDash val="solid"/>
              <a:round/>
              <a:headEnd type="none" w="med" len="med"/>
              <a:tailEnd type="none" w="med" len="med"/>
            </a:ln>
            <a:effectLst/>
          </p:spPr>
          <p:txBody>
            <a:bodyPr vert="vert270" wrap="square" lIns="72000" tIns="252000" rIns="72000" bIns="45720" numCol="1" rtlCol="0" anchor="ctr" anchorCtr="0" compatLnSpc="1"/>
            <a:lstStyle/>
            <a:p>
              <a:pPr lvl="0" algn="r" fontAlgn="base">
                <a:spcBef>
                  <a:spcPct val="0"/>
                </a:spcBef>
                <a:spcAft>
                  <a:spcPct val="0"/>
                </a:spcAft>
              </a:pPr>
              <a:r>
                <a:rPr lang="zh-CN" altLang="en-US" sz="24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rPr>
                <a:t>专业技能</a:t>
              </a:r>
              <a:r>
                <a:rPr lang="zh-CN" altLang="en-US" sz="2400" b="1" dirty="0">
                  <a:solidFill>
                    <a:prstClr val="white"/>
                  </a:solidFill>
                  <a:effectLst>
                    <a:outerShdw blurRad="38100" dist="38100" dir="2700000" algn="tl">
                      <a:srgbClr val="000000">
                        <a:alpha val="43137"/>
                      </a:srgbClr>
                    </a:outerShdw>
                  </a:effectLst>
                  <a:latin typeface="Lucida Sans Unicode" panose="020B0602030504020204" pitchFamily="34" charset="0"/>
                </a:rPr>
                <a:t>（</a:t>
              </a:r>
              <a:r>
                <a:rPr lang="en-US" altLang="zh-CN" sz="2400" b="1" dirty="0">
                  <a:solidFill>
                    <a:prstClr val="white"/>
                  </a:solidFill>
                  <a:effectLst>
                    <a:outerShdw blurRad="38100" dist="38100" dir="2700000" algn="tl">
                      <a:srgbClr val="000000">
                        <a:alpha val="43137"/>
                      </a:srgbClr>
                    </a:outerShdw>
                  </a:effectLst>
                  <a:latin typeface="Lucida Sans Unicode" panose="020B0602030504020204" pitchFamily="34" charset="0"/>
                </a:rPr>
                <a:t>S</a:t>
              </a:r>
              <a:r>
                <a:rPr lang="zh-CN" altLang="en-US" sz="2400" b="1" dirty="0">
                  <a:solidFill>
                    <a:prstClr val="white"/>
                  </a:solidFill>
                  <a:effectLst>
                    <a:outerShdw blurRad="38100" dist="38100" dir="2700000" algn="tl">
                      <a:srgbClr val="000000">
                        <a:alpha val="43137"/>
                      </a:srgbClr>
                    </a:outerShdw>
                  </a:effectLst>
                  <a:latin typeface="Lucida Sans Unicode" panose="020B0602030504020204" pitchFamily="34" charset="0"/>
                </a:rPr>
                <a:t>）</a:t>
              </a:r>
              <a:endParaRPr lang="en-US" altLang="zh-CN" sz="1400" b="1" dirty="0">
                <a:solidFill>
                  <a:prstClr val="white"/>
                </a:solidFill>
                <a:effectLst>
                  <a:outerShdw blurRad="38100" dist="38100" dir="2700000" algn="tl">
                    <a:srgbClr val="000000">
                      <a:alpha val="43137"/>
                    </a:srgbClr>
                  </a:outerShdw>
                </a:effectLst>
                <a:latin typeface="Lucida Sans Unicode" panose="020B0602030504020204" pitchFamily="34" charset="0"/>
              </a:endParaRPr>
            </a:p>
          </p:txBody>
        </p:sp>
        <p:sp>
          <p:nvSpPr>
            <p:cNvPr id="20" name="Ellipse 15"/>
            <p:cNvSpPr/>
            <p:nvPr/>
          </p:nvSpPr>
          <p:spPr bwMode="auto">
            <a:xfrm rot="5400000">
              <a:off x="4800400" y="2661711"/>
              <a:ext cx="1177200" cy="5400000"/>
            </a:xfrm>
            <a:custGeom>
              <a:avLst/>
              <a:gdLst/>
              <a:ahLst/>
              <a:cxnLst/>
              <a:rect l="l" t="t" r="r" b="b"/>
              <a:pathLst>
                <a:path w="1080120" h="4393198">
                  <a:moveTo>
                    <a:pt x="311153" y="3868476"/>
                  </a:moveTo>
                  <a:cubicBezTo>
                    <a:pt x="308041" y="3883686"/>
                    <a:pt x="306406" y="3899434"/>
                    <a:pt x="306406" y="3915565"/>
                  </a:cubicBezTo>
                  <a:cubicBezTo>
                    <a:pt x="306406" y="4044609"/>
                    <a:pt x="411016" y="4149219"/>
                    <a:pt x="540060" y="4149219"/>
                  </a:cubicBezTo>
                  <a:cubicBezTo>
                    <a:pt x="669104" y="4149219"/>
                    <a:pt x="773714" y="4044609"/>
                    <a:pt x="773714" y="3915565"/>
                  </a:cubicBezTo>
                  <a:cubicBezTo>
                    <a:pt x="773714" y="3786521"/>
                    <a:pt x="669104" y="3681911"/>
                    <a:pt x="540060" y="3681911"/>
                  </a:cubicBezTo>
                  <a:cubicBezTo>
                    <a:pt x="427147" y="3681911"/>
                    <a:pt x="332940" y="3762003"/>
                    <a:pt x="311153" y="3868476"/>
                  </a:cubicBezTo>
                  <a:close/>
                  <a:moveTo>
                    <a:pt x="3658" y="143743"/>
                  </a:moveTo>
                  <a:cubicBezTo>
                    <a:pt x="20444" y="61708"/>
                    <a:pt x="93027" y="0"/>
                    <a:pt x="180024" y="0"/>
                  </a:cubicBezTo>
                  <a:lnTo>
                    <a:pt x="900096" y="0"/>
                  </a:lnTo>
                  <a:cubicBezTo>
                    <a:pt x="999521" y="0"/>
                    <a:pt x="1080120" y="80599"/>
                    <a:pt x="1080120" y="180023"/>
                  </a:cubicBezTo>
                  <a:lnTo>
                    <a:pt x="1080120" y="4213174"/>
                  </a:lnTo>
                  <a:cubicBezTo>
                    <a:pt x="1080120" y="4312599"/>
                    <a:pt x="999521" y="4393198"/>
                    <a:pt x="900096" y="4393198"/>
                  </a:cubicBezTo>
                  <a:lnTo>
                    <a:pt x="180024" y="4393198"/>
                  </a:lnTo>
                  <a:cubicBezTo>
                    <a:pt x="80599" y="4393198"/>
                    <a:pt x="0" y="4312599"/>
                    <a:pt x="0" y="4213174"/>
                  </a:cubicBezTo>
                  <a:lnTo>
                    <a:pt x="0" y="180024"/>
                  </a:lnTo>
                  <a:cubicBezTo>
                    <a:pt x="0" y="167596"/>
                    <a:pt x="1259" y="155462"/>
                    <a:pt x="3658" y="143743"/>
                  </a:cubicBezTo>
                  <a:close/>
                </a:path>
              </a:pathLst>
            </a:custGeom>
            <a:solidFill>
              <a:srgbClr val="002060"/>
            </a:solidFill>
            <a:ln w="9525" cap="flat" cmpd="sng" algn="ctr">
              <a:noFill/>
              <a:prstDash val="solid"/>
              <a:round/>
              <a:headEnd type="none" w="med" len="med"/>
              <a:tailEnd type="none" w="med" len="med"/>
            </a:ln>
            <a:effectLst/>
          </p:spPr>
          <p:txBody>
            <a:bodyPr vert="vert270" wrap="square" lIns="72000" tIns="252000" rIns="72000" bIns="45720" numCol="1" rtlCol="0" anchor="ctr" anchorCtr="0" compatLnSpc="1"/>
            <a:lstStyle/>
            <a:p>
              <a:pPr lvl="0" algn="r" fontAlgn="base">
                <a:spcBef>
                  <a:spcPct val="0"/>
                </a:spcBef>
                <a:spcAft>
                  <a:spcPct val="0"/>
                </a:spcAft>
              </a:pPr>
              <a:endParaRPr lang="en-US" sz="1400" b="1" dirty="0">
                <a:solidFill>
                  <a:prstClr val="white"/>
                </a:solidFill>
                <a:effectLst>
                  <a:outerShdw blurRad="38100" dist="38100" dir="2700000" algn="tl">
                    <a:srgbClr val="000000">
                      <a:alpha val="43137"/>
                    </a:srgbClr>
                  </a:outerShdw>
                </a:effectLst>
                <a:latin typeface="Lucida Sans Unicode" panose="020B0602030504020204" pitchFamily="34" charset="0"/>
              </a:endParaRPr>
            </a:p>
          </p:txBody>
        </p:sp>
        <p:sp>
          <p:nvSpPr>
            <p:cNvPr id="21" name="Ellipse 10"/>
            <p:cNvSpPr/>
            <p:nvPr/>
          </p:nvSpPr>
          <p:spPr bwMode="auto">
            <a:xfrm>
              <a:off x="2987824" y="5064711"/>
              <a:ext cx="594000" cy="594000"/>
            </a:xfrm>
            <a:prstGeom prst="ellipse">
              <a:avLst/>
            </a:prstGeom>
            <a:gradFill>
              <a:gsLst>
                <a:gs pos="0">
                  <a:schemeClr val="bg1">
                    <a:lumMod val="85000"/>
                  </a:schemeClr>
                </a:gs>
                <a:gs pos="80000">
                  <a:schemeClr val="bg1">
                    <a:lumMod val="95000"/>
                  </a:schemeClr>
                </a:gs>
                <a:gs pos="100000">
                  <a:schemeClr val="bg1"/>
                </a:gs>
              </a:gsLst>
            </a:gradFill>
            <a:ln>
              <a:no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rtlCol="0" anchor="t" anchorCtr="0" compatLnSpc="1"/>
            <a:lstStyle/>
            <a:p>
              <a:pPr fontAlgn="base">
                <a:spcBef>
                  <a:spcPct val="0"/>
                </a:spcBef>
                <a:spcAft>
                  <a:spcPct val="0"/>
                </a:spcAft>
              </a:pPr>
              <a:endParaRPr lang="fr-FR" sz="1400" b="1">
                <a:solidFill>
                  <a:schemeClr val="tx1"/>
                </a:solidFill>
                <a:latin typeface="Lucida Sans Unicode" panose="020B0602030504020204" pitchFamily="34" charset="0"/>
              </a:endParaRPr>
            </a:p>
          </p:txBody>
        </p:sp>
      </p:grpSp>
      <p:graphicFrame>
        <p:nvGraphicFramePr>
          <p:cNvPr id="3" name="表格 2"/>
          <p:cNvGraphicFramePr>
            <a:graphicFrameLocks noGrp="1"/>
          </p:cNvGraphicFramePr>
          <p:nvPr/>
        </p:nvGraphicFramePr>
        <p:xfrm>
          <a:off x="509889" y="1352282"/>
          <a:ext cx="6426036" cy="4912196"/>
        </p:xfrm>
        <a:graphic>
          <a:graphicData uri="http://schemas.openxmlformats.org/drawingml/2006/table">
            <a:tbl>
              <a:tblPr firstRow="1" firstCol="1" bandRow="1">
                <a:tableStyleId>{93296810-A885-4BE3-A3E7-6D5BEEA58F35}</a:tableStyleId>
              </a:tblPr>
              <a:tblGrid>
                <a:gridCol w="1241392"/>
                <a:gridCol w="3724181"/>
                <a:gridCol w="1460463"/>
              </a:tblGrid>
              <a:tr h="590350">
                <a:tc>
                  <a:txBody>
                    <a:bodyPr/>
                    <a:lstStyle/>
                    <a:p>
                      <a:pPr algn="ctr">
                        <a:lnSpc>
                          <a:spcPct val="115000"/>
                        </a:lnSpc>
                        <a:spcAft>
                          <a:spcPts val="0"/>
                        </a:spcAft>
                      </a:pPr>
                      <a:r>
                        <a:rPr lang="zh-CN" sz="2000" kern="100" dirty="0" smtClean="0">
                          <a:effectLst/>
                          <a:latin typeface="微软雅黑" panose="020B0503020204020204" charset="-122"/>
                          <a:ea typeface="微软雅黑" panose="020B0503020204020204" charset="-122"/>
                        </a:rPr>
                        <a:t>二级类别</a:t>
                      </a:r>
                      <a:endParaRPr lang="zh-CN" sz="2000" kern="100" dirty="0">
                        <a:effectLst/>
                        <a:latin typeface="微软雅黑" panose="020B0503020204020204" charset="-122"/>
                        <a:ea typeface="微软雅黑" panose="020B0503020204020204" charset="-122"/>
                      </a:endParaRPr>
                    </a:p>
                  </a:txBody>
                  <a:tcPr marL="68580" marR="68580" marT="0" marB="0" anchor="ctr"/>
                </a:tc>
                <a:tc>
                  <a:txBody>
                    <a:bodyPr/>
                    <a:lstStyle/>
                    <a:p>
                      <a:pPr algn="ctr">
                        <a:lnSpc>
                          <a:spcPct val="115000"/>
                        </a:lnSpc>
                        <a:spcAft>
                          <a:spcPts val="0"/>
                        </a:spcAft>
                      </a:pPr>
                      <a:r>
                        <a:rPr lang="zh-CN" sz="2000" kern="100" dirty="0">
                          <a:effectLst/>
                          <a:latin typeface="微软雅黑" panose="020B0503020204020204" charset="-122"/>
                          <a:ea typeface="微软雅黑" panose="020B0503020204020204" charset="-122"/>
                        </a:rPr>
                        <a:t>面试问题</a:t>
                      </a:r>
                      <a:endParaRPr lang="zh-CN" sz="2000" kern="100" dirty="0">
                        <a:effectLst/>
                        <a:latin typeface="微软雅黑" panose="020B0503020204020204" charset="-122"/>
                        <a:ea typeface="微软雅黑" panose="020B0503020204020204" charset="-122"/>
                      </a:endParaRPr>
                    </a:p>
                  </a:txBody>
                  <a:tcPr marL="68580" marR="68580" marT="0" marB="0" anchor="ctr"/>
                </a:tc>
                <a:tc>
                  <a:txBody>
                    <a:bodyPr/>
                    <a:lstStyle/>
                    <a:p>
                      <a:pPr algn="ctr">
                        <a:lnSpc>
                          <a:spcPct val="115000"/>
                        </a:lnSpc>
                        <a:spcAft>
                          <a:spcPts val="0"/>
                        </a:spcAft>
                      </a:pPr>
                      <a:r>
                        <a:rPr lang="zh-CN" sz="2000" kern="100" dirty="0" smtClean="0">
                          <a:effectLst/>
                          <a:latin typeface="微软雅黑" panose="020B0503020204020204" charset="-122"/>
                          <a:ea typeface="微软雅黑" panose="020B0503020204020204" charset="-122"/>
                        </a:rPr>
                        <a:t>测试点</a:t>
                      </a:r>
                      <a:endParaRPr lang="zh-CN" sz="2000" kern="100" dirty="0">
                        <a:effectLst/>
                        <a:latin typeface="微软雅黑" panose="020B0503020204020204" charset="-122"/>
                        <a:ea typeface="微软雅黑" panose="020B0503020204020204" charset="-122"/>
                      </a:endParaRPr>
                    </a:p>
                  </a:txBody>
                  <a:tcPr marL="68580" marR="68580" marT="0" marB="0" anchor="ctr"/>
                </a:tc>
              </a:tr>
              <a:tr h="366651">
                <a:tc rowSpan="2">
                  <a:txBody>
                    <a:bodyPr/>
                    <a:lstStyle/>
                    <a:p>
                      <a:pPr algn="ctr">
                        <a:lnSpc>
                          <a:spcPct val="115000"/>
                        </a:lnSpc>
                        <a:spcAft>
                          <a:spcPts val="0"/>
                        </a:spcAft>
                      </a:pPr>
                      <a:r>
                        <a:rPr lang="zh-CN" sz="1800" kern="100" dirty="0">
                          <a:effectLst/>
                          <a:latin typeface="微软雅黑" panose="020B0503020204020204" charset="-122"/>
                          <a:ea typeface="微软雅黑" panose="020B0503020204020204" charset="-122"/>
                        </a:rPr>
                        <a:t>各岗通用</a:t>
                      </a:r>
                      <a:endParaRPr lang="zh-CN" sz="1800" kern="100" dirty="0">
                        <a:effectLst/>
                        <a:latin typeface="微软雅黑" panose="020B0503020204020204" charset="-122"/>
                        <a:ea typeface="微软雅黑" panose="020B0503020204020204" charset="-122"/>
                      </a:endParaRPr>
                    </a:p>
                  </a:txBody>
                  <a:tcPr marL="68580" marR="68580" marT="0" marB="0" anchor="ctr"/>
                </a:tc>
                <a:tc>
                  <a:txBody>
                    <a:bodyPr/>
                    <a:lstStyle/>
                    <a:p>
                      <a:pPr marL="0" algn="l" defTabSz="914400" rtl="0" eaLnBrk="1" latinLnBrk="0" hangingPunct="1">
                        <a:lnSpc>
                          <a:spcPct val="120000"/>
                        </a:lnSpc>
                        <a:spcAft>
                          <a:spcPts val="0"/>
                        </a:spcAft>
                      </a:pPr>
                      <a:r>
                        <a:rPr lang="zh-CN" sz="1500" kern="100" dirty="0" smtClean="0">
                          <a:solidFill>
                            <a:srgbClr val="5F5E5C"/>
                          </a:solidFill>
                          <a:effectLst/>
                          <a:latin typeface="微软雅黑" panose="020B0503020204020204" charset="-122"/>
                          <a:ea typeface="微软雅黑" panose="020B0503020204020204" charset="-122"/>
                          <a:cs typeface="+mn-cs"/>
                        </a:rPr>
                        <a:t>请谈谈你从事该工作的优势是什么？</a:t>
                      </a:r>
                      <a:endParaRPr lang="zh-CN" sz="1500" kern="100" dirty="0">
                        <a:solidFill>
                          <a:srgbClr val="5F5E5C"/>
                        </a:solidFill>
                        <a:effectLst/>
                        <a:latin typeface="微软雅黑" panose="020B0503020204020204" charset="-122"/>
                        <a:ea typeface="微软雅黑" panose="020B0503020204020204" charset="-122"/>
                        <a:cs typeface="+mn-cs"/>
                      </a:endParaRPr>
                    </a:p>
                  </a:txBody>
                  <a:tcPr marL="68580" marR="68580" marT="0" marB="0" anchor="ctr"/>
                </a:tc>
                <a:tc rowSpan="2">
                  <a:txBody>
                    <a:bodyPr/>
                    <a:lstStyle/>
                    <a:p>
                      <a:pPr marL="0" algn="ctr" defTabSz="914400" rtl="0" eaLnBrk="1" latinLnBrk="0" hangingPunct="1">
                        <a:lnSpc>
                          <a:spcPct val="120000"/>
                        </a:lnSpc>
                        <a:spcAft>
                          <a:spcPts val="0"/>
                        </a:spcAft>
                      </a:pPr>
                      <a:r>
                        <a:rPr lang="zh-CN" sz="1500" kern="100" dirty="0">
                          <a:solidFill>
                            <a:srgbClr val="5F5E5C"/>
                          </a:solidFill>
                          <a:effectLst/>
                          <a:latin typeface="微软雅黑" panose="020B0503020204020204" charset="-122"/>
                          <a:ea typeface="微软雅黑" panose="020B0503020204020204" charset="-122"/>
                          <a:cs typeface="+mn-cs"/>
                        </a:rPr>
                        <a:t>挖掘应聘者的专业技能</a:t>
                      </a:r>
                      <a:endParaRPr lang="zh-CN" sz="1500" kern="100" dirty="0">
                        <a:solidFill>
                          <a:srgbClr val="5F5E5C"/>
                        </a:solidFill>
                        <a:effectLst/>
                        <a:latin typeface="微软雅黑" panose="020B0503020204020204" charset="-122"/>
                        <a:ea typeface="微软雅黑" panose="020B0503020204020204" charset="-122"/>
                        <a:cs typeface="+mn-cs"/>
                      </a:endParaRPr>
                    </a:p>
                  </a:txBody>
                  <a:tcPr marL="68580" marR="68580" marT="0" marB="0" anchor="ctr"/>
                </a:tc>
              </a:tr>
              <a:tr h="368968">
                <a:tc vMerge="1">
                  <a:tcPr/>
                </a:tc>
                <a:tc>
                  <a:txBody>
                    <a:bodyPr/>
                    <a:lstStyle/>
                    <a:p>
                      <a:pPr marL="0" algn="l" defTabSz="914400" rtl="0" eaLnBrk="1" latinLnBrk="0" hangingPunct="1">
                        <a:lnSpc>
                          <a:spcPct val="120000"/>
                        </a:lnSpc>
                        <a:spcAft>
                          <a:spcPts val="0"/>
                        </a:spcAft>
                      </a:pPr>
                      <a:r>
                        <a:rPr lang="zh-CN" sz="1500" kern="100" dirty="0">
                          <a:solidFill>
                            <a:srgbClr val="5F5E5C"/>
                          </a:solidFill>
                          <a:effectLst/>
                          <a:latin typeface="微软雅黑" panose="020B0503020204020204" charset="-122"/>
                          <a:ea typeface="微软雅黑" panose="020B0503020204020204" charset="-122"/>
                          <a:cs typeface="+mn-cs"/>
                        </a:rPr>
                        <a:t>你曾受过与本工作有关</a:t>
                      </a:r>
                      <a:r>
                        <a:rPr lang="zh-CN" sz="1500" kern="100" dirty="0" smtClean="0">
                          <a:solidFill>
                            <a:srgbClr val="5F5E5C"/>
                          </a:solidFill>
                          <a:effectLst/>
                          <a:latin typeface="微软雅黑" panose="020B0503020204020204" charset="-122"/>
                          <a:ea typeface="微软雅黑" panose="020B0503020204020204" charset="-122"/>
                          <a:cs typeface="+mn-cs"/>
                        </a:rPr>
                        <a:t>的</a:t>
                      </a:r>
                      <a:r>
                        <a:rPr lang="zh-CN" altLang="en-US" sz="1500" kern="100" dirty="0" smtClean="0">
                          <a:solidFill>
                            <a:srgbClr val="5F5E5C"/>
                          </a:solidFill>
                          <a:effectLst/>
                          <a:latin typeface="微软雅黑" panose="020B0503020204020204" charset="-122"/>
                          <a:ea typeface="微软雅黑" panose="020B0503020204020204" charset="-122"/>
                          <a:cs typeface="+mn-cs"/>
                        </a:rPr>
                        <a:t>哪些</a:t>
                      </a:r>
                      <a:r>
                        <a:rPr lang="zh-CN" sz="1500" kern="100" dirty="0" smtClean="0">
                          <a:solidFill>
                            <a:srgbClr val="5F5E5C"/>
                          </a:solidFill>
                          <a:effectLst/>
                          <a:latin typeface="微软雅黑" panose="020B0503020204020204" charset="-122"/>
                          <a:ea typeface="微软雅黑" panose="020B0503020204020204" charset="-122"/>
                          <a:cs typeface="+mn-cs"/>
                        </a:rPr>
                        <a:t>训练吗？</a:t>
                      </a:r>
                      <a:endParaRPr lang="zh-CN" sz="1500" kern="100" dirty="0">
                        <a:solidFill>
                          <a:srgbClr val="5F5E5C"/>
                        </a:solidFill>
                        <a:effectLst/>
                        <a:latin typeface="微软雅黑" panose="020B0503020204020204" charset="-122"/>
                        <a:ea typeface="微软雅黑" panose="020B0503020204020204" charset="-122"/>
                        <a:cs typeface="+mn-cs"/>
                      </a:endParaRPr>
                    </a:p>
                  </a:txBody>
                  <a:tcPr marL="68580" marR="68580" marT="0" marB="0" anchor="ctr"/>
                </a:tc>
                <a:tc vMerge="1">
                  <a:tcPr/>
                </a:tc>
              </a:tr>
              <a:tr h="468538">
                <a:tc rowSpan="6">
                  <a:txBody>
                    <a:bodyPr/>
                    <a:lstStyle/>
                    <a:p>
                      <a:pPr algn="ctr">
                        <a:lnSpc>
                          <a:spcPct val="115000"/>
                        </a:lnSpc>
                        <a:spcAft>
                          <a:spcPts val="0"/>
                        </a:spcAft>
                      </a:pPr>
                      <a:r>
                        <a:rPr lang="zh-CN" sz="1800" kern="100" dirty="0">
                          <a:effectLst/>
                          <a:latin typeface="微软雅黑" panose="020B0503020204020204" charset="-122"/>
                          <a:ea typeface="微软雅黑" panose="020B0503020204020204" charset="-122"/>
                        </a:rPr>
                        <a:t>销售类</a:t>
                      </a:r>
                      <a:endParaRPr lang="zh-CN" sz="1800" kern="100" dirty="0">
                        <a:effectLst/>
                        <a:latin typeface="微软雅黑" panose="020B0503020204020204" charset="-122"/>
                        <a:ea typeface="微软雅黑" panose="020B0503020204020204" charset="-122"/>
                      </a:endParaRPr>
                    </a:p>
                  </a:txBody>
                  <a:tcPr marL="68580" marR="68580" marT="0" marB="0" anchor="ctr"/>
                </a:tc>
                <a:tc>
                  <a:txBody>
                    <a:bodyPr/>
                    <a:lstStyle/>
                    <a:p>
                      <a:pPr algn="just">
                        <a:spcAft>
                          <a:spcPts val="0"/>
                        </a:spcAft>
                      </a:pPr>
                      <a:r>
                        <a:rPr lang="zh-CN" sz="1500" kern="100" dirty="0">
                          <a:solidFill>
                            <a:srgbClr val="5F5E5C"/>
                          </a:solidFill>
                          <a:effectLst/>
                          <a:latin typeface="微软雅黑" panose="020B0503020204020204" charset="-122"/>
                          <a:ea typeface="微软雅黑" panose="020B0503020204020204" charset="-122"/>
                        </a:rPr>
                        <a:t>请向我推销一下这支铅笔。</a:t>
                      </a:r>
                      <a:endParaRPr lang="zh-CN" sz="1500" kern="100" dirty="0">
                        <a:solidFill>
                          <a:srgbClr val="5F5E5C"/>
                        </a:solidFill>
                        <a:effectLst/>
                        <a:latin typeface="微软雅黑" panose="020B0503020204020204" charset="-122"/>
                        <a:ea typeface="微软雅黑" panose="020B0503020204020204" charset="-122"/>
                      </a:endParaRPr>
                    </a:p>
                  </a:txBody>
                  <a:tcPr marL="68580" marR="68580" marT="0" marB="0" anchor="ctr"/>
                </a:tc>
                <a:tc>
                  <a:txBody>
                    <a:bodyPr/>
                    <a:lstStyle/>
                    <a:p>
                      <a:pPr marL="0" algn="ctr" defTabSz="914400" rtl="0" eaLnBrk="1" latinLnBrk="0" hangingPunct="1">
                        <a:lnSpc>
                          <a:spcPct val="120000"/>
                        </a:lnSpc>
                        <a:spcAft>
                          <a:spcPts val="0"/>
                        </a:spcAft>
                      </a:pPr>
                      <a:r>
                        <a:rPr lang="zh-CN" sz="1500" kern="100" dirty="0">
                          <a:solidFill>
                            <a:srgbClr val="5F5E5C"/>
                          </a:solidFill>
                          <a:effectLst/>
                          <a:latin typeface="微软雅黑" panose="020B0503020204020204" charset="-122"/>
                          <a:ea typeface="微软雅黑" panose="020B0503020204020204" charset="-122"/>
                          <a:cs typeface="+mn-cs"/>
                        </a:rPr>
                        <a:t>销售技能直观展现</a:t>
                      </a:r>
                      <a:endParaRPr lang="zh-CN" sz="1500" kern="100" dirty="0">
                        <a:solidFill>
                          <a:srgbClr val="5F5E5C"/>
                        </a:solidFill>
                        <a:effectLst/>
                        <a:latin typeface="微软雅黑" panose="020B0503020204020204" charset="-122"/>
                        <a:ea typeface="微软雅黑" panose="020B0503020204020204" charset="-122"/>
                        <a:cs typeface="+mn-cs"/>
                      </a:endParaRPr>
                    </a:p>
                  </a:txBody>
                  <a:tcPr marL="68580" marR="68580" marT="0" marB="0" anchor="ctr"/>
                </a:tc>
              </a:tr>
              <a:tr h="322856">
                <a:tc vMerge="1">
                  <a:tcPr/>
                </a:tc>
                <a:tc>
                  <a:txBody>
                    <a:bodyPr/>
                    <a:lstStyle/>
                    <a:p>
                      <a:pPr algn="just">
                        <a:spcAft>
                          <a:spcPts val="0"/>
                        </a:spcAft>
                      </a:pPr>
                      <a:r>
                        <a:rPr lang="zh-CN" sz="1500" kern="100" dirty="0">
                          <a:solidFill>
                            <a:srgbClr val="5F5E5C"/>
                          </a:solidFill>
                          <a:effectLst/>
                          <a:latin typeface="微软雅黑" panose="020B0503020204020204" charset="-122"/>
                          <a:ea typeface="微软雅黑" panose="020B0503020204020204" charset="-122"/>
                        </a:rPr>
                        <a:t>你在拜访客户之前，需要做哪些准备？</a:t>
                      </a:r>
                      <a:endParaRPr lang="zh-CN" sz="1500" kern="100" dirty="0">
                        <a:solidFill>
                          <a:srgbClr val="5F5E5C"/>
                        </a:solidFill>
                        <a:effectLst/>
                        <a:latin typeface="微软雅黑" panose="020B0503020204020204" charset="-122"/>
                        <a:ea typeface="微软雅黑" panose="020B0503020204020204" charset="-122"/>
                      </a:endParaRPr>
                    </a:p>
                  </a:txBody>
                  <a:tcPr marL="68580" marR="68580" marT="0" marB="0" anchor="ctr"/>
                </a:tc>
                <a:tc>
                  <a:txBody>
                    <a:bodyPr/>
                    <a:lstStyle/>
                    <a:p>
                      <a:pPr algn="ctr">
                        <a:spcAft>
                          <a:spcPts val="0"/>
                        </a:spcAft>
                      </a:pPr>
                      <a:r>
                        <a:rPr lang="zh-CN" sz="1500" kern="100" dirty="0">
                          <a:solidFill>
                            <a:srgbClr val="5F5E5C"/>
                          </a:solidFill>
                          <a:effectLst/>
                          <a:latin typeface="微软雅黑" panose="020B0503020204020204" charset="-122"/>
                          <a:ea typeface="微软雅黑" panose="020B0503020204020204" charset="-122"/>
                        </a:rPr>
                        <a:t>客户拜访技能</a:t>
                      </a:r>
                      <a:endParaRPr lang="zh-CN" sz="1500" kern="100" dirty="0">
                        <a:solidFill>
                          <a:srgbClr val="5F5E5C"/>
                        </a:solidFill>
                        <a:effectLst/>
                        <a:latin typeface="微软雅黑" panose="020B0503020204020204" charset="-122"/>
                        <a:ea typeface="微软雅黑" panose="020B0503020204020204" charset="-122"/>
                      </a:endParaRPr>
                    </a:p>
                  </a:txBody>
                  <a:tcPr marL="68580" marR="68580" marT="0" marB="0" anchor="ctr"/>
                </a:tc>
              </a:tr>
              <a:tr h="800830">
                <a:tc vMerge="1">
                  <a:tcPr/>
                </a:tc>
                <a:tc>
                  <a:txBody>
                    <a:bodyPr/>
                    <a:lstStyle/>
                    <a:p>
                      <a:pPr marL="0" algn="just" defTabSz="914400" rtl="0" eaLnBrk="1" latinLnBrk="0" hangingPunct="1">
                        <a:lnSpc>
                          <a:spcPct val="120000"/>
                        </a:lnSpc>
                        <a:spcAft>
                          <a:spcPts val="0"/>
                        </a:spcAft>
                      </a:pPr>
                      <a:r>
                        <a:rPr lang="zh-CN" sz="1500" kern="100" dirty="0">
                          <a:solidFill>
                            <a:srgbClr val="5F5E5C"/>
                          </a:solidFill>
                          <a:effectLst/>
                          <a:latin typeface="微软雅黑" panose="020B0503020204020204" charset="-122"/>
                          <a:ea typeface="微软雅黑" panose="020B0503020204020204" charset="-122"/>
                          <a:cs typeface="+mn-cs"/>
                        </a:rPr>
                        <a:t>一般而言，从和客户接触到最终销售的完成需要多长时间</a:t>
                      </a:r>
                      <a:r>
                        <a:rPr lang="zh-CN" sz="1500" kern="100" dirty="0" smtClean="0">
                          <a:solidFill>
                            <a:srgbClr val="5F5E5C"/>
                          </a:solidFill>
                          <a:effectLst/>
                          <a:latin typeface="微软雅黑" panose="020B0503020204020204" charset="-122"/>
                          <a:ea typeface="微软雅黑" panose="020B0503020204020204" charset="-122"/>
                          <a:cs typeface="+mn-cs"/>
                        </a:rPr>
                        <a:t>？</a:t>
                      </a:r>
                      <a:r>
                        <a:rPr lang="zh-CN" altLang="en-US" sz="1500" kern="100" dirty="0" smtClean="0">
                          <a:solidFill>
                            <a:srgbClr val="5F5E5C"/>
                          </a:solidFill>
                          <a:effectLst/>
                          <a:latin typeface="微软雅黑" panose="020B0503020204020204" charset="-122"/>
                          <a:ea typeface="微软雅黑" panose="020B0503020204020204" charset="-122"/>
                          <a:cs typeface="+mn-cs"/>
                        </a:rPr>
                        <a:t>如何</a:t>
                      </a:r>
                      <a:r>
                        <a:rPr lang="zh-CN" sz="1500" kern="100" dirty="0" smtClean="0">
                          <a:solidFill>
                            <a:srgbClr val="5F5E5C"/>
                          </a:solidFill>
                          <a:effectLst/>
                          <a:latin typeface="微软雅黑" panose="020B0503020204020204" charset="-122"/>
                          <a:ea typeface="微软雅黑" panose="020B0503020204020204" charset="-122"/>
                          <a:cs typeface="+mn-cs"/>
                        </a:rPr>
                        <a:t>才能缩短？</a:t>
                      </a:r>
                      <a:endParaRPr lang="zh-CN" sz="1500" kern="100" dirty="0">
                        <a:solidFill>
                          <a:srgbClr val="5F5E5C"/>
                        </a:solidFill>
                        <a:effectLst/>
                        <a:latin typeface="微软雅黑" panose="020B0503020204020204" charset="-122"/>
                        <a:ea typeface="微软雅黑" panose="020B0503020204020204" charset="-122"/>
                        <a:cs typeface="+mn-cs"/>
                      </a:endParaRPr>
                    </a:p>
                  </a:txBody>
                  <a:tcPr marL="68580" marR="68580" marT="0" marB="0" anchor="ctr"/>
                </a:tc>
                <a:tc>
                  <a:txBody>
                    <a:bodyPr/>
                    <a:lstStyle/>
                    <a:p>
                      <a:pPr algn="ctr">
                        <a:spcAft>
                          <a:spcPts val="0"/>
                        </a:spcAft>
                      </a:pPr>
                      <a:r>
                        <a:rPr lang="zh-CN" sz="1500" kern="100" dirty="0">
                          <a:solidFill>
                            <a:srgbClr val="5F5E5C"/>
                          </a:solidFill>
                          <a:effectLst/>
                          <a:latin typeface="微软雅黑" panose="020B0503020204020204" charset="-122"/>
                          <a:ea typeface="微软雅黑" panose="020B0503020204020204" charset="-122"/>
                        </a:rPr>
                        <a:t>销售全过程</a:t>
                      </a:r>
                      <a:endParaRPr lang="zh-CN" sz="1500" kern="100" dirty="0">
                        <a:solidFill>
                          <a:srgbClr val="5F5E5C"/>
                        </a:solidFill>
                        <a:effectLst/>
                        <a:latin typeface="微软雅黑" panose="020B0503020204020204" charset="-122"/>
                        <a:ea typeface="微软雅黑" panose="020B0503020204020204" charset="-122"/>
                      </a:endParaRPr>
                    </a:p>
                  </a:txBody>
                  <a:tcPr marL="68580" marR="68580" marT="0" marB="0" anchor="ctr"/>
                </a:tc>
              </a:tr>
              <a:tr h="645714">
                <a:tc vMerge="1">
                  <a:tcPr/>
                </a:tc>
                <a:tc>
                  <a:txBody>
                    <a:bodyPr/>
                    <a:lstStyle/>
                    <a:p>
                      <a:pPr marL="0" algn="just" defTabSz="914400" rtl="0" eaLnBrk="1" latinLnBrk="0" hangingPunct="1">
                        <a:lnSpc>
                          <a:spcPct val="120000"/>
                        </a:lnSpc>
                        <a:spcAft>
                          <a:spcPts val="0"/>
                        </a:spcAft>
                      </a:pPr>
                      <a:r>
                        <a:rPr lang="zh-CN" sz="1500" kern="100" dirty="0">
                          <a:solidFill>
                            <a:srgbClr val="5F5E5C"/>
                          </a:solidFill>
                          <a:effectLst/>
                          <a:latin typeface="微软雅黑" panose="020B0503020204020204" charset="-122"/>
                          <a:ea typeface="微软雅黑" panose="020B0503020204020204" charset="-122"/>
                          <a:cs typeface="+mn-cs"/>
                        </a:rPr>
                        <a:t>你是否有超额完成销售目标的时候，你是怎样取得这样的业绩的？</a:t>
                      </a:r>
                      <a:endParaRPr lang="zh-CN" sz="1500" kern="100" dirty="0">
                        <a:solidFill>
                          <a:srgbClr val="5F5E5C"/>
                        </a:solidFill>
                        <a:effectLst/>
                        <a:latin typeface="微软雅黑" panose="020B0503020204020204" charset="-122"/>
                        <a:ea typeface="微软雅黑" panose="020B0503020204020204" charset="-122"/>
                        <a:cs typeface="+mn-cs"/>
                      </a:endParaRPr>
                    </a:p>
                  </a:txBody>
                  <a:tcPr marL="68580" marR="68580" marT="0" marB="0" anchor="ctr"/>
                </a:tc>
                <a:tc>
                  <a:txBody>
                    <a:bodyPr/>
                    <a:lstStyle/>
                    <a:p>
                      <a:pPr algn="ctr">
                        <a:spcAft>
                          <a:spcPts val="0"/>
                        </a:spcAft>
                      </a:pPr>
                      <a:r>
                        <a:rPr lang="zh-CN" sz="1500" kern="100" dirty="0">
                          <a:solidFill>
                            <a:srgbClr val="5F5E5C"/>
                          </a:solidFill>
                          <a:effectLst/>
                          <a:latin typeface="微软雅黑" panose="020B0503020204020204" charset="-122"/>
                          <a:ea typeface="微软雅黑" panose="020B0503020204020204" charset="-122"/>
                        </a:rPr>
                        <a:t>业绩达成能力</a:t>
                      </a:r>
                      <a:endParaRPr lang="zh-CN" sz="1500" kern="100" dirty="0">
                        <a:solidFill>
                          <a:srgbClr val="5F5E5C"/>
                        </a:solidFill>
                        <a:effectLst/>
                        <a:latin typeface="微软雅黑" panose="020B0503020204020204" charset="-122"/>
                        <a:ea typeface="微软雅黑" panose="020B0503020204020204" charset="-122"/>
                      </a:endParaRPr>
                    </a:p>
                  </a:txBody>
                  <a:tcPr marL="68580" marR="68580" marT="0" marB="0" anchor="ctr"/>
                </a:tc>
              </a:tr>
              <a:tr h="645714">
                <a:tc vMerge="1">
                  <a:tcPr/>
                </a:tc>
                <a:tc>
                  <a:txBody>
                    <a:bodyPr/>
                    <a:lstStyle/>
                    <a:p>
                      <a:pPr algn="just">
                        <a:spcAft>
                          <a:spcPts val="0"/>
                        </a:spcAft>
                      </a:pPr>
                      <a:r>
                        <a:rPr lang="zh-CN" sz="1500" kern="100" dirty="0">
                          <a:solidFill>
                            <a:srgbClr val="5F5E5C"/>
                          </a:solidFill>
                          <a:effectLst/>
                          <a:latin typeface="微软雅黑" panose="020B0503020204020204" charset="-122"/>
                          <a:ea typeface="微软雅黑" panose="020B0503020204020204" charset="-122"/>
                        </a:rPr>
                        <a:t>在你的前任工作中，你用什么方法来发展并维持业已存在的客户的？</a:t>
                      </a:r>
                      <a:endParaRPr lang="zh-CN" sz="1500" kern="100" dirty="0">
                        <a:solidFill>
                          <a:srgbClr val="5F5E5C"/>
                        </a:solidFill>
                        <a:effectLst/>
                        <a:latin typeface="微软雅黑" panose="020B0503020204020204" charset="-122"/>
                        <a:ea typeface="微软雅黑" panose="020B0503020204020204" charset="-122"/>
                      </a:endParaRPr>
                    </a:p>
                  </a:txBody>
                  <a:tcPr marL="68580" marR="68580" marT="0" marB="0" anchor="ctr"/>
                </a:tc>
                <a:tc>
                  <a:txBody>
                    <a:bodyPr/>
                    <a:lstStyle/>
                    <a:p>
                      <a:pPr algn="ctr">
                        <a:spcAft>
                          <a:spcPts val="0"/>
                        </a:spcAft>
                      </a:pPr>
                      <a:r>
                        <a:rPr lang="zh-CN" sz="1500" kern="100" dirty="0">
                          <a:solidFill>
                            <a:srgbClr val="5F5E5C"/>
                          </a:solidFill>
                          <a:effectLst/>
                          <a:latin typeface="微软雅黑" panose="020B0503020204020204" charset="-122"/>
                          <a:ea typeface="微软雅黑" panose="020B0503020204020204" charset="-122"/>
                        </a:rPr>
                        <a:t>客户维护</a:t>
                      </a:r>
                      <a:endParaRPr lang="zh-CN" sz="1500" kern="100" dirty="0">
                        <a:solidFill>
                          <a:srgbClr val="5F5E5C"/>
                        </a:solidFill>
                        <a:effectLst/>
                        <a:latin typeface="微软雅黑" panose="020B0503020204020204" charset="-122"/>
                        <a:ea typeface="微软雅黑" panose="020B0503020204020204" charset="-122"/>
                      </a:endParaRPr>
                    </a:p>
                  </a:txBody>
                  <a:tcPr marL="68580" marR="68580" marT="0" marB="0" anchor="ctr"/>
                </a:tc>
              </a:tr>
              <a:tr h="645714">
                <a:tc vMerge="1">
                  <a:tcPr/>
                </a:tc>
                <a:tc>
                  <a:txBody>
                    <a:bodyPr/>
                    <a:lstStyle/>
                    <a:p>
                      <a:pPr algn="just">
                        <a:lnSpc>
                          <a:spcPct val="120000"/>
                        </a:lnSpc>
                        <a:spcAft>
                          <a:spcPts val="0"/>
                        </a:spcAft>
                      </a:pPr>
                      <a:r>
                        <a:rPr lang="zh-CN" sz="1500" kern="100" dirty="0">
                          <a:solidFill>
                            <a:srgbClr val="5F5E5C"/>
                          </a:solidFill>
                          <a:effectLst/>
                          <a:latin typeface="微软雅黑" panose="020B0503020204020204" charset="-122"/>
                          <a:ea typeface="微软雅黑" panose="020B0503020204020204" charset="-122"/>
                        </a:rPr>
                        <a:t>请讲讲你遇到的最困难的销售经历，你是怎样劝说客户购买你的产品的？</a:t>
                      </a:r>
                      <a:endParaRPr lang="zh-CN" sz="1500" kern="100" dirty="0">
                        <a:solidFill>
                          <a:srgbClr val="5F5E5C"/>
                        </a:solidFill>
                        <a:effectLst/>
                        <a:latin typeface="微软雅黑" panose="020B0503020204020204" charset="-122"/>
                        <a:ea typeface="微软雅黑" panose="020B0503020204020204" charset="-122"/>
                      </a:endParaRPr>
                    </a:p>
                  </a:txBody>
                  <a:tcPr marL="68580" marR="68580" marT="0" marB="0" anchor="ctr"/>
                </a:tc>
                <a:tc>
                  <a:txBody>
                    <a:bodyPr/>
                    <a:lstStyle/>
                    <a:p>
                      <a:pPr algn="ctr">
                        <a:spcAft>
                          <a:spcPts val="0"/>
                        </a:spcAft>
                      </a:pPr>
                      <a:r>
                        <a:rPr lang="zh-CN" sz="1500" kern="100" dirty="0" smtClean="0">
                          <a:solidFill>
                            <a:srgbClr val="5F5E5C"/>
                          </a:solidFill>
                          <a:effectLst/>
                          <a:latin typeface="微软雅黑" panose="020B0503020204020204" charset="-122"/>
                          <a:ea typeface="微软雅黑" panose="020B0503020204020204" charset="-122"/>
                        </a:rPr>
                        <a:t>销售说服力</a:t>
                      </a:r>
                      <a:endParaRPr lang="zh-CN" sz="1500" kern="100" dirty="0">
                        <a:solidFill>
                          <a:srgbClr val="5F5E5C"/>
                        </a:solidFill>
                        <a:effectLst/>
                        <a:latin typeface="微软雅黑" panose="020B0503020204020204" charset="-122"/>
                        <a:ea typeface="微软雅黑" panose="020B0503020204020204" charset="-122"/>
                      </a:endParaRPr>
                    </a:p>
                  </a:txBody>
                  <a:tcPr marL="68580" marR="68580" marT="0" marB="0" anchor="ctr"/>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1300">
        <p14:pan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strVal val="(6*min(max(#ppt_w*#ppt_h,.3),1)-7.4)/-.7*#ppt_w"/>
                                          </p:val>
                                        </p:tav>
                                        <p:tav tm="100000">
                                          <p:val>
                                            <p:strVal val="#ppt_w"/>
                                          </p:val>
                                        </p:tav>
                                      </p:tavLst>
                                    </p:anim>
                                    <p:anim calcmode="lin" valueType="num">
                                      <p:cBhvr>
                                        <p:cTn id="8" dur="500" fill="hold"/>
                                        <p:tgtEl>
                                          <p:spTgt spid="3"/>
                                        </p:tgtEl>
                                        <p:attrNameLst>
                                          <p:attrName>ppt_h</p:attrName>
                                        </p:attrNameLst>
                                      </p:cBhvr>
                                      <p:tavLst>
                                        <p:tav tm="0">
                                          <p:val>
                                            <p:strVal val="(6*min(max(#ppt_w*#ppt_h,.3),1)-7.4)/-.7*#ppt_h"/>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矩形 30"/>
          <p:cNvSpPr/>
          <p:nvPr/>
        </p:nvSpPr>
        <p:spPr>
          <a:xfrm>
            <a:off x="414852" y="1268761"/>
            <a:ext cx="6618839" cy="5030678"/>
          </a:xfrm>
          <a:prstGeom prst="rect">
            <a:avLst/>
          </a:prstGeom>
          <a:solidFill>
            <a:sysClr val="window" lastClr="FFFFFF"/>
          </a:solidFill>
          <a:ln w="3175" cap="flat" cmpd="sng" algn="ctr">
            <a:solidFill>
              <a:sysClr val="window" lastClr="FFFFFF">
                <a:lumMod val="75000"/>
              </a:sysClr>
            </a:solidFill>
            <a:prstDash val="solid"/>
          </a:ln>
          <a:effectLst>
            <a:outerShdw blurRad="50800" dist="38100" dir="5400000" algn="t" rotWithShape="0">
              <a:prstClr val="black">
                <a:alpha val="40000"/>
              </a:prstClr>
            </a:outerShdw>
          </a:effectLst>
        </p:spPr>
        <p:txBody>
          <a:bodyPr anchor="ctr"/>
          <a:lstStyle/>
          <a:p>
            <a:pPr algn="ctr">
              <a:defRPr/>
            </a:pPr>
            <a:endParaRPr lang="zh-CN" altLang="en-US" kern="0">
              <a:solidFill>
                <a:sysClr val="window" lastClr="FFFFFF"/>
              </a:solidFill>
              <a:latin typeface="Tahoma" panose="020B0604030504040204"/>
              <a:ea typeface="微软雅黑" panose="020B0503020204020204" charset="-122"/>
            </a:endParaRPr>
          </a:p>
        </p:txBody>
      </p:sp>
      <p:grpSp>
        <p:nvGrpSpPr>
          <p:cNvPr id="22" name="组合 21"/>
          <p:cNvGrpSpPr>
            <a:grpSpLocks noChangeAspect="1"/>
          </p:cNvGrpSpPr>
          <p:nvPr/>
        </p:nvGrpSpPr>
        <p:grpSpPr>
          <a:xfrm>
            <a:off x="7033691" y="1988840"/>
            <a:ext cx="4735434" cy="4630196"/>
            <a:chOff x="2169708" y="669171"/>
            <a:chExt cx="5919292" cy="5787745"/>
          </a:xfrm>
        </p:grpSpPr>
        <p:sp>
          <p:nvSpPr>
            <p:cNvPr id="23" name="Ellipse 15"/>
            <p:cNvSpPr/>
            <p:nvPr/>
          </p:nvSpPr>
          <p:spPr bwMode="auto">
            <a:xfrm rot="1123418">
              <a:off x="3334032" y="669171"/>
              <a:ext cx="1177200" cy="5400000"/>
            </a:xfrm>
            <a:custGeom>
              <a:avLst/>
              <a:gdLst/>
              <a:ahLst/>
              <a:cxnLst/>
              <a:rect l="l" t="t" r="r" b="b"/>
              <a:pathLst>
                <a:path w="1080120" h="4393198">
                  <a:moveTo>
                    <a:pt x="311153" y="3868476"/>
                  </a:moveTo>
                  <a:cubicBezTo>
                    <a:pt x="308041" y="3883686"/>
                    <a:pt x="306406" y="3899434"/>
                    <a:pt x="306406" y="3915565"/>
                  </a:cubicBezTo>
                  <a:cubicBezTo>
                    <a:pt x="306406" y="4044609"/>
                    <a:pt x="411016" y="4149219"/>
                    <a:pt x="540060" y="4149219"/>
                  </a:cubicBezTo>
                  <a:cubicBezTo>
                    <a:pt x="669104" y="4149219"/>
                    <a:pt x="773714" y="4044609"/>
                    <a:pt x="773714" y="3915565"/>
                  </a:cubicBezTo>
                  <a:cubicBezTo>
                    <a:pt x="773714" y="3786521"/>
                    <a:pt x="669104" y="3681911"/>
                    <a:pt x="540060" y="3681911"/>
                  </a:cubicBezTo>
                  <a:cubicBezTo>
                    <a:pt x="427147" y="3681911"/>
                    <a:pt x="332940" y="3762003"/>
                    <a:pt x="311153" y="3868476"/>
                  </a:cubicBezTo>
                  <a:close/>
                  <a:moveTo>
                    <a:pt x="3658" y="143743"/>
                  </a:moveTo>
                  <a:cubicBezTo>
                    <a:pt x="20444" y="61708"/>
                    <a:pt x="93027" y="0"/>
                    <a:pt x="180024" y="0"/>
                  </a:cubicBezTo>
                  <a:lnTo>
                    <a:pt x="900096" y="0"/>
                  </a:lnTo>
                  <a:cubicBezTo>
                    <a:pt x="999521" y="0"/>
                    <a:pt x="1080120" y="80599"/>
                    <a:pt x="1080120" y="180023"/>
                  </a:cubicBezTo>
                  <a:lnTo>
                    <a:pt x="1080120" y="4213174"/>
                  </a:lnTo>
                  <a:cubicBezTo>
                    <a:pt x="1080120" y="4312599"/>
                    <a:pt x="999521" y="4393198"/>
                    <a:pt x="900096" y="4393198"/>
                  </a:cubicBezTo>
                  <a:lnTo>
                    <a:pt x="180024" y="4393198"/>
                  </a:lnTo>
                  <a:cubicBezTo>
                    <a:pt x="80599" y="4393198"/>
                    <a:pt x="0" y="4312599"/>
                    <a:pt x="0" y="4213174"/>
                  </a:cubicBezTo>
                  <a:lnTo>
                    <a:pt x="0" y="180024"/>
                  </a:lnTo>
                  <a:cubicBezTo>
                    <a:pt x="0" y="167596"/>
                    <a:pt x="1259" y="155462"/>
                    <a:pt x="3658" y="143743"/>
                  </a:cubicBezTo>
                  <a:close/>
                </a:path>
              </a:pathLst>
            </a:custGeom>
            <a:solidFill>
              <a:srgbClr val="7030A0"/>
            </a:solidFill>
            <a:ln w="9525" cap="flat" cmpd="sng" algn="ctr">
              <a:noFill/>
              <a:prstDash val="solid"/>
              <a:round/>
              <a:headEnd type="none" w="med" len="med"/>
              <a:tailEnd type="none" w="med" len="med"/>
            </a:ln>
            <a:effectLst/>
          </p:spPr>
          <p:txBody>
            <a:bodyPr vert="vert270" wrap="square" lIns="72000" tIns="252000" rIns="72000" bIns="45720" numCol="1" rtlCol="0" anchor="ctr" anchorCtr="0" compatLnSpc="1"/>
            <a:lstStyle/>
            <a:p>
              <a:pPr algn="r" fontAlgn="base">
                <a:spcBef>
                  <a:spcPct val="0"/>
                </a:spcBef>
                <a:spcAft>
                  <a:spcPct val="0"/>
                </a:spcAft>
              </a:pPr>
              <a:endParaRPr lang="en-US" sz="2400" b="1" dirty="0">
                <a:solidFill>
                  <a:schemeClr val="bg1"/>
                </a:solidFill>
                <a:effectLst>
                  <a:outerShdw blurRad="38100" dist="38100" dir="2700000" algn="tl">
                    <a:srgbClr val="000000">
                      <a:alpha val="43137"/>
                    </a:srgbClr>
                  </a:outerShdw>
                </a:effectLst>
                <a:latin typeface="Lucida Sans Unicode" panose="020B0602030504020204" pitchFamily="34" charset="0"/>
              </a:endParaRPr>
            </a:p>
          </p:txBody>
        </p:sp>
        <p:sp>
          <p:nvSpPr>
            <p:cNvPr id="24" name="Ellipse 15"/>
            <p:cNvSpPr/>
            <p:nvPr/>
          </p:nvSpPr>
          <p:spPr bwMode="auto">
            <a:xfrm rot="1530996">
              <a:off x="3577019" y="747452"/>
              <a:ext cx="1177200" cy="5400000"/>
            </a:xfrm>
            <a:custGeom>
              <a:avLst/>
              <a:gdLst/>
              <a:ahLst/>
              <a:cxnLst/>
              <a:rect l="l" t="t" r="r" b="b"/>
              <a:pathLst>
                <a:path w="1080120" h="4393198">
                  <a:moveTo>
                    <a:pt x="311153" y="3868476"/>
                  </a:moveTo>
                  <a:cubicBezTo>
                    <a:pt x="308041" y="3883686"/>
                    <a:pt x="306406" y="3899434"/>
                    <a:pt x="306406" y="3915565"/>
                  </a:cubicBezTo>
                  <a:cubicBezTo>
                    <a:pt x="306406" y="4044609"/>
                    <a:pt x="411016" y="4149219"/>
                    <a:pt x="540060" y="4149219"/>
                  </a:cubicBezTo>
                  <a:cubicBezTo>
                    <a:pt x="669104" y="4149219"/>
                    <a:pt x="773714" y="4044609"/>
                    <a:pt x="773714" y="3915565"/>
                  </a:cubicBezTo>
                  <a:cubicBezTo>
                    <a:pt x="773714" y="3786521"/>
                    <a:pt x="669104" y="3681911"/>
                    <a:pt x="540060" y="3681911"/>
                  </a:cubicBezTo>
                  <a:cubicBezTo>
                    <a:pt x="427147" y="3681911"/>
                    <a:pt x="332940" y="3762003"/>
                    <a:pt x="311153" y="3868476"/>
                  </a:cubicBezTo>
                  <a:close/>
                  <a:moveTo>
                    <a:pt x="3658" y="143743"/>
                  </a:moveTo>
                  <a:cubicBezTo>
                    <a:pt x="20444" y="61708"/>
                    <a:pt x="93027" y="0"/>
                    <a:pt x="180024" y="0"/>
                  </a:cubicBezTo>
                  <a:lnTo>
                    <a:pt x="900096" y="0"/>
                  </a:lnTo>
                  <a:cubicBezTo>
                    <a:pt x="999521" y="0"/>
                    <a:pt x="1080120" y="80599"/>
                    <a:pt x="1080120" y="180023"/>
                  </a:cubicBezTo>
                  <a:lnTo>
                    <a:pt x="1080120" y="4213174"/>
                  </a:lnTo>
                  <a:cubicBezTo>
                    <a:pt x="1080120" y="4312599"/>
                    <a:pt x="999521" y="4393198"/>
                    <a:pt x="900096" y="4393198"/>
                  </a:cubicBezTo>
                  <a:lnTo>
                    <a:pt x="180024" y="4393198"/>
                  </a:lnTo>
                  <a:cubicBezTo>
                    <a:pt x="80599" y="4393198"/>
                    <a:pt x="0" y="4312599"/>
                    <a:pt x="0" y="4213174"/>
                  </a:cubicBezTo>
                  <a:lnTo>
                    <a:pt x="0" y="180024"/>
                  </a:lnTo>
                  <a:cubicBezTo>
                    <a:pt x="0" y="167596"/>
                    <a:pt x="1259" y="155462"/>
                    <a:pt x="3658" y="143743"/>
                  </a:cubicBezTo>
                  <a:close/>
                </a:path>
              </a:pathLst>
            </a:custGeom>
            <a:solidFill>
              <a:srgbClr val="FF3399"/>
            </a:solidFill>
            <a:ln w="9525" cap="flat" cmpd="sng" algn="ctr">
              <a:noFill/>
              <a:prstDash val="solid"/>
              <a:round/>
              <a:headEnd type="none" w="med" len="med"/>
              <a:tailEnd type="none" w="med" len="med"/>
            </a:ln>
            <a:effectLst/>
          </p:spPr>
          <p:txBody>
            <a:bodyPr vert="vert270" wrap="square" lIns="72000" tIns="252000" rIns="72000" bIns="45720" numCol="1" rtlCol="0" anchor="ctr" anchorCtr="0" compatLnSpc="1"/>
            <a:lstStyle/>
            <a:p>
              <a:pPr algn="r" fontAlgn="base">
                <a:spcBef>
                  <a:spcPct val="0"/>
                </a:spcBef>
                <a:spcAft>
                  <a:spcPct val="0"/>
                </a:spcAft>
              </a:pPr>
              <a:endParaRPr lang="en-US" sz="2400" b="1" dirty="0">
                <a:solidFill>
                  <a:schemeClr val="bg1"/>
                </a:solidFill>
                <a:effectLst>
                  <a:outerShdw blurRad="38100" dist="38100" dir="2700000" algn="tl">
                    <a:srgbClr val="000000">
                      <a:alpha val="43137"/>
                    </a:srgbClr>
                  </a:outerShdw>
                </a:effectLst>
                <a:latin typeface="Lucida Sans Unicode" panose="020B0602030504020204" pitchFamily="34" charset="0"/>
              </a:endParaRPr>
            </a:p>
          </p:txBody>
        </p:sp>
        <p:sp>
          <p:nvSpPr>
            <p:cNvPr id="25" name="Ellipse 15"/>
            <p:cNvSpPr/>
            <p:nvPr/>
          </p:nvSpPr>
          <p:spPr bwMode="auto">
            <a:xfrm rot="1980986">
              <a:off x="3851434" y="899206"/>
              <a:ext cx="1177200" cy="5400000"/>
            </a:xfrm>
            <a:custGeom>
              <a:avLst/>
              <a:gdLst/>
              <a:ahLst/>
              <a:cxnLst/>
              <a:rect l="l" t="t" r="r" b="b"/>
              <a:pathLst>
                <a:path w="1080120" h="4393198">
                  <a:moveTo>
                    <a:pt x="311153" y="3868476"/>
                  </a:moveTo>
                  <a:cubicBezTo>
                    <a:pt x="308041" y="3883686"/>
                    <a:pt x="306406" y="3899434"/>
                    <a:pt x="306406" y="3915565"/>
                  </a:cubicBezTo>
                  <a:cubicBezTo>
                    <a:pt x="306406" y="4044609"/>
                    <a:pt x="411016" y="4149219"/>
                    <a:pt x="540060" y="4149219"/>
                  </a:cubicBezTo>
                  <a:cubicBezTo>
                    <a:pt x="669104" y="4149219"/>
                    <a:pt x="773714" y="4044609"/>
                    <a:pt x="773714" y="3915565"/>
                  </a:cubicBezTo>
                  <a:cubicBezTo>
                    <a:pt x="773714" y="3786521"/>
                    <a:pt x="669104" y="3681911"/>
                    <a:pt x="540060" y="3681911"/>
                  </a:cubicBezTo>
                  <a:cubicBezTo>
                    <a:pt x="427147" y="3681911"/>
                    <a:pt x="332940" y="3762003"/>
                    <a:pt x="311153" y="3868476"/>
                  </a:cubicBezTo>
                  <a:close/>
                  <a:moveTo>
                    <a:pt x="3658" y="143743"/>
                  </a:moveTo>
                  <a:cubicBezTo>
                    <a:pt x="20444" y="61708"/>
                    <a:pt x="93027" y="0"/>
                    <a:pt x="180024" y="0"/>
                  </a:cubicBezTo>
                  <a:lnTo>
                    <a:pt x="900096" y="0"/>
                  </a:lnTo>
                  <a:cubicBezTo>
                    <a:pt x="999521" y="0"/>
                    <a:pt x="1080120" y="80599"/>
                    <a:pt x="1080120" y="180023"/>
                  </a:cubicBezTo>
                  <a:lnTo>
                    <a:pt x="1080120" y="4213174"/>
                  </a:lnTo>
                  <a:cubicBezTo>
                    <a:pt x="1080120" y="4312599"/>
                    <a:pt x="999521" y="4393198"/>
                    <a:pt x="900096" y="4393198"/>
                  </a:cubicBezTo>
                  <a:lnTo>
                    <a:pt x="180024" y="4393198"/>
                  </a:lnTo>
                  <a:cubicBezTo>
                    <a:pt x="80599" y="4393198"/>
                    <a:pt x="0" y="4312599"/>
                    <a:pt x="0" y="4213174"/>
                  </a:cubicBezTo>
                  <a:lnTo>
                    <a:pt x="0" y="180024"/>
                  </a:lnTo>
                  <a:cubicBezTo>
                    <a:pt x="0" y="167596"/>
                    <a:pt x="1259" y="155462"/>
                    <a:pt x="3658" y="143743"/>
                  </a:cubicBezTo>
                  <a:close/>
                </a:path>
              </a:pathLst>
            </a:custGeom>
            <a:solidFill>
              <a:srgbClr val="D12112"/>
            </a:solidFill>
            <a:ln w="9525" cap="flat" cmpd="sng" algn="ctr">
              <a:noFill/>
              <a:prstDash val="solid"/>
              <a:round/>
              <a:headEnd type="none" w="med" len="med"/>
              <a:tailEnd type="none" w="med" len="med"/>
            </a:ln>
            <a:effectLst/>
          </p:spPr>
          <p:txBody>
            <a:bodyPr vert="vert270" wrap="square" lIns="72000" tIns="252000" rIns="72000" bIns="45720" numCol="1" rtlCol="0" anchor="ctr" anchorCtr="0" compatLnSpc="1"/>
            <a:lstStyle/>
            <a:p>
              <a:pPr algn="r" fontAlgn="base">
                <a:spcBef>
                  <a:spcPct val="0"/>
                </a:spcBef>
                <a:spcAft>
                  <a:spcPct val="0"/>
                </a:spcAft>
              </a:pPr>
              <a:endParaRPr lang="en-US" sz="2400" b="1" dirty="0">
                <a:solidFill>
                  <a:schemeClr val="bg1"/>
                </a:solidFill>
                <a:effectLst>
                  <a:outerShdw blurRad="38100" dist="38100" dir="2700000" algn="tl">
                    <a:srgbClr val="000000">
                      <a:alpha val="43137"/>
                    </a:srgbClr>
                  </a:outerShdw>
                </a:effectLst>
                <a:latin typeface="Lucida Sans Unicode" panose="020B0602030504020204" pitchFamily="34" charset="0"/>
              </a:endParaRPr>
            </a:p>
          </p:txBody>
        </p:sp>
        <p:sp>
          <p:nvSpPr>
            <p:cNvPr id="26" name="Ellipse 15"/>
            <p:cNvSpPr/>
            <p:nvPr/>
          </p:nvSpPr>
          <p:spPr bwMode="auto">
            <a:xfrm rot="2481755">
              <a:off x="4099565" y="1056916"/>
              <a:ext cx="1177200" cy="5400000"/>
            </a:xfrm>
            <a:custGeom>
              <a:avLst/>
              <a:gdLst/>
              <a:ahLst/>
              <a:cxnLst/>
              <a:rect l="l" t="t" r="r" b="b"/>
              <a:pathLst>
                <a:path w="1080120" h="4393198">
                  <a:moveTo>
                    <a:pt x="311153" y="3868476"/>
                  </a:moveTo>
                  <a:cubicBezTo>
                    <a:pt x="308041" y="3883686"/>
                    <a:pt x="306406" y="3899434"/>
                    <a:pt x="306406" y="3915565"/>
                  </a:cubicBezTo>
                  <a:cubicBezTo>
                    <a:pt x="306406" y="4044609"/>
                    <a:pt x="411016" y="4149219"/>
                    <a:pt x="540060" y="4149219"/>
                  </a:cubicBezTo>
                  <a:cubicBezTo>
                    <a:pt x="669104" y="4149219"/>
                    <a:pt x="773714" y="4044609"/>
                    <a:pt x="773714" y="3915565"/>
                  </a:cubicBezTo>
                  <a:cubicBezTo>
                    <a:pt x="773714" y="3786521"/>
                    <a:pt x="669104" y="3681911"/>
                    <a:pt x="540060" y="3681911"/>
                  </a:cubicBezTo>
                  <a:cubicBezTo>
                    <a:pt x="427147" y="3681911"/>
                    <a:pt x="332940" y="3762003"/>
                    <a:pt x="311153" y="3868476"/>
                  </a:cubicBezTo>
                  <a:close/>
                  <a:moveTo>
                    <a:pt x="3658" y="143743"/>
                  </a:moveTo>
                  <a:cubicBezTo>
                    <a:pt x="20444" y="61708"/>
                    <a:pt x="93027" y="0"/>
                    <a:pt x="180024" y="0"/>
                  </a:cubicBezTo>
                  <a:lnTo>
                    <a:pt x="900096" y="0"/>
                  </a:lnTo>
                  <a:cubicBezTo>
                    <a:pt x="999521" y="0"/>
                    <a:pt x="1080120" y="80599"/>
                    <a:pt x="1080120" y="180023"/>
                  </a:cubicBezTo>
                  <a:lnTo>
                    <a:pt x="1080120" y="4213174"/>
                  </a:lnTo>
                  <a:cubicBezTo>
                    <a:pt x="1080120" y="4312599"/>
                    <a:pt x="999521" y="4393198"/>
                    <a:pt x="900096" y="4393198"/>
                  </a:cubicBezTo>
                  <a:lnTo>
                    <a:pt x="180024" y="4393198"/>
                  </a:lnTo>
                  <a:cubicBezTo>
                    <a:pt x="80599" y="4393198"/>
                    <a:pt x="0" y="4312599"/>
                    <a:pt x="0" y="4213174"/>
                  </a:cubicBezTo>
                  <a:lnTo>
                    <a:pt x="0" y="180024"/>
                  </a:lnTo>
                  <a:cubicBezTo>
                    <a:pt x="0" y="167596"/>
                    <a:pt x="1259" y="155462"/>
                    <a:pt x="3658" y="143743"/>
                  </a:cubicBezTo>
                  <a:close/>
                </a:path>
              </a:pathLst>
            </a:custGeom>
            <a:solidFill>
              <a:srgbClr val="FFC000"/>
            </a:solidFill>
            <a:ln w="9525" cap="flat" cmpd="sng" algn="ctr">
              <a:noFill/>
              <a:prstDash val="solid"/>
              <a:round/>
              <a:headEnd type="none" w="med" len="med"/>
              <a:tailEnd type="none" w="med" len="med"/>
            </a:ln>
            <a:effectLst/>
          </p:spPr>
          <p:txBody>
            <a:bodyPr vert="vert270" wrap="square" lIns="72000" tIns="252000" rIns="72000" bIns="45720" numCol="1" rtlCol="0" anchor="ctr" anchorCtr="0" compatLnSpc="1"/>
            <a:lstStyle/>
            <a:p>
              <a:pPr algn="r" fontAlgn="base">
                <a:spcBef>
                  <a:spcPct val="0"/>
                </a:spcBef>
                <a:spcAft>
                  <a:spcPct val="0"/>
                </a:spcAft>
              </a:pPr>
              <a:endParaRPr lang="en-US" sz="1400" b="1" dirty="0">
                <a:solidFill>
                  <a:schemeClr val="bg1"/>
                </a:solidFill>
                <a:effectLst>
                  <a:outerShdw blurRad="38100" dist="38100" dir="2700000" algn="tl">
                    <a:srgbClr val="000000">
                      <a:alpha val="43137"/>
                    </a:srgbClr>
                  </a:outerShdw>
                </a:effectLst>
                <a:latin typeface="Lucida Sans Unicode" panose="020B0602030504020204" pitchFamily="34" charset="0"/>
              </a:endParaRPr>
            </a:p>
          </p:txBody>
        </p:sp>
        <p:sp>
          <p:nvSpPr>
            <p:cNvPr id="27" name="Ellipse 15"/>
            <p:cNvSpPr/>
            <p:nvPr/>
          </p:nvSpPr>
          <p:spPr bwMode="auto">
            <a:xfrm rot="2933186">
              <a:off x="4281108" y="1219659"/>
              <a:ext cx="1177200" cy="5400000"/>
            </a:xfrm>
            <a:custGeom>
              <a:avLst/>
              <a:gdLst/>
              <a:ahLst/>
              <a:cxnLst/>
              <a:rect l="l" t="t" r="r" b="b"/>
              <a:pathLst>
                <a:path w="1080120" h="4393198">
                  <a:moveTo>
                    <a:pt x="311153" y="3868476"/>
                  </a:moveTo>
                  <a:cubicBezTo>
                    <a:pt x="308041" y="3883686"/>
                    <a:pt x="306406" y="3899434"/>
                    <a:pt x="306406" y="3915565"/>
                  </a:cubicBezTo>
                  <a:cubicBezTo>
                    <a:pt x="306406" y="4044609"/>
                    <a:pt x="411016" y="4149219"/>
                    <a:pt x="540060" y="4149219"/>
                  </a:cubicBezTo>
                  <a:cubicBezTo>
                    <a:pt x="669104" y="4149219"/>
                    <a:pt x="773714" y="4044609"/>
                    <a:pt x="773714" y="3915565"/>
                  </a:cubicBezTo>
                  <a:cubicBezTo>
                    <a:pt x="773714" y="3786521"/>
                    <a:pt x="669104" y="3681911"/>
                    <a:pt x="540060" y="3681911"/>
                  </a:cubicBezTo>
                  <a:cubicBezTo>
                    <a:pt x="427147" y="3681911"/>
                    <a:pt x="332940" y="3762003"/>
                    <a:pt x="311153" y="3868476"/>
                  </a:cubicBezTo>
                  <a:close/>
                  <a:moveTo>
                    <a:pt x="3658" y="143743"/>
                  </a:moveTo>
                  <a:cubicBezTo>
                    <a:pt x="20444" y="61708"/>
                    <a:pt x="93027" y="0"/>
                    <a:pt x="180024" y="0"/>
                  </a:cubicBezTo>
                  <a:lnTo>
                    <a:pt x="900096" y="0"/>
                  </a:lnTo>
                  <a:cubicBezTo>
                    <a:pt x="999521" y="0"/>
                    <a:pt x="1080120" y="80599"/>
                    <a:pt x="1080120" y="180023"/>
                  </a:cubicBezTo>
                  <a:lnTo>
                    <a:pt x="1080120" y="4213174"/>
                  </a:lnTo>
                  <a:cubicBezTo>
                    <a:pt x="1080120" y="4312599"/>
                    <a:pt x="999521" y="4393198"/>
                    <a:pt x="900096" y="4393198"/>
                  </a:cubicBezTo>
                  <a:lnTo>
                    <a:pt x="180024" y="4393198"/>
                  </a:lnTo>
                  <a:cubicBezTo>
                    <a:pt x="80599" y="4393198"/>
                    <a:pt x="0" y="4312599"/>
                    <a:pt x="0" y="4213174"/>
                  </a:cubicBezTo>
                  <a:lnTo>
                    <a:pt x="0" y="180024"/>
                  </a:lnTo>
                  <a:cubicBezTo>
                    <a:pt x="0" y="167596"/>
                    <a:pt x="1259" y="155462"/>
                    <a:pt x="3658" y="143743"/>
                  </a:cubicBezTo>
                  <a:close/>
                </a:path>
              </a:pathLst>
            </a:custGeom>
            <a:solidFill>
              <a:srgbClr val="92D050"/>
            </a:solidFill>
            <a:ln w="9525" cap="flat" cmpd="sng" algn="ctr">
              <a:noFill/>
              <a:prstDash val="solid"/>
              <a:round/>
              <a:headEnd type="none" w="med" len="med"/>
              <a:tailEnd type="none" w="med" len="med"/>
            </a:ln>
            <a:effectLst/>
          </p:spPr>
          <p:txBody>
            <a:bodyPr vert="vert270" wrap="square" lIns="72000" tIns="252000" rIns="72000" bIns="45720" numCol="1" rtlCol="0" anchor="ctr" anchorCtr="0" compatLnSpc="1"/>
            <a:lstStyle/>
            <a:p>
              <a:pPr lvl="0" algn="r" fontAlgn="base">
                <a:spcBef>
                  <a:spcPct val="0"/>
                </a:spcBef>
                <a:spcAft>
                  <a:spcPct val="0"/>
                </a:spcAft>
              </a:pPr>
              <a:r>
                <a:rPr lang="zh-CN" altLang="en-US" sz="24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rPr>
                <a:t>综合能力</a:t>
              </a:r>
              <a:r>
                <a:rPr lang="en-US" altLang="zh-CN" sz="24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rPr>
                <a:t>/</a:t>
              </a:r>
              <a:r>
                <a:rPr lang="zh-CN" altLang="en-US" sz="24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rPr>
                <a:t>通用能力</a:t>
              </a:r>
              <a:r>
                <a:rPr lang="zh-CN" altLang="en-US" sz="2400" b="1" dirty="0">
                  <a:solidFill>
                    <a:prstClr val="white"/>
                  </a:solidFill>
                  <a:effectLst>
                    <a:outerShdw blurRad="38100" dist="38100" dir="2700000" algn="tl">
                      <a:srgbClr val="000000">
                        <a:alpha val="43137"/>
                      </a:srgbClr>
                    </a:outerShdw>
                  </a:effectLst>
                  <a:latin typeface="Lucida Sans Unicode" panose="020B0602030504020204" pitchFamily="34" charset="0"/>
                </a:rPr>
                <a:t>（</a:t>
              </a:r>
              <a:r>
                <a:rPr lang="en-US" altLang="zh-CN" sz="2400" b="1" dirty="0">
                  <a:solidFill>
                    <a:prstClr val="white"/>
                  </a:solidFill>
                  <a:effectLst>
                    <a:outerShdw blurRad="38100" dist="38100" dir="2700000" algn="tl">
                      <a:srgbClr val="000000">
                        <a:alpha val="43137"/>
                      </a:srgbClr>
                    </a:outerShdw>
                  </a:effectLst>
                  <a:latin typeface="Lucida Sans Unicode" panose="020B0602030504020204" pitchFamily="34" charset="0"/>
                </a:rPr>
                <a:t>A</a:t>
              </a:r>
              <a:r>
                <a:rPr lang="zh-CN" altLang="en-US" sz="2400" b="1" dirty="0">
                  <a:solidFill>
                    <a:prstClr val="white"/>
                  </a:solidFill>
                  <a:effectLst>
                    <a:outerShdw blurRad="38100" dist="38100" dir="2700000" algn="tl">
                      <a:srgbClr val="000000">
                        <a:alpha val="43137"/>
                      </a:srgbClr>
                    </a:outerShdw>
                  </a:effectLst>
                  <a:latin typeface="Lucida Sans Unicode" panose="020B0602030504020204" pitchFamily="34" charset="0"/>
                </a:rPr>
                <a:t>）</a:t>
              </a:r>
              <a:endParaRPr lang="en-US" altLang="zh-CN" sz="2400" b="1" dirty="0">
                <a:solidFill>
                  <a:prstClr val="white"/>
                </a:solidFill>
                <a:effectLst>
                  <a:outerShdw blurRad="38100" dist="38100" dir="2700000" algn="tl">
                    <a:srgbClr val="000000">
                      <a:alpha val="43137"/>
                    </a:srgbClr>
                  </a:outerShdw>
                </a:effectLst>
                <a:latin typeface="Lucida Sans Unicode" panose="020B0602030504020204" pitchFamily="34" charset="0"/>
              </a:endParaRPr>
            </a:p>
          </p:txBody>
        </p:sp>
        <p:sp>
          <p:nvSpPr>
            <p:cNvPr id="28" name="Ellipse 15"/>
            <p:cNvSpPr/>
            <p:nvPr/>
          </p:nvSpPr>
          <p:spPr bwMode="auto">
            <a:xfrm rot="4936605">
              <a:off x="4800400" y="2375178"/>
              <a:ext cx="1177200" cy="5400000"/>
            </a:xfrm>
            <a:custGeom>
              <a:avLst/>
              <a:gdLst/>
              <a:ahLst/>
              <a:cxnLst/>
              <a:rect l="l" t="t" r="r" b="b"/>
              <a:pathLst>
                <a:path w="1080120" h="4393198">
                  <a:moveTo>
                    <a:pt x="311153" y="3868476"/>
                  </a:moveTo>
                  <a:cubicBezTo>
                    <a:pt x="308041" y="3883686"/>
                    <a:pt x="306406" y="3899434"/>
                    <a:pt x="306406" y="3915565"/>
                  </a:cubicBezTo>
                  <a:cubicBezTo>
                    <a:pt x="306406" y="4044609"/>
                    <a:pt x="411016" y="4149219"/>
                    <a:pt x="540060" y="4149219"/>
                  </a:cubicBezTo>
                  <a:cubicBezTo>
                    <a:pt x="669104" y="4149219"/>
                    <a:pt x="773714" y="4044609"/>
                    <a:pt x="773714" y="3915565"/>
                  </a:cubicBezTo>
                  <a:cubicBezTo>
                    <a:pt x="773714" y="3786521"/>
                    <a:pt x="669104" y="3681911"/>
                    <a:pt x="540060" y="3681911"/>
                  </a:cubicBezTo>
                  <a:cubicBezTo>
                    <a:pt x="427147" y="3681911"/>
                    <a:pt x="332940" y="3762003"/>
                    <a:pt x="311153" y="3868476"/>
                  </a:cubicBezTo>
                  <a:close/>
                  <a:moveTo>
                    <a:pt x="3658" y="143743"/>
                  </a:moveTo>
                  <a:cubicBezTo>
                    <a:pt x="20444" y="61708"/>
                    <a:pt x="93027" y="0"/>
                    <a:pt x="180024" y="0"/>
                  </a:cubicBezTo>
                  <a:lnTo>
                    <a:pt x="900096" y="0"/>
                  </a:lnTo>
                  <a:cubicBezTo>
                    <a:pt x="999521" y="0"/>
                    <a:pt x="1080120" y="80599"/>
                    <a:pt x="1080120" y="180023"/>
                  </a:cubicBezTo>
                  <a:lnTo>
                    <a:pt x="1080120" y="4213174"/>
                  </a:lnTo>
                  <a:cubicBezTo>
                    <a:pt x="1080120" y="4312599"/>
                    <a:pt x="999521" y="4393198"/>
                    <a:pt x="900096" y="4393198"/>
                  </a:cubicBezTo>
                  <a:lnTo>
                    <a:pt x="180024" y="4393198"/>
                  </a:lnTo>
                  <a:cubicBezTo>
                    <a:pt x="80599" y="4393198"/>
                    <a:pt x="0" y="4312599"/>
                    <a:pt x="0" y="4213174"/>
                  </a:cubicBezTo>
                  <a:lnTo>
                    <a:pt x="0" y="180024"/>
                  </a:lnTo>
                  <a:cubicBezTo>
                    <a:pt x="0" y="167596"/>
                    <a:pt x="1259" y="155462"/>
                    <a:pt x="3658" y="143743"/>
                  </a:cubicBezTo>
                  <a:close/>
                </a:path>
              </a:pathLst>
            </a:custGeom>
            <a:solidFill>
              <a:srgbClr val="0066FF"/>
            </a:solidFill>
            <a:ln w="9525" cap="flat" cmpd="sng" algn="ctr">
              <a:noFill/>
              <a:prstDash val="solid"/>
              <a:round/>
              <a:headEnd type="none" w="med" len="med"/>
              <a:tailEnd type="none" w="med" len="med"/>
            </a:ln>
            <a:effectLst/>
          </p:spPr>
          <p:txBody>
            <a:bodyPr vert="vert270" wrap="square" lIns="72000" tIns="252000" rIns="72000" bIns="45720" numCol="1" rtlCol="0" anchor="ctr" anchorCtr="0" compatLnSpc="1"/>
            <a:lstStyle/>
            <a:p>
              <a:pPr algn="r" fontAlgn="base">
                <a:spcBef>
                  <a:spcPct val="0"/>
                </a:spcBef>
                <a:spcAft>
                  <a:spcPct val="0"/>
                </a:spcAft>
              </a:pPr>
              <a:endParaRPr lang="en-US" sz="1400" b="1" dirty="0">
                <a:solidFill>
                  <a:schemeClr val="bg1"/>
                </a:solidFill>
                <a:effectLst>
                  <a:outerShdw blurRad="38100" dist="38100" dir="2700000" algn="tl">
                    <a:srgbClr val="000000">
                      <a:alpha val="43137"/>
                    </a:srgbClr>
                  </a:outerShdw>
                </a:effectLst>
                <a:latin typeface="Lucida Sans Unicode" panose="020B0602030504020204" pitchFamily="34" charset="0"/>
              </a:endParaRPr>
            </a:p>
          </p:txBody>
        </p:sp>
        <p:sp>
          <p:nvSpPr>
            <p:cNvPr id="29" name="Ellipse 15"/>
            <p:cNvSpPr/>
            <p:nvPr/>
          </p:nvSpPr>
          <p:spPr bwMode="auto">
            <a:xfrm rot="5400000">
              <a:off x="4800400" y="2661711"/>
              <a:ext cx="1177200" cy="5400000"/>
            </a:xfrm>
            <a:custGeom>
              <a:avLst/>
              <a:gdLst/>
              <a:ahLst/>
              <a:cxnLst/>
              <a:rect l="l" t="t" r="r" b="b"/>
              <a:pathLst>
                <a:path w="1080120" h="4393198">
                  <a:moveTo>
                    <a:pt x="311153" y="3868476"/>
                  </a:moveTo>
                  <a:cubicBezTo>
                    <a:pt x="308041" y="3883686"/>
                    <a:pt x="306406" y="3899434"/>
                    <a:pt x="306406" y="3915565"/>
                  </a:cubicBezTo>
                  <a:cubicBezTo>
                    <a:pt x="306406" y="4044609"/>
                    <a:pt x="411016" y="4149219"/>
                    <a:pt x="540060" y="4149219"/>
                  </a:cubicBezTo>
                  <a:cubicBezTo>
                    <a:pt x="669104" y="4149219"/>
                    <a:pt x="773714" y="4044609"/>
                    <a:pt x="773714" y="3915565"/>
                  </a:cubicBezTo>
                  <a:cubicBezTo>
                    <a:pt x="773714" y="3786521"/>
                    <a:pt x="669104" y="3681911"/>
                    <a:pt x="540060" y="3681911"/>
                  </a:cubicBezTo>
                  <a:cubicBezTo>
                    <a:pt x="427147" y="3681911"/>
                    <a:pt x="332940" y="3762003"/>
                    <a:pt x="311153" y="3868476"/>
                  </a:cubicBezTo>
                  <a:close/>
                  <a:moveTo>
                    <a:pt x="3658" y="143743"/>
                  </a:moveTo>
                  <a:cubicBezTo>
                    <a:pt x="20444" y="61708"/>
                    <a:pt x="93027" y="0"/>
                    <a:pt x="180024" y="0"/>
                  </a:cubicBezTo>
                  <a:lnTo>
                    <a:pt x="900096" y="0"/>
                  </a:lnTo>
                  <a:cubicBezTo>
                    <a:pt x="999521" y="0"/>
                    <a:pt x="1080120" y="80599"/>
                    <a:pt x="1080120" y="180023"/>
                  </a:cubicBezTo>
                  <a:lnTo>
                    <a:pt x="1080120" y="4213174"/>
                  </a:lnTo>
                  <a:cubicBezTo>
                    <a:pt x="1080120" y="4312599"/>
                    <a:pt x="999521" y="4393198"/>
                    <a:pt x="900096" y="4393198"/>
                  </a:cubicBezTo>
                  <a:lnTo>
                    <a:pt x="180024" y="4393198"/>
                  </a:lnTo>
                  <a:cubicBezTo>
                    <a:pt x="80599" y="4393198"/>
                    <a:pt x="0" y="4312599"/>
                    <a:pt x="0" y="4213174"/>
                  </a:cubicBezTo>
                  <a:lnTo>
                    <a:pt x="0" y="180024"/>
                  </a:lnTo>
                  <a:cubicBezTo>
                    <a:pt x="0" y="167596"/>
                    <a:pt x="1259" y="155462"/>
                    <a:pt x="3658" y="143743"/>
                  </a:cubicBezTo>
                  <a:close/>
                </a:path>
              </a:pathLst>
            </a:custGeom>
            <a:solidFill>
              <a:srgbClr val="002060"/>
            </a:solidFill>
            <a:ln w="9525" cap="flat" cmpd="sng" algn="ctr">
              <a:noFill/>
              <a:prstDash val="solid"/>
              <a:round/>
              <a:headEnd type="none" w="med" len="med"/>
              <a:tailEnd type="none" w="med" len="med"/>
            </a:ln>
            <a:effectLst/>
          </p:spPr>
          <p:txBody>
            <a:bodyPr vert="vert270" wrap="square" lIns="72000" tIns="252000" rIns="72000" bIns="45720" numCol="1" rtlCol="0" anchor="ctr" anchorCtr="0" compatLnSpc="1"/>
            <a:lstStyle/>
            <a:p>
              <a:pPr algn="r" fontAlgn="base">
                <a:spcBef>
                  <a:spcPct val="0"/>
                </a:spcBef>
                <a:spcAft>
                  <a:spcPct val="0"/>
                </a:spcAft>
              </a:pPr>
              <a:endParaRPr lang="en-US" sz="1400" b="1" dirty="0">
                <a:solidFill>
                  <a:schemeClr val="bg1"/>
                </a:solidFill>
                <a:effectLst>
                  <a:outerShdw blurRad="38100" dist="38100" dir="2700000" algn="tl">
                    <a:srgbClr val="000000">
                      <a:alpha val="43137"/>
                    </a:srgbClr>
                  </a:outerShdw>
                </a:effectLst>
                <a:latin typeface="Lucida Sans Unicode" panose="020B0602030504020204" pitchFamily="34" charset="0"/>
              </a:endParaRPr>
            </a:p>
          </p:txBody>
        </p:sp>
        <p:sp>
          <p:nvSpPr>
            <p:cNvPr id="30" name="Ellipse 10"/>
            <p:cNvSpPr/>
            <p:nvPr/>
          </p:nvSpPr>
          <p:spPr bwMode="auto">
            <a:xfrm>
              <a:off x="2987824" y="5064711"/>
              <a:ext cx="594000" cy="594000"/>
            </a:xfrm>
            <a:prstGeom prst="ellipse">
              <a:avLst/>
            </a:prstGeom>
            <a:gradFill>
              <a:gsLst>
                <a:gs pos="0">
                  <a:schemeClr val="bg1">
                    <a:lumMod val="85000"/>
                  </a:schemeClr>
                </a:gs>
                <a:gs pos="80000">
                  <a:schemeClr val="bg1">
                    <a:lumMod val="95000"/>
                  </a:schemeClr>
                </a:gs>
                <a:gs pos="100000">
                  <a:schemeClr val="bg1"/>
                </a:gs>
              </a:gsLst>
            </a:gradFill>
            <a:ln>
              <a:no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rtlCol="0" anchor="t" anchorCtr="0" compatLnSpc="1"/>
            <a:lstStyle/>
            <a:p>
              <a:pPr fontAlgn="base">
                <a:spcBef>
                  <a:spcPct val="0"/>
                </a:spcBef>
                <a:spcAft>
                  <a:spcPct val="0"/>
                </a:spcAft>
              </a:pPr>
              <a:endParaRPr lang="fr-FR" sz="1400" b="1">
                <a:solidFill>
                  <a:schemeClr val="tx1"/>
                </a:solidFill>
                <a:latin typeface="Lucida Sans Unicode" panose="020B0602030504020204" pitchFamily="34" charset="0"/>
              </a:endParaRPr>
            </a:p>
          </p:txBody>
        </p:sp>
      </p:grpSp>
      <p:graphicFrame>
        <p:nvGraphicFramePr>
          <p:cNvPr id="2" name="表格 1"/>
          <p:cNvGraphicFramePr>
            <a:graphicFrameLocks noGrp="1"/>
          </p:cNvGraphicFramePr>
          <p:nvPr/>
        </p:nvGraphicFramePr>
        <p:xfrm>
          <a:off x="552971" y="1394746"/>
          <a:ext cx="6338156" cy="4819008"/>
        </p:xfrm>
        <a:graphic>
          <a:graphicData uri="http://schemas.openxmlformats.org/drawingml/2006/table">
            <a:tbl>
              <a:tblPr firstRow="1" firstCol="1" bandRow="1">
                <a:tableStyleId>{93296810-A885-4BE3-A3E7-6D5BEEA58F35}</a:tableStyleId>
              </a:tblPr>
              <a:tblGrid>
                <a:gridCol w="1225588"/>
                <a:gridCol w="3166900"/>
                <a:gridCol w="1945668"/>
              </a:tblGrid>
              <a:tr h="508352">
                <a:tc>
                  <a:txBody>
                    <a:bodyPr/>
                    <a:lstStyle/>
                    <a:p>
                      <a:pPr algn="ctr">
                        <a:lnSpc>
                          <a:spcPct val="115000"/>
                        </a:lnSpc>
                        <a:spcAft>
                          <a:spcPts val="0"/>
                        </a:spcAft>
                      </a:pPr>
                      <a:r>
                        <a:rPr lang="zh-CN" sz="1800" kern="100" dirty="0">
                          <a:effectLst/>
                          <a:latin typeface="微软雅黑" panose="020B0503020204020204" charset="-122"/>
                          <a:ea typeface="微软雅黑" panose="020B0503020204020204" charset="-122"/>
                        </a:rPr>
                        <a:t>二级类别</a:t>
                      </a:r>
                      <a:endParaRPr lang="zh-CN" sz="1800" kern="100" dirty="0">
                        <a:effectLst/>
                        <a:latin typeface="微软雅黑" panose="020B0503020204020204" charset="-122"/>
                        <a:ea typeface="微软雅黑" panose="020B0503020204020204" charset="-122"/>
                      </a:endParaRPr>
                    </a:p>
                  </a:txBody>
                  <a:tcPr marL="68580" marR="68580" marT="0" marB="0" anchor="ctr"/>
                </a:tc>
                <a:tc>
                  <a:txBody>
                    <a:bodyPr/>
                    <a:lstStyle/>
                    <a:p>
                      <a:pPr algn="ctr">
                        <a:lnSpc>
                          <a:spcPct val="115000"/>
                        </a:lnSpc>
                        <a:spcAft>
                          <a:spcPts val="0"/>
                        </a:spcAft>
                      </a:pPr>
                      <a:r>
                        <a:rPr lang="zh-CN" sz="2000" kern="100" dirty="0">
                          <a:effectLst/>
                          <a:latin typeface="微软雅黑" panose="020B0503020204020204" charset="-122"/>
                          <a:ea typeface="微软雅黑" panose="020B0503020204020204" charset="-122"/>
                        </a:rPr>
                        <a:t>面试问题</a:t>
                      </a:r>
                      <a:endParaRPr lang="zh-CN" sz="2000" kern="100" dirty="0">
                        <a:effectLst/>
                        <a:latin typeface="微软雅黑" panose="020B0503020204020204" charset="-122"/>
                        <a:ea typeface="微软雅黑" panose="020B0503020204020204" charset="-122"/>
                      </a:endParaRPr>
                    </a:p>
                  </a:txBody>
                  <a:tcPr marL="68580" marR="68580" marT="0" marB="0" anchor="ctr"/>
                </a:tc>
                <a:tc>
                  <a:txBody>
                    <a:bodyPr/>
                    <a:lstStyle/>
                    <a:p>
                      <a:pPr algn="ctr">
                        <a:lnSpc>
                          <a:spcPct val="115000"/>
                        </a:lnSpc>
                        <a:spcAft>
                          <a:spcPts val="0"/>
                        </a:spcAft>
                      </a:pPr>
                      <a:r>
                        <a:rPr lang="zh-CN" sz="2000" kern="100" dirty="0">
                          <a:effectLst/>
                          <a:latin typeface="微软雅黑" panose="020B0503020204020204" charset="-122"/>
                          <a:ea typeface="微软雅黑" panose="020B0503020204020204" charset="-122"/>
                        </a:rPr>
                        <a:t>测试点</a:t>
                      </a:r>
                      <a:endParaRPr lang="zh-CN" sz="2000" kern="100" dirty="0">
                        <a:effectLst/>
                        <a:latin typeface="微软雅黑" panose="020B0503020204020204" charset="-122"/>
                        <a:ea typeface="微软雅黑" panose="020B0503020204020204" charset="-122"/>
                      </a:endParaRPr>
                    </a:p>
                  </a:txBody>
                  <a:tcPr marL="68580" marR="68580" marT="0" marB="0" anchor="ctr"/>
                </a:tc>
              </a:tr>
              <a:tr h="397170">
                <a:tc>
                  <a:txBody>
                    <a:bodyPr/>
                    <a:lstStyle/>
                    <a:p>
                      <a:pPr marL="0" algn="ctr" defTabSz="914400" rtl="0" eaLnBrk="1" latinLnBrk="0" hangingPunct="1">
                        <a:lnSpc>
                          <a:spcPct val="115000"/>
                        </a:lnSpc>
                        <a:spcAft>
                          <a:spcPts val="0"/>
                        </a:spcAft>
                      </a:pPr>
                      <a:r>
                        <a:rPr lang="zh-CN" sz="1700" b="1" kern="100" dirty="0">
                          <a:solidFill>
                            <a:schemeClr val="lt1"/>
                          </a:solidFill>
                          <a:effectLst/>
                          <a:latin typeface="微软雅黑" panose="020B0503020204020204" charset="-122"/>
                          <a:ea typeface="微软雅黑" panose="020B0503020204020204" charset="-122"/>
                          <a:cs typeface="+mn-cs"/>
                        </a:rPr>
                        <a:t>表达能力</a:t>
                      </a:r>
                      <a:endParaRPr lang="zh-CN" sz="1700" b="1" kern="100" dirty="0">
                        <a:solidFill>
                          <a:schemeClr val="lt1"/>
                        </a:solidFill>
                        <a:effectLst/>
                        <a:latin typeface="微软雅黑" panose="020B0503020204020204" charset="-122"/>
                        <a:ea typeface="微软雅黑" panose="020B0503020204020204" charset="-122"/>
                        <a:cs typeface="+mn-cs"/>
                      </a:endParaRPr>
                    </a:p>
                  </a:txBody>
                  <a:tcPr marL="68580" marR="68580" marT="0" marB="0" anchor="ctr"/>
                </a:tc>
                <a:tc>
                  <a:txBody>
                    <a:bodyPr/>
                    <a:lstStyle/>
                    <a:p>
                      <a:pPr algn="l">
                        <a:spcAft>
                          <a:spcPts val="0"/>
                        </a:spcAft>
                      </a:pPr>
                      <a:r>
                        <a:rPr lang="zh-CN" sz="1500" kern="100" dirty="0">
                          <a:solidFill>
                            <a:srgbClr val="5F5E5C"/>
                          </a:solidFill>
                          <a:effectLst/>
                          <a:latin typeface="微软雅黑" panose="020B0503020204020204" charset="-122"/>
                          <a:ea typeface="微软雅黑" panose="020B0503020204020204" charset="-122"/>
                        </a:rPr>
                        <a:t>请用两分钟的时间介绍一下你自己</a:t>
                      </a:r>
                      <a:endParaRPr lang="zh-CN" sz="1500" kern="100" dirty="0">
                        <a:solidFill>
                          <a:srgbClr val="5F5E5C"/>
                        </a:solidFill>
                        <a:effectLst/>
                        <a:latin typeface="微软雅黑" panose="020B0503020204020204" charset="-122"/>
                        <a:ea typeface="微软雅黑" panose="020B0503020204020204" charset="-122"/>
                      </a:endParaRPr>
                    </a:p>
                  </a:txBody>
                  <a:tcPr marL="68580" marR="68580" marT="0" marB="0" anchor="ctr"/>
                </a:tc>
                <a:tc>
                  <a:txBody>
                    <a:bodyPr/>
                    <a:lstStyle/>
                    <a:p>
                      <a:pPr algn="l">
                        <a:spcAft>
                          <a:spcPts val="0"/>
                        </a:spcAft>
                      </a:pPr>
                      <a:r>
                        <a:rPr lang="zh-CN" sz="1500" kern="100" dirty="0" smtClean="0">
                          <a:solidFill>
                            <a:srgbClr val="5F5E5C"/>
                          </a:solidFill>
                          <a:effectLst/>
                          <a:latin typeface="微软雅黑" panose="020B0503020204020204" charset="-122"/>
                          <a:ea typeface="微软雅黑" panose="020B0503020204020204" charset="-122"/>
                        </a:rPr>
                        <a:t>语言</a:t>
                      </a:r>
                      <a:r>
                        <a:rPr lang="zh-CN" sz="1500" kern="100" dirty="0">
                          <a:solidFill>
                            <a:srgbClr val="5F5E5C"/>
                          </a:solidFill>
                          <a:effectLst/>
                          <a:latin typeface="微软雅黑" panose="020B0503020204020204" charset="-122"/>
                          <a:ea typeface="微软雅黑" panose="020B0503020204020204" charset="-122"/>
                        </a:rPr>
                        <a:t>概括能力</a:t>
                      </a:r>
                      <a:endParaRPr lang="zh-CN" sz="1500" kern="100" dirty="0">
                        <a:solidFill>
                          <a:srgbClr val="5F5E5C"/>
                        </a:solidFill>
                        <a:effectLst/>
                        <a:latin typeface="微软雅黑" panose="020B0503020204020204" charset="-122"/>
                        <a:ea typeface="微软雅黑" panose="020B0503020204020204" charset="-122"/>
                      </a:endParaRPr>
                    </a:p>
                  </a:txBody>
                  <a:tcPr marL="68580" marR="68580" marT="0" marB="0" anchor="ctr"/>
                </a:tc>
              </a:tr>
              <a:tr h="443559">
                <a:tc>
                  <a:txBody>
                    <a:bodyPr/>
                    <a:lstStyle/>
                    <a:p>
                      <a:pPr marL="0" algn="ctr" defTabSz="914400" rtl="0" eaLnBrk="1" latinLnBrk="0" hangingPunct="1">
                        <a:lnSpc>
                          <a:spcPct val="115000"/>
                        </a:lnSpc>
                        <a:spcAft>
                          <a:spcPts val="0"/>
                        </a:spcAft>
                      </a:pPr>
                      <a:r>
                        <a:rPr lang="zh-CN" sz="1700" b="1" kern="100" dirty="0">
                          <a:solidFill>
                            <a:schemeClr val="lt1"/>
                          </a:solidFill>
                          <a:effectLst/>
                          <a:latin typeface="微软雅黑" panose="020B0503020204020204" charset="-122"/>
                          <a:ea typeface="微软雅黑" panose="020B0503020204020204" charset="-122"/>
                          <a:cs typeface="+mn-cs"/>
                        </a:rPr>
                        <a:t>抗压力等</a:t>
                      </a:r>
                      <a:endParaRPr lang="zh-CN" sz="1700" b="1" kern="100" dirty="0">
                        <a:solidFill>
                          <a:schemeClr val="lt1"/>
                        </a:solidFill>
                        <a:effectLst/>
                        <a:latin typeface="微软雅黑" panose="020B0503020204020204" charset="-122"/>
                        <a:ea typeface="微软雅黑" panose="020B0503020204020204" charset="-122"/>
                        <a:cs typeface="+mn-cs"/>
                      </a:endParaRPr>
                    </a:p>
                  </a:txBody>
                  <a:tcPr marL="68580" marR="68580" marT="0" marB="0" anchor="ctr"/>
                </a:tc>
                <a:tc>
                  <a:txBody>
                    <a:bodyPr/>
                    <a:lstStyle/>
                    <a:p>
                      <a:pPr algn="just">
                        <a:spcAft>
                          <a:spcPts val="0"/>
                        </a:spcAft>
                      </a:pPr>
                      <a:r>
                        <a:rPr lang="zh-CN" altLang="en-US" sz="1500" kern="100" dirty="0" smtClean="0">
                          <a:solidFill>
                            <a:srgbClr val="5F5E5C"/>
                          </a:solidFill>
                          <a:effectLst/>
                          <a:latin typeface="微软雅黑" panose="020B0503020204020204" charset="-122"/>
                          <a:ea typeface="微软雅黑" panose="020B0503020204020204" charset="-122"/>
                        </a:rPr>
                        <a:t>遇到的工作挑战及应对策略、结果</a:t>
                      </a:r>
                      <a:endParaRPr lang="zh-CN" sz="1500" kern="100" dirty="0">
                        <a:solidFill>
                          <a:srgbClr val="5F5E5C"/>
                        </a:solidFill>
                        <a:effectLst/>
                        <a:latin typeface="微软雅黑" panose="020B0503020204020204" charset="-122"/>
                        <a:ea typeface="微软雅黑" panose="020B0503020204020204" charset="-122"/>
                      </a:endParaRPr>
                    </a:p>
                  </a:txBody>
                  <a:tcPr marL="68580" marR="68580" marT="0" marB="0" anchor="ctr"/>
                </a:tc>
                <a:tc>
                  <a:txBody>
                    <a:bodyPr/>
                    <a:lstStyle/>
                    <a:p>
                      <a:pPr algn="just">
                        <a:spcAft>
                          <a:spcPts val="0"/>
                        </a:spcAft>
                      </a:pPr>
                      <a:r>
                        <a:rPr lang="zh-CN" sz="1500" kern="0" dirty="0">
                          <a:solidFill>
                            <a:srgbClr val="5F5E5C"/>
                          </a:solidFill>
                          <a:effectLst/>
                          <a:latin typeface="微软雅黑" panose="020B0503020204020204" charset="-122"/>
                          <a:ea typeface="微软雅黑" panose="020B0503020204020204" charset="-122"/>
                        </a:rPr>
                        <a:t>抗</a:t>
                      </a:r>
                      <a:r>
                        <a:rPr lang="zh-CN" sz="1500" kern="0" dirty="0" smtClean="0">
                          <a:solidFill>
                            <a:srgbClr val="5F5E5C"/>
                          </a:solidFill>
                          <a:effectLst/>
                          <a:latin typeface="微软雅黑" panose="020B0503020204020204" charset="-122"/>
                          <a:ea typeface="微软雅黑" panose="020B0503020204020204" charset="-122"/>
                        </a:rPr>
                        <a:t>压</a:t>
                      </a:r>
                      <a:r>
                        <a:rPr lang="zh-CN" altLang="en-US" sz="1500" kern="0" dirty="0" smtClean="0">
                          <a:solidFill>
                            <a:srgbClr val="5F5E5C"/>
                          </a:solidFill>
                          <a:effectLst/>
                          <a:latin typeface="微软雅黑" panose="020B0503020204020204" charset="-122"/>
                          <a:ea typeface="微软雅黑" panose="020B0503020204020204" charset="-122"/>
                        </a:rPr>
                        <a:t>与</a:t>
                      </a:r>
                      <a:r>
                        <a:rPr lang="zh-CN" sz="1500" kern="0" dirty="0" smtClean="0">
                          <a:solidFill>
                            <a:srgbClr val="5F5E5C"/>
                          </a:solidFill>
                          <a:effectLst/>
                          <a:latin typeface="微软雅黑" panose="020B0503020204020204" charset="-122"/>
                          <a:ea typeface="微软雅黑" panose="020B0503020204020204" charset="-122"/>
                        </a:rPr>
                        <a:t>解决问题</a:t>
                      </a:r>
                      <a:r>
                        <a:rPr lang="zh-CN" sz="1500" kern="0" dirty="0">
                          <a:solidFill>
                            <a:srgbClr val="5F5E5C"/>
                          </a:solidFill>
                          <a:effectLst/>
                          <a:latin typeface="微软雅黑" panose="020B0503020204020204" charset="-122"/>
                          <a:ea typeface="微软雅黑" panose="020B0503020204020204" charset="-122"/>
                        </a:rPr>
                        <a:t>能力</a:t>
                      </a:r>
                      <a:endParaRPr lang="zh-CN" sz="1500" kern="100" dirty="0">
                        <a:solidFill>
                          <a:srgbClr val="5F5E5C"/>
                        </a:solidFill>
                        <a:effectLst/>
                        <a:latin typeface="微软雅黑" panose="020B0503020204020204" charset="-122"/>
                        <a:ea typeface="微软雅黑" panose="020B0503020204020204" charset="-122"/>
                      </a:endParaRPr>
                    </a:p>
                  </a:txBody>
                  <a:tcPr marL="68580" marR="68580" marT="0" marB="0" anchor="ctr"/>
                </a:tc>
              </a:tr>
              <a:tr h="683773">
                <a:tc rowSpan="2">
                  <a:txBody>
                    <a:bodyPr/>
                    <a:lstStyle/>
                    <a:p>
                      <a:pPr marL="0" algn="ctr" defTabSz="914400" rtl="0" eaLnBrk="1" latinLnBrk="0" hangingPunct="1">
                        <a:lnSpc>
                          <a:spcPct val="115000"/>
                        </a:lnSpc>
                        <a:spcAft>
                          <a:spcPts val="0"/>
                        </a:spcAft>
                      </a:pPr>
                      <a:r>
                        <a:rPr lang="zh-CN" sz="1700" b="1" kern="100" dirty="0">
                          <a:solidFill>
                            <a:schemeClr val="lt1"/>
                          </a:solidFill>
                          <a:effectLst/>
                          <a:latin typeface="微软雅黑" panose="020B0503020204020204" charset="-122"/>
                          <a:ea typeface="微软雅黑" panose="020B0503020204020204" charset="-122"/>
                          <a:cs typeface="+mn-cs"/>
                        </a:rPr>
                        <a:t>潜力</a:t>
                      </a:r>
                      <a:endParaRPr lang="zh-CN" sz="1700" b="1" kern="100" dirty="0">
                        <a:solidFill>
                          <a:schemeClr val="lt1"/>
                        </a:solidFill>
                        <a:effectLst/>
                        <a:latin typeface="微软雅黑" panose="020B0503020204020204" charset="-122"/>
                        <a:ea typeface="微软雅黑" panose="020B0503020204020204" charset="-122"/>
                        <a:cs typeface="+mn-cs"/>
                      </a:endParaRPr>
                    </a:p>
                  </a:txBody>
                  <a:tcPr marL="68580" marR="68580" marT="0" marB="0" anchor="ctr"/>
                </a:tc>
                <a:tc>
                  <a:txBody>
                    <a:bodyPr/>
                    <a:lstStyle/>
                    <a:p>
                      <a:pPr marL="0" algn="just" defTabSz="914400" rtl="0" eaLnBrk="1" latinLnBrk="0" hangingPunct="1">
                        <a:lnSpc>
                          <a:spcPct val="120000"/>
                        </a:lnSpc>
                        <a:spcAft>
                          <a:spcPts val="0"/>
                        </a:spcAft>
                      </a:pPr>
                      <a:r>
                        <a:rPr lang="zh-CN" sz="1500" kern="100" dirty="0" smtClean="0">
                          <a:solidFill>
                            <a:srgbClr val="5F5E5C"/>
                          </a:solidFill>
                          <a:effectLst/>
                          <a:latin typeface="微软雅黑" panose="020B0503020204020204" charset="-122"/>
                          <a:ea typeface="微软雅黑" panose="020B0503020204020204" charset="-122"/>
                          <a:cs typeface="+mn-cs"/>
                        </a:rPr>
                        <a:t>你有继续进修的计划吗？通常</a:t>
                      </a:r>
                      <a:r>
                        <a:rPr lang="zh-CN" sz="1500" kern="100" dirty="0">
                          <a:solidFill>
                            <a:srgbClr val="5F5E5C"/>
                          </a:solidFill>
                          <a:effectLst/>
                          <a:latin typeface="微软雅黑" panose="020B0503020204020204" charset="-122"/>
                          <a:ea typeface="微软雅黑" panose="020B0503020204020204" charset="-122"/>
                          <a:cs typeface="+mn-cs"/>
                        </a:rPr>
                        <a:t>下班后的时间，你都做些什么？</a:t>
                      </a:r>
                      <a:endParaRPr lang="zh-CN" sz="1500" kern="100" dirty="0">
                        <a:solidFill>
                          <a:srgbClr val="5F5E5C"/>
                        </a:solidFill>
                        <a:effectLst/>
                        <a:latin typeface="微软雅黑" panose="020B0503020204020204" charset="-122"/>
                        <a:ea typeface="微软雅黑" panose="020B0503020204020204" charset="-122"/>
                        <a:cs typeface="+mn-cs"/>
                      </a:endParaRPr>
                    </a:p>
                  </a:txBody>
                  <a:tcPr marL="68580" marR="68580" marT="0" marB="0" anchor="ctr"/>
                </a:tc>
                <a:tc>
                  <a:txBody>
                    <a:bodyPr/>
                    <a:lstStyle/>
                    <a:p>
                      <a:pPr marL="0" algn="ctr" defTabSz="914400" rtl="0" eaLnBrk="1" latinLnBrk="0" hangingPunct="1">
                        <a:lnSpc>
                          <a:spcPct val="120000"/>
                        </a:lnSpc>
                        <a:spcAft>
                          <a:spcPts val="0"/>
                        </a:spcAft>
                      </a:pPr>
                      <a:r>
                        <a:rPr lang="zh-CN" altLang="en-US" sz="1500" kern="100" dirty="0" smtClean="0">
                          <a:solidFill>
                            <a:srgbClr val="5F5E5C"/>
                          </a:solidFill>
                          <a:effectLst/>
                          <a:latin typeface="微软雅黑" panose="020B0503020204020204" charset="-122"/>
                          <a:ea typeface="微软雅黑" panose="020B0503020204020204" charset="-122"/>
                          <a:cs typeface="+mn-cs"/>
                        </a:rPr>
                        <a:t>通过对对成长的态度来判断未来的潜力</a:t>
                      </a:r>
                      <a:endParaRPr lang="zh-CN" sz="1500" kern="100" dirty="0">
                        <a:solidFill>
                          <a:srgbClr val="5F5E5C"/>
                        </a:solidFill>
                        <a:effectLst/>
                        <a:latin typeface="微软雅黑" panose="020B0503020204020204" charset="-122"/>
                        <a:ea typeface="微软雅黑" panose="020B0503020204020204" charset="-122"/>
                        <a:cs typeface="+mn-cs"/>
                      </a:endParaRPr>
                    </a:p>
                  </a:txBody>
                  <a:tcPr marL="68580" marR="68580" marT="0" marB="0" anchor="ctr"/>
                </a:tc>
              </a:tr>
              <a:tr h="591342">
                <a:tc vMerge="1">
                  <a:tcPr/>
                </a:tc>
                <a:tc>
                  <a:txBody>
                    <a:bodyPr/>
                    <a:lstStyle/>
                    <a:p>
                      <a:pPr marL="0" algn="just" defTabSz="914400" rtl="0" eaLnBrk="1" latinLnBrk="0" hangingPunct="1">
                        <a:lnSpc>
                          <a:spcPct val="120000"/>
                        </a:lnSpc>
                        <a:spcAft>
                          <a:spcPts val="0"/>
                        </a:spcAft>
                      </a:pPr>
                      <a:r>
                        <a:rPr lang="zh-CN" altLang="en-US" sz="1500" kern="100" dirty="0" smtClean="0">
                          <a:solidFill>
                            <a:srgbClr val="5F5E5C"/>
                          </a:solidFill>
                          <a:effectLst/>
                          <a:latin typeface="微软雅黑" panose="020B0503020204020204" charset="-122"/>
                          <a:ea typeface="微软雅黑" panose="020B0503020204020204" charset="-122"/>
                          <a:cs typeface="+mn-cs"/>
                        </a:rPr>
                        <a:t>讲述</a:t>
                      </a:r>
                      <a:r>
                        <a:rPr lang="zh-CN" sz="1500" kern="100" dirty="0" smtClean="0">
                          <a:solidFill>
                            <a:srgbClr val="5F5E5C"/>
                          </a:solidFill>
                          <a:effectLst/>
                          <a:latin typeface="微软雅黑" panose="020B0503020204020204" charset="-122"/>
                          <a:ea typeface="微软雅黑" panose="020B0503020204020204" charset="-122"/>
                          <a:cs typeface="+mn-cs"/>
                        </a:rPr>
                        <a:t>很</a:t>
                      </a:r>
                      <a:r>
                        <a:rPr lang="zh-CN" sz="1500" kern="100" dirty="0">
                          <a:solidFill>
                            <a:srgbClr val="5F5E5C"/>
                          </a:solidFill>
                          <a:effectLst/>
                          <a:latin typeface="微软雅黑" panose="020B0503020204020204" charset="-122"/>
                          <a:ea typeface="微软雅黑" panose="020B0503020204020204" charset="-122"/>
                          <a:cs typeface="+mn-cs"/>
                        </a:rPr>
                        <a:t>糟糕的事情</a:t>
                      </a:r>
                      <a:r>
                        <a:rPr lang="zh-CN" sz="1500" kern="100" dirty="0" smtClean="0">
                          <a:solidFill>
                            <a:srgbClr val="5F5E5C"/>
                          </a:solidFill>
                          <a:effectLst/>
                          <a:latin typeface="微软雅黑" panose="020B0503020204020204" charset="-122"/>
                          <a:ea typeface="微软雅黑" panose="020B0503020204020204" charset="-122"/>
                          <a:cs typeface="+mn-cs"/>
                        </a:rPr>
                        <a:t>，</a:t>
                      </a:r>
                      <a:r>
                        <a:rPr lang="zh-CN" altLang="en-US" sz="1500" kern="100" dirty="0" smtClean="0">
                          <a:solidFill>
                            <a:srgbClr val="5F5E5C"/>
                          </a:solidFill>
                          <a:effectLst/>
                          <a:latin typeface="微软雅黑" panose="020B0503020204020204" charset="-122"/>
                          <a:ea typeface="微软雅黑" panose="020B0503020204020204" charset="-122"/>
                          <a:cs typeface="+mn-cs"/>
                        </a:rPr>
                        <a:t>但</a:t>
                      </a:r>
                      <a:r>
                        <a:rPr lang="zh-CN" sz="1500" kern="100" dirty="0" smtClean="0">
                          <a:solidFill>
                            <a:srgbClr val="5F5E5C"/>
                          </a:solidFill>
                          <a:effectLst/>
                          <a:latin typeface="微软雅黑" panose="020B0503020204020204" charset="-122"/>
                          <a:ea typeface="微软雅黑" panose="020B0503020204020204" charset="-122"/>
                          <a:cs typeface="+mn-cs"/>
                        </a:rPr>
                        <a:t>从</a:t>
                      </a:r>
                      <a:r>
                        <a:rPr lang="zh-CN" sz="1500" kern="100" dirty="0">
                          <a:solidFill>
                            <a:srgbClr val="5F5E5C"/>
                          </a:solidFill>
                          <a:effectLst/>
                          <a:latin typeface="微软雅黑" panose="020B0503020204020204" charset="-122"/>
                          <a:ea typeface="微软雅黑" panose="020B0503020204020204" charset="-122"/>
                          <a:cs typeface="+mn-cs"/>
                        </a:rPr>
                        <a:t>这个糟糕的事件中学到了很多。</a:t>
                      </a:r>
                      <a:endParaRPr lang="zh-CN" sz="1500" kern="100" dirty="0">
                        <a:solidFill>
                          <a:srgbClr val="5F5E5C"/>
                        </a:solidFill>
                        <a:effectLst/>
                        <a:latin typeface="微软雅黑" panose="020B0503020204020204" charset="-122"/>
                        <a:ea typeface="微软雅黑" panose="020B0503020204020204" charset="-122"/>
                        <a:cs typeface="+mn-cs"/>
                      </a:endParaRPr>
                    </a:p>
                  </a:txBody>
                  <a:tcPr marL="68580" marR="68580" marT="0" marB="0" anchor="ctr"/>
                </a:tc>
                <a:tc>
                  <a:txBody>
                    <a:bodyPr/>
                    <a:lstStyle/>
                    <a:p>
                      <a:pPr marL="0" algn="ctr" defTabSz="914400" rtl="0" eaLnBrk="1" latinLnBrk="0" hangingPunct="1">
                        <a:lnSpc>
                          <a:spcPct val="120000"/>
                        </a:lnSpc>
                        <a:spcAft>
                          <a:spcPts val="0"/>
                        </a:spcAft>
                      </a:pPr>
                      <a:r>
                        <a:rPr lang="zh-CN" sz="1500" kern="100" dirty="0">
                          <a:solidFill>
                            <a:srgbClr val="5F5E5C"/>
                          </a:solidFill>
                          <a:effectLst/>
                          <a:latin typeface="微软雅黑" panose="020B0503020204020204" charset="-122"/>
                          <a:ea typeface="微软雅黑" panose="020B0503020204020204" charset="-122"/>
                          <a:cs typeface="+mn-cs"/>
                        </a:rPr>
                        <a:t>通过对学习能力来判断潜力</a:t>
                      </a:r>
                      <a:endParaRPr lang="zh-CN" sz="1500" kern="100" dirty="0">
                        <a:solidFill>
                          <a:srgbClr val="5F5E5C"/>
                        </a:solidFill>
                        <a:effectLst/>
                        <a:latin typeface="微软雅黑" panose="020B0503020204020204" charset="-122"/>
                        <a:ea typeface="微软雅黑" panose="020B0503020204020204" charset="-122"/>
                        <a:cs typeface="+mn-cs"/>
                      </a:endParaRPr>
                    </a:p>
                  </a:txBody>
                  <a:tcPr marL="68580" marR="68580" marT="0" marB="0" anchor="ctr"/>
                </a:tc>
              </a:tr>
              <a:tr h="548703">
                <a:tc rowSpan="3">
                  <a:txBody>
                    <a:bodyPr/>
                    <a:lstStyle/>
                    <a:p>
                      <a:pPr marL="0" algn="ctr" defTabSz="914400" rtl="0" eaLnBrk="1" latinLnBrk="0" hangingPunct="1">
                        <a:lnSpc>
                          <a:spcPct val="115000"/>
                        </a:lnSpc>
                        <a:spcAft>
                          <a:spcPts val="0"/>
                        </a:spcAft>
                      </a:pPr>
                      <a:r>
                        <a:rPr lang="zh-CN" sz="1700" b="1" kern="100" dirty="0">
                          <a:solidFill>
                            <a:schemeClr val="lt1"/>
                          </a:solidFill>
                          <a:effectLst/>
                          <a:latin typeface="微软雅黑" panose="020B0503020204020204" charset="-122"/>
                          <a:ea typeface="微软雅黑" panose="020B0503020204020204" charset="-122"/>
                          <a:cs typeface="+mn-cs"/>
                        </a:rPr>
                        <a:t>领导</a:t>
                      </a:r>
                      <a:r>
                        <a:rPr lang="en-US" sz="1700" b="1" kern="100" dirty="0">
                          <a:solidFill>
                            <a:schemeClr val="lt1"/>
                          </a:solidFill>
                          <a:effectLst/>
                          <a:latin typeface="微软雅黑" panose="020B0503020204020204" charset="-122"/>
                          <a:ea typeface="微软雅黑" panose="020B0503020204020204" charset="-122"/>
                          <a:cs typeface="+mn-cs"/>
                        </a:rPr>
                        <a:t>/</a:t>
                      </a:r>
                      <a:r>
                        <a:rPr lang="zh-CN" sz="1700" b="1" kern="100" dirty="0">
                          <a:solidFill>
                            <a:schemeClr val="lt1"/>
                          </a:solidFill>
                          <a:effectLst/>
                          <a:latin typeface="微软雅黑" panose="020B0503020204020204" charset="-122"/>
                          <a:ea typeface="微软雅黑" panose="020B0503020204020204" charset="-122"/>
                          <a:cs typeface="+mn-cs"/>
                        </a:rPr>
                        <a:t>管理能力</a:t>
                      </a:r>
                      <a:endParaRPr lang="zh-CN" sz="1700" b="1" kern="100" dirty="0">
                        <a:solidFill>
                          <a:schemeClr val="lt1"/>
                        </a:solidFill>
                        <a:effectLst/>
                        <a:latin typeface="微软雅黑" panose="020B0503020204020204" charset="-122"/>
                        <a:ea typeface="微软雅黑" panose="020B0503020204020204" charset="-122"/>
                        <a:cs typeface="+mn-cs"/>
                      </a:endParaRPr>
                    </a:p>
                  </a:txBody>
                  <a:tcPr marL="68580" marR="68580" marT="0" marB="0" anchor="ctr"/>
                </a:tc>
                <a:tc>
                  <a:txBody>
                    <a:bodyPr/>
                    <a:lstStyle/>
                    <a:p>
                      <a:pPr marL="0" algn="just" defTabSz="914400" rtl="0" eaLnBrk="1" latinLnBrk="0" hangingPunct="1">
                        <a:lnSpc>
                          <a:spcPct val="120000"/>
                        </a:lnSpc>
                        <a:spcAft>
                          <a:spcPts val="0"/>
                        </a:spcAft>
                      </a:pPr>
                      <a:r>
                        <a:rPr lang="zh-CN" sz="1500" kern="100" dirty="0">
                          <a:solidFill>
                            <a:srgbClr val="5F5E5C"/>
                          </a:solidFill>
                          <a:effectLst/>
                          <a:latin typeface="微软雅黑" panose="020B0503020204020204" charset="-122"/>
                          <a:ea typeface="微软雅黑" panose="020B0503020204020204" charset="-122"/>
                          <a:cs typeface="+mn-cs"/>
                        </a:rPr>
                        <a:t>请你举例说明你曾经使某人做他并不喜欢做的事情。</a:t>
                      </a:r>
                      <a:endParaRPr lang="zh-CN" sz="1500" kern="100" dirty="0">
                        <a:solidFill>
                          <a:srgbClr val="5F5E5C"/>
                        </a:solidFill>
                        <a:effectLst/>
                        <a:latin typeface="微软雅黑" panose="020B0503020204020204" charset="-122"/>
                        <a:ea typeface="微软雅黑" panose="020B0503020204020204" charset="-122"/>
                        <a:cs typeface="+mn-cs"/>
                      </a:endParaRPr>
                    </a:p>
                  </a:txBody>
                  <a:tcPr marL="68580" marR="68580" marT="0" marB="0" anchor="ctr"/>
                </a:tc>
                <a:tc>
                  <a:txBody>
                    <a:bodyPr/>
                    <a:lstStyle/>
                    <a:p>
                      <a:pPr algn="ctr">
                        <a:spcAft>
                          <a:spcPts val="0"/>
                        </a:spcAft>
                      </a:pPr>
                      <a:r>
                        <a:rPr lang="zh-CN" sz="1500" kern="0" dirty="0">
                          <a:solidFill>
                            <a:srgbClr val="5F5E5C"/>
                          </a:solidFill>
                          <a:effectLst/>
                          <a:latin typeface="微软雅黑" panose="020B0503020204020204" charset="-122"/>
                          <a:ea typeface="微软雅黑" panose="020B0503020204020204" charset="-122"/>
                        </a:rPr>
                        <a:t>说服力、影响力</a:t>
                      </a:r>
                      <a:endParaRPr lang="zh-CN" sz="1500" kern="100" dirty="0">
                        <a:solidFill>
                          <a:srgbClr val="5F5E5C"/>
                        </a:solidFill>
                        <a:effectLst/>
                        <a:latin typeface="微软雅黑" panose="020B0503020204020204" charset="-122"/>
                        <a:ea typeface="微软雅黑" panose="020B0503020204020204" charset="-122"/>
                      </a:endParaRPr>
                    </a:p>
                  </a:txBody>
                  <a:tcPr marL="68580" marR="68580" marT="0" marB="0" anchor="ctr"/>
                </a:tc>
              </a:tr>
              <a:tr h="548703">
                <a:tc vMerge="1">
                  <a:tcPr/>
                </a:tc>
                <a:tc>
                  <a:txBody>
                    <a:bodyPr/>
                    <a:lstStyle/>
                    <a:p>
                      <a:pPr marL="0" algn="just" defTabSz="914400" rtl="0" eaLnBrk="1" latinLnBrk="0" hangingPunct="1">
                        <a:lnSpc>
                          <a:spcPct val="120000"/>
                        </a:lnSpc>
                        <a:spcAft>
                          <a:spcPts val="0"/>
                        </a:spcAft>
                      </a:pPr>
                      <a:r>
                        <a:rPr lang="zh-CN" sz="1500" kern="100" dirty="0">
                          <a:solidFill>
                            <a:srgbClr val="5F5E5C"/>
                          </a:solidFill>
                          <a:effectLst/>
                          <a:latin typeface="微软雅黑" panose="020B0503020204020204" charset="-122"/>
                          <a:ea typeface="微软雅黑" panose="020B0503020204020204" charset="-122"/>
                          <a:cs typeface="+mn-cs"/>
                        </a:rPr>
                        <a:t>你采取什么办法来鼓励你的下属培养他们的能力？</a:t>
                      </a:r>
                      <a:endParaRPr lang="zh-CN" sz="1500" kern="100" dirty="0">
                        <a:solidFill>
                          <a:srgbClr val="5F5E5C"/>
                        </a:solidFill>
                        <a:effectLst/>
                        <a:latin typeface="微软雅黑" panose="020B0503020204020204" charset="-122"/>
                        <a:ea typeface="微软雅黑" panose="020B0503020204020204" charset="-122"/>
                        <a:cs typeface="+mn-cs"/>
                      </a:endParaRPr>
                    </a:p>
                  </a:txBody>
                  <a:tcPr marL="68580" marR="68580" marT="0" marB="0" anchor="ctr"/>
                </a:tc>
                <a:tc>
                  <a:txBody>
                    <a:bodyPr/>
                    <a:lstStyle/>
                    <a:p>
                      <a:pPr algn="ctr">
                        <a:spcAft>
                          <a:spcPts val="0"/>
                        </a:spcAft>
                      </a:pPr>
                      <a:r>
                        <a:rPr lang="zh-CN" sz="1500" kern="0" dirty="0">
                          <a:solidFill>
                            <a:srgbClr val="5F5E5C"/>
                          </a:solidFill>
                          <a:effectLst/>
                          <a:latin typeface="微软雅黑" panose="020B0503020204020204" charset="-122"/>
                          <a:ea typeface="微软雅黑" panose="020B0503020204020204" charset="-122"/>
                        </a:rPr>
                        <a:t>培养下属的能力</a:t>
                      </a:r>
                      <a:endParaRPr lang="zh-CN" sz="1500" kern="100" dirty="0">
                        <a:solidFill>
                          <a:srgbClr val="5F5E5C"/>
                        </a:solidFill>
                        <a:effectLst/>
                        <a:latin typeface="微软雅黑" panose="020B0503020204020204" charset="-122"/>
                        <a:ea typeface="微软雅黑" panose="020B0503020204020204" charset="-122"/>
                      </a:endParaRPr>
                    </a:p>
                  </a:txBody>
                  <a:tcPr marL="68580" marR="68580" marT="0" marB="0" anchor="ctr"/>
                </a:tc>
              </a:tr>
              <a:tr h="548703">
                <a:tc vMerge="1">
                  <a:tcPr/>
                </a:tc>
                <a:tc>
                  <a:txBody>
                    <a:bodyPr/>
                    <a:lstStyle/>
                    <a:p>
                      <a:pPr marL="0" algn="just" defTabSz="914400" rtl="0" eaLnBrk="1" latinLnBrk="0" hangingPunct="1">
                        <a:lnSpc>
                          <a:spcPct val="120000"/>
                        </a:lnSpc>
                        <a:spcAft>
                          <a:spcPts val="0"/>
                        </a:spcAft>
                      </a:pPr>
                      <a:r>
                        <a:rPr lang="zh-CN" sz="1500" kern="100" dirty="0">
                          <a:solidFill>
                            <a:srgbClr val="5F5E5C"/>
                          </a:solidFill>
                          <a:effectLst/>
                          <a:latin typeface="微软雅黑" panose="020B0503020204020204" charset="-122"/>
                          <a:ea typeface="微软雅黑" panose="020B0503020204020204" charset="-122"/>
                          <a:cs typeface="+mn-cs"/>
                        </a:rPr>
                        <a:t>你用什么方法来监督你负责项目的工作进程的？</a:t>
                      </a:r>
                      <a:endParaRPr lang="zh-CN" sz="1500" kern="100" dirty="0">
                        <a:solidFill>
                          <a:srgbClr val="5F5E5C"/>
                        </a:solidFill>
                        <a:effectLst/>
                        <a:latin typeface="微软雅黑" panose="020B0503020204020204" charset="-122"/>
                        <a:ea typeface="微软雅黑" panose="020B0503020204020204" charset="-122"/>
                        <a:cs typeface="+mn-cs"/>
                      </a:endParaRPr>
                    </a:p>
                  </a:txBody>
                  <a:tcPr marL="68580" marR="68580" marT="0" marB="0" anchor="ctr"/>
                </a:tc>
                <a:tc>
                  <a:txBody>
                    <a:bodyPr/>
                    <a:lstStyle/>
                    <a:p>
                      <a:pPr algn="ctr">
                        <a:spcAft>
                          <a:spcPts val="0"/>
                        </a:spcAft>
                      </a:pPr>
                      <a:r>
                        <a:rPr lang="zh-CN" sz="1500" kern="0" dirty="0">
                          <a:solidFill>
                            <a:srgbClr val="5F5E5C"/>
                          </a:solidFill>
                          <a:effectLst/>
                          <a:latin typeface="微软雅黑" panose="020B0503020204020204" charset="-122"/>
                          <a:ea typeface="微软雅黑" panose="020B0503020204020204" charset="-122"/>
                        </a:rPr>
                        <a:t>监督能力</a:t>
                      </a:r>
                      <a:endParaRPr lang="zh-CN" sz="1500" kern="100" dirty="0">
                        <a:solidFill>
                          <a:srgbClr val="5F5E5C"/>
                        </a:solidFill>
                        <a:effectLst/>
                        <a:latin typeface="微软雅黑" panose="020B0503020204020204" charset="-122"/>
                        <a:ea typeface="微软雅黑" panose="020B0503020204020204" charset="-122"/>
                      </a:endParaRPr>
                    </a:p>
                  </a:txBody>
                  <a:tcPr marL="68580" marR="68580" marT="0" marB="0" anchor="ctr"/>
                </a:tc>
              </a:tr>
              <a:tr h="548703">
                <a:tc>
                  <a:txBody>
                    <a:bodyPr/>
                    <a:lstStyle/>
                    <a:p>
                      <a:pPr marL="0" algn="ctr" defTabSz="914400" rtl="0" eaLnBrk="1" latinLnBrk="0" hangingPunct="1">
                        <a:lnSpc>
                          <a:spcPct val="115000"/>
                        </a:lnSpc>
                        <a:spcAft>
                          <a:spcPts val="0"/>
                        </a:spcAft>
                      </a:pPr>
                      <a:r>
                        <a:rPr lang="zh-CN" sz="1700" b="1" kern="100" dirty="0">
                          <a:solidFill>
                            <a:schemeClr val="lt1"/>
                          </a:solidFill>
                          <a:effectLst/>
                          <a:latin typeface="微软雅黑" panose="020B0503020204020204" charset="-122"/>
                          <a:ea typeface="微软雅黑" panose="020B0503020204020204" charset="-122"/>
                          <a:cs typeface="+mn-cs"/>
                        </a:rPr>
                        <a:t>情绪管理</a:t>
                      </a:r>
                      <a:endParaRPr lang="zh-CN" sz="1700" b="1" kern="100" dirty="0">
                        <a:solidFill>
                          <a:schemeClr val="lt1"/>
                        </a:solidFill>
                        <a:effectLst/>
                        <a:latin typeface="微软雅黑" panose="020B0503020204020204" charset="-122"/>
                        <a:ea typeface="微软雅黑" panose="020B0503020204020204" charset="-122"/>
                        <a:cs typeface="+mn-cs"/>
                      </a:endParaRPr>
                    </a:p>
                  </a:txBody>
                  <a:tcPr marL="68580" marR="68580" marT="0" marB="0" anchor="ctr"/>
                </a:tc>
                <a:tc>
                  <a:txBody>
                    <a:bodyPr/>
                    <a:lstStyle/>
                    <a:p>
                      <a:pPr marL="0" algn="just" defTabSz="914400" rtl="0" eaLnBrk="1" latinLnBrk="0" hangingPunct="1">
                        <a:lnSpc>
                          <a:spcPct val="120000"/>
                        </a:lnSpc>
                        <a:spcAft>
                          <a:spcPts val="0"/>
                        </a:spcAft>
                      </a:pPr>
                      <a:r>
                        <a:rPr lang="zh-CN" altLang="en-US" sz="1500" kern="100" dirty="0" smtClean="0">
                          <a:solidFill>
                            <a:srgbClr val="5F5E5C"/>
                          </a:solidFill>
                          <a:effectLst/>
                          <a:latin typeface="微软雅黑" panose="020B0503020204020204" charset="-122"/>
                          <a:ea typeface="微软雅黑" panose="020B0503020204020204" charset="-122"/>
                          <a:cs typeface="+mn-cs"/>
                        </a:rPr>
                        <a:t>下属与你意见相左</a:t>
                      </a:r>
                      <a:r>
                        <a:rPr lang="zh-CN" sz="1500" kern="100" dirty="0" smtClean="0">
                          <a:solidFill>
                            <a:srgbClr val="5F5E5C"/>
                          </a:solidFill>
                          <a:effectLst/>
                          <a:latin typeface="微软雅黑" panose="020B0503020204020204" charset="-122"/>
                          <a:ea typeface="微软雅黑" panose="020B0503020204020204" charset="-122"/>
                          <a:cs typeface="+mn-cs"/>
                        </a:rPr>
                        <a:t>，</a:t>
                      </a:r>
                      <a:r>
                        <a:rPr lang="zh-CN" sz="1500" kern="100" dirty="0">
                          <a:solidFill>
                            <a:srgbClr val="5F5E5C"/>
                          </a:solidFill>
                          <a:effectLst/>
                          <a:latin typeface="微软雅黑" panose="020B0503020204020204" charset="-122"/>
                          <a:ea typeface="微软雅黑" panose="020B0503020204020204" charset="-122"/>
                          <a:cs typeface="+mn-cs"/>
                        </a:rPr>
                        <a:t>并当众</a:t>
                      </a:r>
                      <a:r>
                        <a:rPr lang="zh-CN" sz="1500" kern="100" dirty="0" smtClean="0">
                          <a:solidFill>
                            <a:srgbClr val="5F5E5C"/>
                          </a:solidFill>
                          <a:effectLst/>
                          <a:latin typeface="微软雅黑" panose="020B0503020204020204" charset="-122"/>
                          <a:ea typeface="微软雅黑" panose="020B0503020204020204" charset="-122"/>
                          <a:cs typeface="+mn-cs"/>
                        </a:rPr>
                        <a:t>同发生</a:t>
                      </a:r>
                      <a:r>
                        <a:rPr lang="zh-CN" sz="1500" kern="100" dirty="0">
                          <a:solidFill>
                            <a:srgbClr val="5F5E5C"/>
                          </a:solidFill>
                          <a:effectLst/>
                          <a:latin typeface="微软雅黑" panose="020B0503020204020204" charset="-122"/>
                          <a:ea typeface="微软雅黑" panose="020B0503020204020204" charset="-122"/>
                          <a:cs typeface="+mn-cs"/>
                        </a:rPr>
                        <a:t>争执，你如何</a:t>
                      </a:r>
                      <a:r>
                        <a:rPr lang="zh-CN" sz="1500" kern="100" dirty="0" smtClean="0">
                          <a:solidFill>
                            <a:srgbClr val="5F5E5C"/>
                          </a:solidFill>
                          <a:effectLst/>
                          <a:latin typeface="微软雅黑" panose="020B0503020204020204" charset="-122"/>
                          <a:ea typeface="微软雅黑" panose="020B0503020204020204" charset="-122"/>
                          <a:cs typeface="+mn-cs"/>
                        </a:rPr>
                        <a:t>对待？</a:t>
                      </a:r>
                      <a:endParaRPr lang="zh-CN" sz="1500" kern="100" dirty="0">
                        <a:solidFill>
                          <a:srgbClr val="5F5E5C"/>
                        </a:solidFill>
                        <a:effectLst/>
                        <a:latin typeface="微软雅黑" panose="020B0503020204020204" charset="-122"/>
                        <a:ea typeface="微软雅黑" panose="020B0503020204020204" charset="-122"/>
                        <a:cs typeface="+mn-cs"/>
                      </a:endParaRPr>
                    </a:p>
                  </a:txBody>
                  <a:tcPr marL="68580" marR="68580" marT="0" marB="0" anchor="ctr"/>
                </a:tc>
                <a:tc>
                  <a:txBody>
                    <a:bodyPr/>
                    <a:lstStyle/>
                    <a:p>
                      <a:pPr algn="ctr">
                        <a:spcAft>
                          <a:spcPts val="0"/>
                        </a:spcAft>
                      </a:pPr>
                      <a:r>
                        <a:rPr lang="zh-CN" sz="1500" kern="0" dirty="0">
                          <a:solidFill>
                            <a:srgbClr val="5F5E5C"/>
                          </a:solidFill>
                          <a:effectLst/>
                          <a:latin typeface="微软雅黑" panose="020B0503020204020204" charset="-122"/>
                          <a:ea typeface="微软雅黑" panose="020B0503020204020204" charset="-122"/>
                        </a:rPr>
                        <a:t>情绪控制及管理能力</a:t>
                      </a:r>
                      <a:endParaRPr lang="zh-CN" sz="1500" kern="100" dirty="0">
                        <a:solidFill>
                          <a:srgbClr val="5F5E5C"/>
                        </a:solidFill>
                        <a:effectLst/>
                        <a:latin typeface="微软雅黑" panose="020B0503020204020204" charset="-122"/>
                        <a:ea typeface="微软雅黑" panose="020B0503020204020204" charset="-122"/>
                      </a:endParaRPr>
                    </a:p>
                  </a:txBody>
                  <a:tcPr marL="68580" marR="68580" marT="0" marB="0" anchor="ctr"/>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1300">
        <p14:pan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6*min(max(#ppt_w*#ppt_h,.3),1)-7.4)/-.7*#ppt_w"/>
                                          </p:val>
                                        </p:tav>
                                        <p:tav tm="100000">
                                          <p:val>
                                            <p:strVal val="#ppt_w"/>
                                          </p:val>
                                        </p:tav>
                                      </p:tavLst>
                                    </p:anim>
                                    <p:anim calcmode="lin" valueType="num">
                                      <p:cBhvr>
                                        <p:cTn id="8" dur="500" fill="hold"/>
                                        <p:tgtEl>
                                          <p:spTgt spid="2"/>
                                        </p:tgtEl>
                                        <p:attrNameLst>
                                          <p:attrName>ppt_h</p:attrName>
                                        </p:attrNameLst>
                                      </p:cBhvr>
                                      <p:tavLst>
                                        <p:tav tm="0">
                                          <p:val>
                                            <p:strVal val="(6*min(max(#ppt_w*#ppt_h,.3),1)-7.4)/-.7*#ppt_h"/>
                                          </p:val>
                                        </p:tav>
                                        <p:tav tm="100000">
                                          <p:val>
                                            <p:strVal val="#ppt_h"/>
                                          </p:val>
                                        </p:tav>
                                      </p:tavLst>
                                    </p:anim>
                                    <p:anim calcmode="lin" valueType="num">
                                      <p:cBhvr>
                                        <p:cTn id="9" dur="500" fill="hold"/>
                                        <p:tgtEl>
                                          <p:spTgt spid="2"/>
                                        </p:tgtEl>
                                        <p:attrNameLst>
                                          <p:attrName>ppt_x</p:attrName>
                                        </p:attrNameLst>
                                      </p:cBhvr>
                                      <p:tavLst>
                                        <p:tav tm="0">
                                          <p:val>
                                            <p:fltVal val="0.5"/>
                                          </p:val>
                                        </p:tav>
                                        <p:tav tm="100000">
                                          <p:val>
                                            <p:strVal val="#ppt_x"/>
                                          </p:val>
                                        </p:tav>
                                      </p:tavLst>
                                    </p:anim>
                                    <p:anim calcmode="lin" valueType="num">
                                      <p:cBhvr>
                                        <p:cTn id="10" dur="500" fill="hold"/>
                                        <p:tgtEl>
                                          <p:spTgt spid="2"/>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矩形 30"/>
          <p:cNvSpPr/>
          <p:nvPr/>
        </p:nvSpPr>
        <p:spPr>
          <a:xfrm>
            <a:off x="414852" y="2780927"/>
            <a:ext cx="6618839" cy="3518511"/>
          </a:xfrm>
          <a:prstGeom prst="rect">
            <a:avLst/>
          </a:prstGeom>
          <a:solidFill>
            <a:sysClr val="window" lastClr="FFFFFF"/>
          </a:solidFill>
          <a:ln w="3175" cap="flat" cmpd="sng" algn="ctr">
            <a:solidFill>
              <a:sysClr val="window" lastClr="FFFFFF">
                <a:lumMod val="75000"/>
              </a:sysClr>
            </a:solidFill>
            <a:prstDash val="solid"/>
          </a:ln>
          <a:effectLst>
            <a:outerShdw blurRad="50800" dist="38100" dir="5400000" algn="t" rotWithShape="0">
              <a:prstClr val="black">
                <a:alpha val="40000"/>
              </a:prstClr>
            </a:outerShdw>
          </a:effectLst>
        </p:spPr>
        <p:txBody>
          <a:bodyPr anchor="ctr"/>
          <a:lstStyle/>
          <a:p>
            <a:pPr algn="ctr">
              <a:defRPr/>
            </a:pPr>
            <a:endParaRPr lang="zh-CN" altLang="en-US" kern="0">
              <a:solidFill>
                <a:sysClr val="window" lastClr="FFFFFF"/>
              </a:solidFill>
              <a:latin typeface="Tahoma" panose="020B0604030504040204"/>
              <a:ea typeface="微软雅黑" panose="020B0503020204020204" charset="-122"/>
            </a:endParaRPr>
          </a:p>
        </p:txBody>
      </p:sp>
      <p:grpSp>
        <p:nvGrpSpPr>
          <p:cNvPr id="32" name="组合 31"/>
          <p:cNvGrpSpPr>
            <a:grpSpLocks noChangeAspect="1"/>
          </p:cNvGrpSpPr>
          <p:nvPr/>
        </p:nvGrpSpPr>
        <p:grpSpPr>
          <a:xfrm>
            <a:off x="7465739" y="1988840"/>
            <a:ext cx="4382218" cy="4630196"/>
            <a:chOff x="2611228" y="669171"/>
            <a:chExt cx="5477772" cy="5787745"/>
          </a:xfrm>
        </p:grpSpPr>
        <p:sp>
          <p:nvSpPr>
            <p:cNvPr id="33" name="Ellipse 15"/>
            <p:cNvSpPr/>
            <p:nvPr/>
          </p:nvSpPr>
          <p:spPr bwMode="auto">
            <a:xfrm rot="1123418">
              <a:off x="3334032" y="669171"/>
              <a:ext cx="1177200" cy="5400000"/>
            </a:xfrm>
            <a:custGeom>
              <a:avLst/>
              <a:gdLst/>
              <a:ahLst/>
              <a:cxnLst/>
              <a:rect l="l" t="t" r="r" b="b"/>
              <a:pathLst>
                <a:path w="1080120" h="4393198">
                  <a:moveTo>
                    <a:pt x="311153" y="3868476"/>
                  </a:moveTo>
                  <a:cubicBezTo>
                    <a:pt x="308041" y="3883686"/>
                    <a:pt x="306406" y="3899434"/>
                    <a:pt x="306406" y="3915565"/>
                  </a:cubicBezTo>
                  <a:cubicBezTo>
                    <a:pt x="306406" y="4044609"/>
                    <a:pt x="411016" y="4149219"/>
                    <a:pt x="540060" y="4149219"/>
                  </a:cubicBezTo>
                  <a:cubicBezTo>
                    <a:pt x="669104" y="4149219"/>
                    <a:pt x="773714" y="4044609"/>
                    <a:pt x="773714" y="3915565"/>
                  </a:cubicBezTo>
                  <a:cubicBezTo>
                    <a:pt x="773714" y="3786521"/>
                    <a:pt x="669104" y="3681911"/>
                    <a:pt x="540060" y="3681911"/>
                  </a:cubicBezTo>
                  <a:cubicBezTo>
                    <a:pt x="427147" y="3681911"/>
                    <a:pt x="332940" y="3762003"/>
                    <a:pt x="311153" y="3868476"/>
                  </a:cubicBezTo>
                  <a:close/>
                  <a:moveTo>
                    <a:pt x="3658" y="143743"/>
                  </a:moveTo>
                  <a:cubicBezTo>
                    <a:pt x="20444" y="61708"/>
                    <a:pt x="93027" y="0"/>
                    <a:pt x="180024" y="0"/>
                  </a:cubicBezTo>
                  <a:lnTo>
                    <a:pt x="900096" y="0"/>
                  </a:lnTo>
                  <a:cubicBezTo>
                    <a:pt x="999521" y="0"/>
                    <a:pt x="1080120" y="80599"/>
                    <a:pt x="1080120" y="180023"/>
                  </a:cubicBezTo>
                  <a:lnTo>
                    <a:pt x="1080120" y="4213174"/>
                  </a:lnTo>
                  <a:cubicBezTo>
                    <a:pt x="1080120" y="4312599"/>
                    <a:pt x="999521" y="4393198"/>
                    <a:pt x="900096" y="4393198"/>
                  </a:cubicBezTo>
                  <a:lnTo>
                    <a:pt x="180024" y="4393198"/>
                  </a:lnTo>
                  <a:cubicBezTo>
                    <a:pt x="80599" y="4393198"/>
                    <a:pt x="0" y="4312599"/>
                    <a:pt x="0" y="4213174"/>
                  </a:cubicBezTo>
                  <a:lnTo>
                    <a:pt x="0" y="180024"/>
                  </a:lnTo>
                  <a:cubicBezTo>
                    <a:pt x="0" y="167596"/>
                    <a:pt x="1259" y="155462"/>
                    <a:pt x="3658" y="143743"/>
                  </a:cubicBezTo>
                  <a:close/>
                </a:path>
              </a:pathLst>
            </a:custGeom>
            <a:solidFill>
              <a:srgbClr val="7030A0"/>
            </a:solidFill>
            <a:ln w="9525" cap="flat" cmpd="sng" algn="ctr">
              <a:noFill/>
              <a:prstDash val="solid"/>
              <a:round/>
              <a:headEnd type="none" w="med" len="med"/>
              <a:tailEnd type="none" w="med" len="med"/>
            </a:ln>
            <a:effectLst/>
          </p:spPr>
          <p:txBody>
            <a:bodyPr vert="vert270" wrap="square" lIns="72000" tIns="252000" rIns="72000" bIns="45720" numCol="1" rtlCol="0" anchor="ctr" anchorCtr="0" compatLnSpc="1"/>
            <a:lstStyle/>
            <a:p>
              <a:pPr algn="r" fontAlgn="base">
                <a:spcBef>
                  <a:spcPct val="0"/>
                </a:spcBef>
                <a:spcAft>
                  <a:spcPct val="0"/>
                </a:spcAft>
              </a:pPr>
              <a:endParaRPr lang="en-US" sz="2400" b="1" dirty="0">
                <a:solidFill>
                  <a:schemeClr val="bg1"/>
                </a:solidFill>
                <a:effectLst>
                  <a:outerShdw blurRad="38100" dist="38100" dir="2700000" algn="tl">
                    <a:srgbClr val="000000">
                      <a:alpha val="43137"/>
                    </a:srgbClr>
                  </a:outerShdw>
                </a:effectLst>
                <a:latin typeface="Lucida Sans Unicode" panose="020B0602030504020204" pitchFamily="34" charset="0"/>
              </a:endParaRPr>
            </a:p>
          </p:txBody>
        </p:sp>
        <p:sp>
          <p:nvSpPr>
            <p:cNvPr id="34" name="Ellipse 15"/>
            <p:cNvSpPr/>
            <p:nvPr/>
          </p:nvSpPr>
          <p:spPr bwMode="auto">
            <a:xfrm rot="1530996">
              <a:off x="3577019" y="747452"/>
              <a:ext cx="1177200" cy="5400000"/>
            </a:xfrm>
            <a:custGeom>
              <a:avLst/>
              <a:gdLst/>
              <a:ahLst/>
              <a:cxnLst/>
              <a:rect l="l" t="t" r="r" b="b"/>
              <a:pathLst>
                <a:path w="1080120" h="4393198">
                  <a:moveTo>
                    <a:pt x="311153" y="3868476"/>
                  </a:moveTo>
                  <a:cubicBezTo>
                    <a:pt x="308041" y="3883686"/>
                    <a:pt x="306406" y="3899434"/>
                    <a:pt x="306406" y="3915565"/>
                  </a:cubicBezTo>
                  <a:cubicBezTo>
                    <a:pt x="306406" y="4044609"/>
                    <a:pt x="411016" y="4149219"/>
                    <a:pt x="540060" y="4149219"/>
                  </a:cubicBezTo>
                  <a:cubicBezTo>
                    <a:pt x="669104" y="4149219"/>
                    <a:pt x="773714" y="4044609"/>
                    <a:pt x="773714" y="3915565"/>
                  </a:cubicBezTo>
                  <a:cubicBezTo>
                    <a:pt x="773714" y="3786521"/>
                    <a:pt x="669104" y="3681911"/>
                    <a:pt x="540060" y="3681911"/>
                  </a:cubicBezTo>
                  <a:cubicBezTo>
                    <a:pt x="427147" y="3681911"/>
                    <a:pt x="332940" y="3762003"/>
                    <a:pt x="311153" y="3868476"/>
                  </a:cubicBezTo>
                  <a:close/>
                  <a:moveTo>
                    <a:pt x="3658" y="143743"/>
                  </a:moveTo>
                  <a:cubicBezTo>
                    <a:pt x="20444" y="61708"/>
                    <a:pt x="93027" y="0"/>
                    <a:pt x="180024" y="0"/>
                  </a:cubicBezTo>
                  <a:lnTo>
                    <a:pt x="900096" y="0"/>
                  </a:lnTo>
                  <a:cubicBezTo>
                    <a:pt x="999521" y="0"/>
                    <a:pt x="1080120" y="80599"/>
                    <a:pt x="1080120" y="180023"/>
                  </a:cubicBezTo>
                  <a:lnTo>
                    <a:pt x="1080120" y="4213174"/>
                  </a:lnTo>
                  <a:cubicBezTo>
                    <a:pt x="1080120" y="4312599"/>
                    <a:pt x="999521" y="4393198"/>
                    <a:pt x="900096" y="4393198"/>
                  </a:cubicBezTo>
                  <a:lnTo>
                    <a:pt x="180024" y="4393198"/>
                  </a:lnTo>
                  <a:cubicBezTo>
                    <a:pt x="80599" y="4393198"/>
                    <a:pt x="0" y="4312599"/>
                    <a:pt x="0" y="4213174"/>
                  </a:cubicBezTo>
                  <a:lnTo>
                    <a:pt x="0" y="180024"/>
                  </a:lnTo>
                  <a:cubicBezTo>
                    <a:pt x="0" y="167596"/>
                    <a:pt x="1259" y="155462"/>
                    <a:pt x="3658" y="143743"/>
                  </a:cubicBezTo>
                  <a:close/>
                </a:path>
              </a:pathLst>
            </a:custGeom>
            <a:solidFill>
              <a:srgbClr val="FF3399"/>
            </a:solidFill>
            <a:ln w="9525" cap="flat" cmpd="sng" algn="ctr">
              <a:noFill/>
              <a:prstDash val="solid"/>
              <a:round/>
              <a:headEnd type="none" w="med" len="med"/>
              <a:tailEnd type="none" w="med" len="med"/>
            </a:ln>
            <a:effectLst/>
          </p:spPr>
          <p:txBody>
            <a:bodyPr vert="vert270" wrap="square" lIns="72000" tIns="252000" rIns="72000" bIns="45720" numCol="1" rtlCol="0" anchor="ctr" anchorCtr="0" compatLnSpc="1"/>
            <a:lstStyle/>
            <a:p>
              <a:pPr algn="r" fontAlgn="base">
                <a:spcBef>
                  <a:spcPct val="0"/>
                </a:spcBef>
                <a:spcAft>
                  <a:spcPct val="0"/>
                </a:spcAft>
              </a:pPr>
              <a:endParaRPr lang="en-US" sz="2400" b="1" dirty="0">
                <a:solidFill>
                  <a:schemeClr val="bg1"/>
                </a:solidFill>
                <a:effectLst>
                  <a:outerShdw blurRad="38100" dist="38100" dir="2700000" algn="tl">
                    <a:srgbClr val="000000">
                      <a:alpha val="43137"/>
                    </a:srgbClr>
                  </a:outerShdw>
                </a:effectLst>
                <a:latin typeface="Lucida Sans Unicode" panose="020B0602030504020204" pitchFamily="34" charset="0"/>
              </a:endParaRPr>
            </a:p>
          </p:txBody>
        </p:sp>
        <p:sp>
          <p:nvSpPr>
            <p:cNvPr id="35" name="Ellipse 15"/>
            <p:cNvSpPr/>
            <p:nvPr/>
          </p:nvSpPr>
          <p:spPr bwMode="auto">
            <a:xfrm rot="1980986">
              <a:off x="3851434" y="899206"/>
              <a:ext cx="1177200" cy="5400000"/>
            </a:xfrm>
            <a:custGeom>
              <a:avLst/>
              <a:gdLst/>
              <a:ahLst/>
              <a:cxnLst/>
              <a:rect l="l" t="t" r="r" b="b"/>
              <a:pathLst>
                <a:path w="1080120" h="4393198">
                  <a:moveTo>
                    <a:pt x="311153" y="3868476"/>
                  </a:moveTo>
                  <a:cubicBezTo>
                    <a:pt x="308041" y="3883686"/>
                    <a:pt x="306406" y="3899434"/>
                    <a:pt x="306406" y="3915565"/>
                  </a:cubicBezTo>
                  <a:cubicBezTo>
                    <a:pt x="306406" y="4044609"/>
                    <a:pt x="411016" y="4149219"/>
                    <a:pt x="540060" y="4149219"/>
                  </a:cubicBezTo>
                  <a:cubicBezTo>
                    <a:pt x="669104" y="4149219"/>
                    <a:pt x="773714" y="4044609"/>
                    <a:pt x="773714" y="3915565"/>
                  </a:cubicBezTo>
                  <a:cubicBezTo>
                    <a:pt x="773714" y="3786521"/>
                    <a:pt x="669104" y="3681911"/>
                    <a:pt x="540060" y="3681911"/>
                  </a:cubicBezTo>
                  <a:cubicBezTo>
                    <a:pt x="427147" y="3681911"/>
                    <a:pt x="332940" y="3762003"/>
                    <a:pt x="311153" y="3868476"/>
                  </a:cubicBezTo>
                  <a:close/>
                  <a:moveTo>
                    <a:pt x="3658" y="143743"/>
                  </a:moveTo>
                  <a:cubicBezTo>
                    <a:pt x="20444" y="61708"/>
                    <a:pt x="93027" y="0"/>
                    <a:pt x="180024" y="0"/>
                  </a:cubicBezTo>
                  <a:lnTo>
                    <a:pt x="900096" y="0"/>
                  </a:lnTo>
                  <a:cubicBezTo>
                    <a:pt x="999521" y="0"/>
                    <a:pt x="1080120" y="80599"/>
                    <a:pt x="1080120" y="180023"/>
                  </a:cubicBezTo>
                  <a:lnTo>
                    <a:pt x="1080120" y="4213174"/>
                  </a:lnTo>
                  <a:cubicBezTo>
                    <a:pt x="1080120" y="4312599"/>
                    <a:pt x="999521" y="4393198"/>
                    <a:pt x="900096" y="4393198"/>
                  </a:cubicBezTo>
                  <a:lnTo>
                    <a:pt x="180024" y="4393198"/>
                  </a:lnTo>
                  <a:cubicBezTo>
                    <a:pt x="80599" y="4393198"/>
                    <a:pt x="0" y="4312599"/>
                    <a:pt x="0" y="4213174"/>
                  </a:cubicBezTo>
                  <a:lnTo>
                    <a:pt x="0" y="180024"/>
                  </a:lnTo>
                  <a:cubicBezTo>
                    <a:pt x="0" y="167596"/>
                    <a:pt x="1259" y="155462"/>
                    <a:pt x="3658" y="143743"/>
                  </a:cubicBezTo>
                  <a:close/>
                </a:path>
              </a:pathLst>
            </a:custGeom>
            <a:solidFill>
              <a:srgbClr val="D12112"/>
            </a:solidFill>
            <a:ln w="9525" cap="flat" cmpd="sng" algn="ctr">
              <a:noFill/>
              <a:prstDash val="solid"/>
              <a:round/>
              <a:headEnd type="none" w="med" len="med"/>
              <a:tailEnd type="none" w="med" len="med"/>
            </a:ln>
            <a:effectLst/>
          </p:spPr>
          <p:txBody>
            <a:bodyPr vert="vert270" wrap="square" lIns="72000" tIns="252000" rIns="72000" bIns="45720" numCol="1" rtlCol="0" anchor="ctr" anchorCtr="0" compatLnSpc="1"/>
            <a:lstStyle/>
            <a:p>
              <a:pPr algn="r" fontAlgn="base">
                <a:spcBef>
                  <a:spcPct val="0"/>
                </a:spcBef>
                <a:spcAft>
                  <a:spcPct val="0"/>
                </a:spcAft>
              </a:pPr>
              <a:endParaRPr lang="en-US" sz="2400" b="1" dirty="0">
                <a:solidFill>
                  <a:schemeClr val="bg1"/>
                </a:solidFill>
                <a:effectLst>
                  <a:outerShdw blurRad="38100" dist="38100" dir="2700000" algn="tl">
                    <a:srgbClr val="000000">
                      <a:alpha val="43137"/>
                    </a:srgbClr>
                  </a:outerShdw>
                </a:effectLst>
                <a:latin typeface="Lucida Sans Unicode" panose="020B0602030504020204" pitchFamily="34" charset="0"/>
              </a:endParaRPr>
            </a:p>
          </p:txBody>
        </p:sp>
        <p:sp>
          <p:nvSpPr>
            <p:cNvPr id="36" name="Ellipse 15"/>
            <p:cNvSpPr/>
            <p:nvPr/>
          </p:nvSpPr>
          <p:spPr bwMode="auto">
            <a:xfrm rot="2481755">
              <a:off x="4099565" y="1056916"/>
              <a:ext cx="1177200" cy="5400000"/>
            </a:xfrm>
            <a:custGeom>
              <a:avLst/>
              <a:gdLst/>
              <a:ahLst/>
              <a:cxnLst/>
              <a:rect l="l" t="t" r="r" b="b"/>
              <a:pathLst>
                <a:path w="1080120" h="4393198">
                  <a:moveTo>
                    <a:pt x="311153" y="3868476"/>
                  </a:moveTo>
                  <a:cubicBezTo>
                    <a:pt x="308041" y="3883686"/>
                    <a:pt x="306406" y="3899434"/>
                    <a:pt x="306406" y="3915565"/>
                  </a:cubicBezTo>
                  <a:cubicBezTo>
                    <a:pt x="306406" y="4044609"/>
                    <a:pt x="411016" y="4149219"/>
                    <a:pt x="540060" y="4149219"/>
                  </a:cubicBezTo>
                  <a:cubicBezTo>
                    <a:pt x="669104" y="4149219"/>
                    <a:pt x="773714" y="4044609"/>
                    <a:pt x="773714" y="3915565"/>
                  </a:cubicBezTo>
                  <a:cubicBezTo>
                    <a:pt x="773714" y="3786521"/>
                    <a:pt x="669104" y="3681911"/>
                    <a:pt x="540060" y="3681911"/>
                  </a:cubicBezTo>
                  <a:cubicBezTo>
                    <a:pt x="427147" y="3681911"/>
                    <a:pt x="332940" y="3762003"/>
                    <a:pt x="311153" y="3868476"/>
                  </a:cubicBezTo>
                  <a:close/>
                  <a:moveTo>
                    <a:pt x="3658" y="143743"/>
                  </a:moveTo>
                  <a:cubicBezTo>
                    <a:pt x="20444" y="61708"/>
                    <a:pt x="93027" y="0"/>
                    <a:pt x="180024" y="0"/>
                  </a:cubicBezTo>
                  <a:lnTo>
                    <a:pt x="900096" y="0"/>
                  </a:lnTo>
                  <a:cubicBezTo>
                    <a:pt x="999521" y="0"/>
                    <a:pt x="1080120" y="80599"/>
                    <a:pt x="1080120" y="180023"/>
                  </a:cubicBezTo>
                  <a:lnTo>
                    <a:pt x="1080120" y="4213174"/>
                  </a:lnTo>
                  <a:cubicBezTo>
                    <a:pt x="1080120" y="4312599"/>
                    <a:pt x="999521" y="4393198"/>
                    <a:pt x="900096" y="4393198"/>
                  </a:cubicBezTo>
                  <a:lnTo>
                    <a:pt x="180024" y="4393198"/>
                  </a:lnTo>
                  <a:cubicBezTo>
                    <a:pt x="80599" y="4393198"/>
                    <a:pt x="0" y="4312599"/>
                    <a:pt x="0" y="4213174"/>
                  </a:cubicBezTo>
                  <a:lnTo>
                    <a:pt x="0" y="180024"/>
                  </a:lnTo>
                  <a:cubicBezTo>
                    <a:pt x="0" y="167596"/>
                    <a:pt x="1259" y="155462"/>
                    <a:pt x="3658" y="143743"/>
                  </a:cubicBezTo>
                  <a:close/>
                </a:path>
              </a:pathLst>
            </a:custGeom>
            <a:solidFill>
              <a:srgbClr val="FFC000"/>
            </a:solidFill>
            <a:ln w="9525" cap="flat" cmpd="sng" algn="ctr">
              <a:noFill/>
              <a:prstDash val="solid"/>
              <a:round/>
              <a:headEnd type="none" w="med" len="med"/>
              <a:tailEnd type="none" w="med" len="med"/>
            </a:ln>
            <a:effectLst/>
          </p:spPr>
          <p:txBody>
            <a:bodyPr vert="vert270" wrap="square" lIns="72000" tIns="252000" rIns="72000" bIns="45720" numCol="1" rtlCol="0" anchor="ctr" anchorCtr="0" compatLnSpc="1"/>
            <a:lstStyle/>
            <a:p>
              <a:pPr lvl="0" algn="r" fontAlgn="base">
                <a:spcBef>
                  <a:spcPct val="0"/>
                </a:spcBef>
                <a:spcAft>
                  <a:spcPct val="0"/>
                </a:spcAft>
              </a:pPr>
              <a:r>
                <a:rPr lang="zh-CN" altLang="en-US" sz="24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rPr>
                <a:t>个性特征</a:t>
              </a:r>
              <a:r>
                <a:rPr lang="zh-CN" altLang="en-US" sz="2400" b="1" dirty="0">
                  <a:solidFill>
                    <a:prstClr val="white"/>
                  </a:solidFill>
                  <a:effectLst>
                    <a:outerShdw blurRad="38100" dist="38100" dir="2700000" algn="tl">
                      <a:srgbClr val="000000">
                        <a:alpha val="43137"/>
                      </a:srgbClr>
                    </a:outerShdw>
                  </a:effectLst>
                  <a:latin typeface="Lucida Sans Unicode" panose="020B0602030504020204" pitchFamily="34" charset="0"/>
                </a:rPr>
                <a:t>（</a:t>
              </a:r>
              <a:r>
                <a:rPr lang="en-US" altLang="zh-CN" sz="2400" b="1" dirty="0">
                  <a:solidFill>
                    <a:prstClr val="white"/>
                  </a:solidFill>
                  <a:effectLst>
                    <a:outerShdw blurRad="38100" dist="38100" dir="2700000" algn="tl">
                      <a:srgbClr val="000000">
                        <a:alpha val="43137"/>
                      </a:srgbClr>
                    </a:outerShdw>
                  </a:effectLst>
                  <a:latin typeface="Lucida Sans Unicode" panose="020B0602030504020204" pitchFamily="34" charset="0"/>
                </a:rPr>
                <a:t>P</a:t>
              </a:r>
              <a:r>
                <a:rPr lang="zh-CN" altLang="en-US" sz="2400" b="1" dirty="0">
                  <a:solidFill>
                    <a:prstClr val="white"/>
                  </a:solidFill>
                  <a:effectLst>
                    <a:outerShdw blurRad="38100" dist="38100" dir="2700000" algn="tl">
                      <a:srgbClr val="000000">
                        <a:alpha val="43137"/>
                      </a:srgbClr>
                    </a:outerShdw>
                  </a:effectLst>
                  <a:latin typeface="Lucida Sans Unicode" panose="020B0602030504020204" pitchFamily="34" charset="0"/>
                </a:rPr>
                <a:t>）</a:t>
              </a:r>
              <a:endParaRPr lang="en-US" altLang="zh-CN" sz="2400" b="1" dirty="0">
                <a:solidFill>
                  <a:prstClr val="white"/>
                </a:solidFill>
                <a:effectLst>
                  <a:outerShdw blurRad="38100" dist="38100" dir="2700000" algn="tl">
                    <a:srgbClr val="000000">
                      <a:alpha val="43137"/>
                    </a:srgbClr>
                  </a:outerShdw>
                </a:effectLst>
                <a:latin typeface="Lucida Sans Unicode" panose="020B0602030504020204" pitchFamily="34" charset="0"/>
              </a:endParaRPr>
            </a:p>
          </p:txBody>
        </p:sp>
        <p:sp>
          <p:nvSpPr>
            <p:cNvPr id="37" name="Ellipse 15"/>
            <p:cNvSpPr/>
            <p:nvPr/>
          </p:nvSpPr>
          <p:spPr bwMode="auto">
            <a:xfrm rot="4401100">
              <a:off x="4722628" y="2086456"/>
              <a:ext cx="1177200" cy="5400000"/>
            </a:xfrm>
            <a:custGeom>
              <a:avLst/>
              <a:gdLst/>
              <a:ahLst/>
              <a:cxnLst/>
              <a:rect l="l" t="t" r="r" b="b"/>
              <a:pathLst>
                <a:path w="1080120" h="4393198">
                  <a:moveTo>
                    <a:pt x="311153" y="3868476"/>
                  </a:moveTo>
                  <a:cubicBezTo>
                    <a:pt x="308041" y="3883686"/>
                    <a:pt x="306406" y="3899434"/>
                    <a:pt x="306406" y="3915565"/>
                  </a:cubicBezTo>
                  <a:cubicBezTo>
                    <a:pt x="306406" y="4044609"/>
                    <a:pt x="411016" y="4149219"/>
                    <a:pt x="540060" y="4149219"/>
                  </a:cubicBezTo>
                  <a:cubicBezTo>
                    <a:pt x="669104" y="4149219"/>
                    <a:pt x="773714" y="4044609"/>
                    <a:pt x="773714" y="3915565"/>
                  </a:cubicBezTo>
                  <a:cubicBezTo>
                    <a:pt x="773714" y="3786521"/>
                    <a:pt x="669104" y="3681911"/>
                    <a:pt x="540060" y="3681911"/>
                  </a:cubicBezTo>
                  <a:cubicBezTo>
                    <a:pt x="427147" y="3681911"/>
                    <a:pt x="332940" y="3762003"/>
                    <a:pt x="311153" y="3868476"/>
                  </a:cubicBezTo>
                  <a:close/>
                  <a:moveTo>
                    <a:pt x="3658" y="143743"/>
                  </a:moveTo>
                  <a:cubicBezTo>
                    <a:pt x="20444" y="61708"/>
                    <a:pt x="93027" y="0"/>
                    <a:pt x="180024" y="0"/>
                  </a:cubicBezTo>
                  <a:lnTo>
                    <a:pt x="900096" y="0"/>
                  </a:lnTo>
                  <a:cubicBezTo>
                    <a:pt x="999521" y="0"/>
                    <a:pt x="1080120" y="80599"/>
                    <a:pt x="1080120" y="180023"/>
                  </a:cubicBezTo>
                  <a:lnTo>
                    <a:pt x="1080120" y="4213174"/>
                  </a:lnTo>
                  <a:cubicBezTo>
                    <a:pt x="1080120" y="4312599"/>
                    <a:pt x="999521" y="4393198"/>
                    <a:pt x="900096" y="4393198"/>
                  </a:cubicBezTo>
                  <a:lnTo>
                    <a:pt x="180024" y="4393198"/>
                  </a:lnTo>
                  <a:cubicBezTo>
                    <a:pt x="80599" y="4393198"/>
                    <a:pt x="0" y="4312599"/>
                    <a:pt x="0" y="4213174"/>
                  </a:cubicBezTo>
                  <a:lnTo>
                    <a:pt x="0" y="180024"/>
                  </a:lnTo>
                  <a:cubicBezTo>
                    <a:pt x="0" y="167596"/>
                    <a:pt x="1259" y="155462"/>
                    <a:pt x="3658" y="143743"/>
                  </a:cubicBezTo>
                  <a:close/>
                </a:path>
              </a:pathLst>
            </a:custGeom>
            <a:solidFill>
              <a:srgbClr val="92D050"/>
            </a:solidFill>
            <a:ln w="9525" cap="flat" cmpd="sng" algn="ctr">
              <a:noFill/>
              <a:prstDash val="solid"/>
              <a:round/>
              <a:headEnd type="none" w="med" len="med"/>
              <a:tailEnd type="none" w="med" len="med"/>
            </a:ln>
            <a:effectLst/>
          </p:spPr>
          <p:txBody>
            <a:bodyPr vert="vert270" wrap="square" lIns="72000" tIns="252000" rIns="72000" bIns="45720" numCol="1" rtlCol="0" anchor="ctr" anchorCtr="0" compatLnSpc="1"/>
            <a:lstStyle/>
            <a:p>
              <a:pPr algn="r" fontAlgn="base">
                <a:spcBef>
                  <a:spcPct val="0"/>
                </a:spcBef>
                <a:spcAft>
                  <a:spcPct val="0"/>
                </a:spcAft>
              </a:pPr>
              <a:endParaRPr lang="en-US" sz="2400" b="1" dirty="0">
                <a:solidFill>
                  <a:schemeClr val="bg1"/>
                </a:solidFill>
                <a:effectLst>
                  <a:outerShdw blurRad="38100" dist="38100" dir="2700000" algn="tl">
                    <a:srgbClr val="000000">
                      <a:alpha val="43137"/>
                    </a:srgbClr>
                  </a:outerShdw>
                </a:effectLst>
                <a:latin typeface="Lucida Sans Unicode" panose="020B0602030504020204" pitchFamily="34" charset="0"/>
              </a:endParaRPr>
            </a:p>
          </p:txBody>
        </p:sp>
        <p:sp>
          <p:nvSpPr>
            <p:cNvPr id="38" name="Ellipse 15"/>
            <p:cNvSpPr/>
            <p:nvPr/>
          </p:nvSpPr>
          <p:spPr bwMode="auto">
            <a:xfrm rot="4936605">
              <a:off x="4800400" y="2375178"/>
              <a:ext cx="1177200" cy="5400000"/>
            </a:xfrm>
            <a:custGeom>
              <a:avLst/>
              <a:gdLst/>
              <a:ahLst/>
              <a:cxnLst/>
              <a:rect l="l" t="t" r="r" b="b"/>
              <a:pathLst>
                <a:path w="1080120" h="4393198">
                  <a:moveTo>
                    <a:pt x="311153" y="3868476"/>
                  </a:moveTo>
                  <a:cubicBezTo>
                    <a:pt x="308041" y="3883686"/>
                    <a:pt x="306406" y="3899434"/>
                    <a:pt x="306406" y="3915565"/>
                  </a:cubicBezTo>
                  <a:cubicBezTo>
                    <a:pt x="306406" y="4044609"/>
                    <a:pt x="411016" y="4149219"/>
                    <a:pt x="540060" y="4149219"/>
                  </a:cubicBezTo>
                  <a:cubicBezTo>
                    <a:pt x="669104" y="4149219"/>
                    <a:pt x="773714" y="4044609"/>
                    <a:pt x="773714" y="3915565"/>
                  </a:cubicBezTo>
                  <a:cubicBezTo>
                    <a:pt x="773714" y="3786521"/>
                    <a:pt x="669104" y="3681911"/>
                    <a:pt x="540060" y="3681911"/>
                  </a:cubicBezTo>
                  <a:cubicBezTo>
                    <a:pt x="427147" y="3681911"/>
                    <a:pt x="332940" y="3762003"/>
                    <a:pt x="311153" y="3868476"/>
                  </a:cubicBezTo>
                  <a:close/>
                  <a:moveTo>
                    <a:pt x="3658" y="143743"/>
                  </a:moveTo>
                  <a:cubicBezTo>
                    <a:pt x="20444" y="61708"/>
                    <a:pt x="93027" y="0"/>
                    <a:pt x="180024" y="0"/>
                  </a:cubicBezTo>
                  <a:lnTo>
                    <a:pt x="900096" y="0"/>
                  </a:lnTo>
                  <a:cubicBezTo>
                    <a:pt x="999521" y="0"/>
                    <a:pt x="1080120" y="80599"/>
                    <a:pt x="1080120" y="180023"/>
                  </a:cubicBezTo>
                  <a:lnTo>
                    <a:pt x="1080120" y="4213174"/>
                  </a:lnTo>
                  <a:cubicBezTo>
                    <a:pt x="1080120" y="4312599"/>
                    <a:pt x="999521" y="4393198"/>
                    <a:pt x="900096" y="4393198"/>
                  </a:cubicBezTo>
                  <a:lnTo>
                    <a:pt x="180024" y="4393198"/>
                  </a:lnTo>
                  <a:cubicBezTo>
                    <a:pt x="80599" y="4393198"/>
                    <a:pt x="0" y="4312599"/>
                    <a:pt x="0" y="4213174"/>
                  </a:cubicBezTo>
                  <a:lnTo>
                    <a:pt x="0" y="180024"/>
                  </a:lnTo>
                  <a:cubicBezTo>
                    <a:pt x="0" y="167596"/>
                    <a:pt x="1259" y="155462"/>
                    <a:pt x="3658" y="143743"/>
                  </a:cubicBezTo>
                  <a:close/>
                </a:path>
              </a:pathLst>
            </a:custGeom>
            <a:solidFill>
              <a:srgbClr val="0066FF"/>
            </a:solidFill>
            <a:ln w="9525" cap="flat" cmpd="sng" algn="ctr">
              <a:noFill/>
              <a:prstDash val="solid"/>
              <a:round/>
              <a:headEnd type="none" w="med" len="med"/>
              <a:tailEnd type="none" w="med" len="med"/>
            </a:ln>
            <a:effectLst/>
          </p:spPr>
          <p:txBody>
            <a:bodyPr vert="vert270" wrap="square" lIns="72000" tIns="252000" rIns="72000" bIns="45720" numCol="1" rtlCol="0" anchor="ctr" anchorCtr="0" compatLnSpc="1"/>
            <a:lstStyle/>
            <a:p>
              <a:pPr algn="r" fontAlgn="base">
                <a:spcBef>
                  <a:spcPct val="0"/>
                </a:spcBef>
                <a:spcAft>
                  <a:spcPct val="0"/>
                </a:spcAft>
              </a:pPr>
              <a:endParaRPr lang="en-US" sz="1400" b="1" dirty="0">
                <a:solidFill>
                  <a:schemeClr val="bg1"/>
                </a:solidFill>
                <a:effectLst>
                  <a:outerShdw blurRad="38100" dist="38100" dir="2700000" algn="tl">
                    <a:srgbClr val="000000">
                      <a:alpha val="43137"/>
                    </a:srgbClr>
                  </a:outerShdw>
                </a:effectLst>
                <a:latin typeface="Lucida Sans Unicode" panose="020B0602030504020204" pitchFamily="34" charset="0"/>
              </a:endParaRPr>
            </a:p>
          </p:txBody>
        </p:sp>
        <p:sp>
          <p:nvSpPr>
            <p:cNvPr id="39" name="Ellipse 15"/>
            <p:cNvSpPr/>
            <p:nvPr/>
          </p:nvSpPr>
          <p:spPr bwMode="auto">
            <a:xfrm rot="5400000">
              <a:off x="4800400" y="2661711"/>
              <a:ext cx="1177200" cy="5400000"/>
            </a:xfrm>
            <a:custGeom>
              <a:avLst/>
              <a:gdLst/>
              <a:ahLst/>
              <a:cxnLst/>
              <a:rect l="l" t="t" r="r" b="b"/>
              <a:pathLst>
                <a:path w="1080120" h="4393198">
                  <a:moveTo>
                    <a:pt x="311153" y="3868476"/>
                  </a:moveTo>
                  <a:cubicBezTo>
                    <a:pt x="308041" y="3883686"/>
                    <a:pt x="306406" y="3899434"/>
                    <a:pt x="306406" y="3915565"/>
                  </a:cubicBezTo>
                  <a:cubicBezTo>
                    <a:pt x="306406" y="4044609"/>
                    <a:pt x="411016" y="4149219"/>
                    <a:pt x="540060" y="4149219"/>
                  </a:cubicBezTo>
                  <a:cubicBezTo>
                    <a:pt x="669104" y="4149219"/>
                    <a:pt x="773714" y="4044609"/>
                    <a:pt x="773714" y="3915565"/>
                  </a:cubicBezTo>
                  <a:cubicBezTo>
                    <a:pt x="773714" y="3786521"/>
                    <a:pt x="669104" y="3681911"/>
                    <a:pt x="540060" y="3681911"/>
                  </a:cubicBezTo>
                  <a:cubicBezTo>
                    <a:pt x="427147" y="3681911"/>
                    <a:pt x="332940" y="3762003"/>
                    <a:pt x="311153" y="3868476"/>
                  </a:cubicBezTo>
                  <a:close/>
                  <a:moveTo>
                    <a:pt x="3658" y="143743"/>
                  </a:moveTo>
                  <a:cubicBezTo>
                    <a:pt x="20444" y="61708"/>
                    <a:pt x="93027" y="0"/>
                    <a:pt x="180024" y="0"/>
                  </a:cubicBezTo>
                  <a:lnTo>
                    <a:pt x="900096" y="0"/>
                  </a:lnTo>
                  <a:cubicBezTo>
                    <a:pt x="999521" y="0"/>
                    <a:pt x="1080120" y="80599"/>
                    <a:pt x="1080120" y="180023"/>
                  </a:cubicBezTo>
                  <a:lnTo>
                    <a:pt x="1080120" y="4213174"/>
                  </a:lnTo>
                  <a:cubicBezTo>
                    <a:pt x="1080120" y="4312599"/>
                    <a:pt x="999521" y="4393198"/>
                    <a:pt x="900096" y="4393198"/>
                  </a:cubicBezTo>
                  <a:lnTo>
                    <a:pt x="180024" y="4393198"/>
                  </a:lnTo>
                  <a:cubicBezTo>
                    <a:pt x="80599" y="4393198"/>
                    <a:pt x="0" y="4312599"/>
                    <a:pt x="0" y="4213174"/>
                  </a:cubicBezTo>
                  <a:lnTo>
                    <a:pt x="0" y="180024"/>
                  </a:lnTo>
                  <a:cubicBezTo>
                    <a:pt x="0" y="167596"/>
                    <a:pt x="1259" y="155462"/>
                    <a:pt x="3658" y="143743"/>
                  </a:cubicBezTo>
                  <a:close/>
                </a:path>
              </a:pathLst>
            </a:custGeom>
            <a:solidFill>
              <a:srgbClr val="002060"/>
            </a:solidFill>
            <a:ln w="9525" cap="flat" cmpd="sng" algn="ctr">
              <a:noFill/>
              <a:prstDash val="solid"/>
              <a:round/>
              <a:headEnd type="none" w="med" len="med"/>
              <a:tailEnd type="none" w="med" len="med"/>
            </a:ln>
            <a:effectLst/>
          </p:spPr>
          <p:txBody>
            <a:bodyPr vert="vert270" wrap="square" lIns="72000" tIns="252000" rIns="72000" bIns="45720" numCol="1" rtlCol="0" anchor="ctr" anchorCtr="0" compatLnSpc="1"/>
            <a:lstStyle/>
            <a:p>
              <a:pPr algn="r" fontAlgn="base">
                <a:spcBef>
                  <a:spcPct val="0"/>
                </a:spcBef>
                <a:spcAft>
                  <a:spcPct val="0"/>
                </a:spcAft>
              </a:pPr>
              <a:endParaRPr lang="en-US" sz="1400" b="1" dirty="0">
                <a:solidFill>
                  <a:schemeClr val="bg1"/>
                </a:solidFill>
                <a:effectLst>
                  <a:outerShdw blurRad="38100" dist="38100" dir="2700000" algn="tl">
                    <a:srgbClr val="000000">
                      <a:alpha val="43137"/>
                    </a:srgbClr>
                  </a:outerShdw>
                </a:effectLst>
                <a:latin typeface="Lucida Sans Unicode" panose="020B0602030504020204" pitchFamily="34" charset="0"/>
              </a:endParaRPr>
            </a:p>
          </p:txBody>
        </p:sp>
        <p:sp>
          <p:nvSpPr>
            <p:cNvPr id="40" name="Ellipse 10"/>
            <p:cNvSpPr/>
            <p:nvPr/>
          </p:nvSpPr>
          <p:spPr bwMode="auto">
            <a:xfrm>
              <a:off x="2987824" y="5064711"/>
              <a:ext cx="594000" cy="594000"/>
            </a:xfrm>
            <a:prstGeom prst="ellipse">
              <a:avLst/>
            </a:prstGeom>
            <a:gradFill>
              <a:gsLst>
                <a:gs pos="0">
                  <a:schemeClr val="bg1">
                    <a:lumMod val="85000"/>
                  </a:schemeClr>
                </a:gs>
                <a:gs pos="80000">
                  <a:schemeClr val="bg1">
                    <a:lumMod val="95000"/>
                  </a:schemeClr>
                </a:gs>
                <a:gs pos="100000">
                  <a:schemeClr val="bg1"/>
                </a:gs>
              </a:gsLst>
            </a:gradFill>
            <a:ln>
              <a:no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rtlCol="0" anchor="t" anchorCtr="0" compatLnSpc="1"/>
            <a:lstStyle/>
            <a:p>
              <a:pPr fontAlgn="base">
                <a:spcBef>
                  <a:spcPct val="0"/>
                </a:spcBef>
                <a:spcAft>
                  <a:spcPct val="0"/>
                </a:spcAft>
              </a:pPr>
              <a:endParaRPr lang="fr-FR" sz="1400" b="1">
                <a:solidFill>
                  <a:schemeClr val="tx1"/>
                </a:solidFill>
                <a:latin typeface="Lucida Sans Unicode" panose="020B0602030504020204" pitchFamily="34" charset="0"/>
              </a:endParaRPr>
            </a:p>
          </p:txBody>
        </p:sp>
      </p:grpSp>
      <p:graphicFrame>
        <p:nvGraphicFramePr>
          <p:cNvPr id="3" name="表格 2"/>
          <p:cNvGraphicFramePr>
            <a:graphicFrameLocks noGrp="1"/>
          </p:cNvGraphicFramePr>
          <p:nvPr/>
        </p:nvGraphicFramePr>
        <p:xfrm>
          <a:off x="532733" y="2909483"/>
          <a:ext cx="6402824" cy="3281947"/>
        </p:xfrm>
        <a:graphic>
          <a:graphicData uri="http://schemas.openxmlformats.org/drawingml/2006/table">
            <a:tbl>
              <a:tblPr firstRow="1" firstCol="1" bandRow="1">
                <a:tableStyleId>{93296810-A885-4BE3-A3E7-6D5BEEA58F35}</a:tableStyleId>
              </a:tblPr>
              <a:tblGrid>
                <a:gridCol w="1275633"/>
                <a:gridCol w="2488196"/>
                <a:gridCol w="2638995"/>
              </a:tblGrid>
              <a:tr h="661937">
                <a:tc>
                  <a:txBody>
                    <a:bodyPr/>
                    <a:lstStyle/>
                    <a:p>
                      <a:pPr algn="ctr">
                        <a:lnSpc>
                          <a:spcPct val="115000"/>
                        </a:lnSpc>
                        <a:spcAft>
                          <a:spcPts val="0"/>
                        </a:spcAft>
                      </a:pPr>
                      <a:r>
                        <a:rPr lang="zh-CN" sz="2000" kern="100" dirty="0">
                          <a:effectLst/>
                          <a:latin typeface="微软雅黑" panose="020B0503020204020204" charset="-122"/>
                          <a:ea typeface="微软雅黑" panose="020B0503020204020204" charset="-122"/>
                        </a:rPr>
                        <a:t>二级类别</a:t>
                      </a:r>
                      <a:endParaRPr lang="zh-CN" sz="2000" kern="100" dirty="0">
                        <a:effectLst/>
                        <a:latin typeface="微软雅黑" panose="020B0503020204020204" charset="-122"/>
                        <a:ea typeface="微软雅黑" panose="020B0503020204020204" charset="-122"/>
                      </a:endParaRPr>
                    </a:p>
                  </a:txBody>
                  <a:tcPr marL="68580" marR="68580" marT="0" marB="0" anchor="ctr"/>
                </a:tc>
                <a:tc>
                  <a:txBody>
                    <a:bodyPr/>
                    <a:lstStyle/>
                    <a:p>
                      <a:pPr algn="ctr">
                        <a:lnSpc>
                          <a:spcPct val="115000"/>
                        </a:lnSpc>
                        <a:spcAft>
                          <a:spcPts val="0"/>
                        </a:spcAft>
                      </a:pPr>
                      <a:r>
                        <a:rPr lang="zh-CN" sz="2000" kern="100">
                          <a:effectLst/>
                          <a:latin typeface="微软雅黑" panose="020B0503020204020204" charset="-122"/>
                          <a:ea typeface="微软雅黑" panose="020B0503020204020204" charset="-122"/>
                        </a:rPr>
                        <a:t>面试问题</a:t>
                      </a:r>
                      <a:endParaRPr lang="zh-CN" sz="2000" kern="100">
                        <a:effectLst/>
                        <a:latin typeface="微软雅黑" panose="020B0503020204020204" charset="-122"/>
                        <a:ea typeface="微软雅黑" panose="020B0503020204020204" charset="-122"/>
                      </a:endParaRPr>
                    </a:p>
                  </a:txBody>
                  <a:tcPr marL="68580" marR="68580" marT="0" marB="0" anchor="ctr"/>
                </a:tc>
                <a:tc>
                  <a:txBody>
                    <a:bodyPr/>
                    <a:lstStyle/>
                    <a:p>
                      <a:pPr algn="ctr">
                        <a:lnSpc>
                          <a:spcPct val="115000"/>
                        </a:lnSpc>
                        <a:spcAft>
                          <a:spcPts val="0"/>
                        </a:spcAft>
                      </a:pPr>
                      <a:r>
                        <a:rPr lang="zh-CN" sz="2000" kern="100" dirty="0">
                          <a:effectLst/>
                          <a:latin typeface="微软雅黑" panose="020B0503020204020204" charset="-122"/>
                          <a:ea typeface="微软雅黑" panose="020B0503020204020204" charset="-122"/>
                        </a:rPr>
                        <a:t>测试点</a:t>
                      </a:r>
                      <a:endParaRPr lang="zh-CN" sz="2000" kern="100" dirty="0">
                        <a:effectLst/>
                        <a:latin typeface="微软雅黑" panose="020B0503020204020204" charset="-122"/>
                        <a:ea typeface="微软雅黑" panose="020B0503020204020204" charset="-122"/>
                      </a:endParaRPr>
                    </a:p>
                  </a:txBody>
                  <a:tcPr marL="68580" marR="68580" marT="0" marB="0" anchor="ctr"/>
                </a:tc>
              </a:tr>
              <a:tr h="982504">
                <a:tc rowSpan="2">
                  <a:txBody>
                    <a:bodyPr/>
                    <a:lstStyle/>
                    <a:p>
                      <a:pPr algn="ctr">
                        <a:lnSpc>
                          <a:spcPct val="115000"/>
                        </a:lnSpc>
                        <a:spcAft>
                          <a:spcPts val="0"/>
                        </a:spcAft>
                      </a:pPr>
                      <a:r>
                        <a:rPr lang="zh-CN" sz="1600" kern="100" dirty="0">
                          <a:effectLst/>
                          <a:latin typeface="微软雅黑" panose="020B0503020204020204" charset="-122"/>
                          <a:ea typeface="微软雅黑" panose="020B0503020204020204" charset="-122"/>
                        </a:rPr>
                        <a:t>性格等</a:t>
                      </a:r>
                      <a:endParaRPr lang="zh-CN" sz="1600" kern="100" dirty="0">
                        <a:effectLst/>
                        <a:latin typeface="微软雅黑" panose="020B0503020204020204" charset="-122"/>
                        <a:ea typeface="微软雅黑" panose="020B0503020204020204" charset="-122"/>
                      </a:endParaRPr>
                    </a:p>
                  </a:txBody>
                  <a:tcPr marL="68580" marR="68580" marT="0" marB="0" anchor="ctr"/>
                </a:tc>
                <a:tc>
                  <a:txBody>
                    <a:bodyPr/>
                    <a:lstStyle/>
                    <a:p>
                      <a:pPr algn="just">
                        <a:lnSpc>
                          <a:spcPct val="120000"/>
                        </a:lnSpc>
                        <a:spcAft>
                          <a:spcPts val="0"/>
                        </a:spcAft>
                      </a:pPr>
                      <a:r>
                        <a:rPr lang="zh-CN" sz="1600" kern="100" dirty="0">
                          <a:solidFill>
                            <a:srgbClr val="5F5E5C"/>
                          </a:solidFill>
                          <a:effectLst/>
                          <a:latin typeface="微软雅黑" panose="020B0503020204020204" charset="-122"/>
                          <a:ea typeface="微软雅黑" panose="020B0503020204020204" charset="-122"/>
                        </a:rPr>
                        <a:t>在你的同事（朋友）眼中，你是一个什么样的人？你是怎样评价自己的？</a:t>
                      </a:r>
                      <a:endParaRPr lang="zh-CN" sz="1600" kern="100" dirty="0">
                        <a:solidFill>
                          <a:srgbClr val="5F5E5C"/>
                        </a:solidFill>
                        <a:effectLst/>
                        <a:latin typeface="微软雅黑" panose="020B0503020204020204" charset="-122"/>
                        <a:ea typeface="微软雅黑" panose="020B0503020204020204" charset="-122"/>
                      </a:endParaRPr>
                    </a:p>
                  </a:txBody>
                  <a:tcPr marL="68580" marR="68580" marT="0" marB="0" anchor="ctr"/>
                </a:tc>
                <a:tc>
                  <a:txBody>
                    <a:bodyPr/>
                    <a:lstStyle/>
                    <a:p>
                      <a:pPr algn="just">
                        <a:lnSpc>
                          <a:spcPct val="120000"/>
                        </a:lnSpc>
                        <a:spcAft>
                          <a:spcPts val="0"/>
                        </a:spcAft>
                      </a:pPr>
                      <a:r>
                        <a:rPr lang="zh-CN" sz="1600" kern="100" dirty="0">
                          <a:solidFill>
                            <a:srgbClr val="5F5E5C"/>
                          </a:solidFill>
                          <a:effectLst/>
                          <a:latin typeface="微软雅黑" panose="020B0503020204020204" charset="-122"/>
                          <a:ea typeface="微软雅黑" panose="020B0503020204020204" charset="-122"/>
                        </a:rPr>
                        <a:t>语言概括及表达能力，并可以通过对个性的概述来与胜任素质相比较</a:t>
                      </a:r>
                      <a:endParaRPr lang="zh-CN" sz="1600" kern="100" dirty="0">
                        <a:solidFill>
                          <a:srgbClr val="5F5E5C"/>
                        </a:solidFill>
                        <a:effectLst/>
                        <a:latin typeface="微软雅黑" panose="020B0503020204020204" charset="-122"/>
                        <a:ea typeface="微软雅黑" panose="020B0503020204020204" charset="-122"/>
                      </a:endParaRPr>
                    </a:p>
                  </a:txBody>
                  <a:tcPr marL="68580" marR="68580" marT="0" marB="0" anchor="ctr"/>
                </a:tc>
              </a:tr>
              <a:tr h="655002">
                <a:tc vMerge="1">
                  <a:tcPr/>
                </a:tc>
                <a:tc>
                  <a:txBody>
                    <a:bodyPr/>
                    <a:lstStyle/>
                    <a:p>
                      <a:pPr marL="0" algn="just" defTabSz="914400" rtl="0" eaLnBrk="1" latinLnBrk="0" hangingPunct="1">
                        <a:lnSpc>
                          <a:spcPct val="120000"/>
                        </a:lnSpc>
                        <a:spcAft>
                          <a:spcPts val="0"/>
                        </a:spcAft>
                      </a:pPr>
                      <a:r>
                        <a:rPr lang="zh-CN" sz="1600" kern="100">
                          <a:solidFill>
                            <a:srgbClr val="5F5E5C"/>
                          </a:solidFill>
                          <a:effectLst/>
                          <a:latin typeface="微软雅黑" panose="020B0503020204020204" charset="-122"/>
                          <a:ea typeface="微软雅黑" panose="020B0503020204020204" charset="-122"/>
                          <a:cs typeface="+mn-cs"/>
                        </a:rPr>
                        <a:t>最近一年，你做了哪些事情来提高自己</a:t>
                      </a:r>
                      <a:endParaRPr lang="zh-CN" sz="1600" kern="100">
                        <a:solidFill>
                          <a:srgbClr val="5F5E5C"/>
                        </a:solidFill>
                        <a:effectLst/>
                        <a:latin typeface="微软雅黑" panose="020B0503020204020204" charset="-122"/>
                        <a:ea typeface="微软雅黑" panose="020B0503020204020204" charset="-122"/>
                        <a:cs typeface="+mn-cs"/>
                      </a:endParaRPr>
                    </a:p>
                  </a:txBody>
                  <a:tcPr marL="68580" marR="68580" marT="0" marB="0" anchor="ctr"/>
                </a:tc>
                <a:tc>
                  <a:txBody>
                    <a:bodyPr/>
                    <a:lstStyle/>
                    <a:p>
                      <a:pPr marL="0" algn="just" defTabSz="914400" rtl="0" eaLnBrk="1" latinLnBrk="0" hangingPunct="1">
                        <a:lnSpc>
                          <a:spcPct val="120000"/>
                        </a:lnSpc>
                        <a:spcAft>
                          <a:spcPts val="0"/>
                        </a:spcAft>
                      </a:pPr>
                      <a:r>
                        <a:rPr lang="zh-CN" sz="1600" kern="100" dirty="0">
                          <a:solidFill>
                            <a:srgbClr val="5F5E5C"/>
                          </a:solidFill>
                          <a:effectLst/>
                          <a:latin typeface="微软雅黑" panose="020B0503020204020204" charset="-122"/>
                          <a:ea typeface="微软雅黑" panose="020B0503020204020204" charset="-122"/>
                          <a:cs typeface="+mn-cs"/>
                        </a:rPr>
                        <a:t>是否爱学习？保持持续进步</a:t>
                      </a:r>
                      <a:endParaRPr lang="zh-CN" sz="1600" kern="100" dirty="0">
                        <a:solidFill>
                          <a:srgbClr val="5F5E5C"/>
                        </a:solidFill>
                        <a:effectLst/>
                        <a:latin typeface="微软雅黑" panose="020B0503020204020204" charset="-122"/>
                        <a:ea typeface="微软雅黑" panose="020B0503020204020204" charset="-122"/>
                        <a:cs typeface="+mn-cs"/>
                      </a:endParaRPr>
                    </a:p>
                  </a:txBody>
                  <a:tcPr marL="68580" marR="68580" marT="0" marB="0" anchor="ctr"/>
                </a:tc>
              </a:tr>
              <a:tr h="982504">
                <a:tc>
                  <a:txBody>
                    <a:bodyPr/>
                    <a:lstStyle/>
                    <a:p>
                      <a:pPr algn="ctr">
                        <a:lnSpc>
                          <a:spcPct val="115000"/>
                        </a:lnSpc>
                        <a:spcAft>
                          <a:spcPts val="0"/>
                        </a:spcAft>
                      </a:pPr>
                      <a:r>
                        <a:rPr lang="zh-CN" sz="1600" kern="100">
                          <a:effectLst/>
                          <a:latin typeface="微软雅黑" panose="020B0503020204020204" charset="-122"/>
                          <a:ea typeface="微软雅黑" panose="020B0503020204020204" charset="-122"/>
                        </a:rPr>
                        <a:t>修养</a:t>
                      </a:r>
                      <a:endParaRPr lang="zh-CN" sz="1600" kern="100">
                        <a:effectLst/>
                        <a:latin typeface="微软雅黑" panose="020B0503020204020204" charset="-122"/>
                        <a:ea typeface="微软雅黑" panose="020B0503020204020204" charset="-122"/>
                      </a:endParaRPr>
                    </a:p>
                  </a:txBody>
                  <a:tcPr marL="68580" marR="68580" marT="0" marB="0" anchor="ctr"/>
                </a:tc>
                <a:tc>
                  <a:txBody>
                    <a:bodyPr/>
                    <a:lstStyle/>
                    <a:p>
                      <a:pPr marL="0" algn="just" defTabSz="914400" rtl="0" eaLnBrk="1" latinLnBrk="0" hangingPunct="1">
                        <a:lnSpc>
                          <a:spcPct val="120000"/>
                        </a:lnSpc>
                        <a:spcAft>
                          <a:spcPts val="0"/>
                        </a:spcAft>
                      </a:pPr>
                      <a:r>
                        <a:rPr lang="zh-CN" sz="1600" kern="100">
                          <a:solidFill>
                            <a:srgbClr val="5F5E5C"/>
                          </a:solidFill>
                          <a:effectLst/>
                          <a:latin typeface="微软雅黑" panose="020B0503020204020204" charset="-122"/>
                          <a:ea typeface="微软雅黑" panose="020B0503020204020204" charset="-122"/>
                          <a:cs typeface="+mn-cs"/>
                        </a:rPr>
                        <a:t>你对原来的单位和上司的看法如何？</a:t>
                      </a:r>
                      <a:endParaRPr lang="zh-CN" sz="1600" kern="100">
                        <a:solidFill>
                          <a:srgbClr val="5F5E5C"/>
                        </a:solidFill>
                        <a:effectLst/>
                        <a:latin typeface="微软雅黑" panose="020B0503020204020204" charset="-122"/>
                        <a:ea typeface="微软雅黑" panose="020B0503020204020204" charset="-122"/>
                        <a:cs typeface="+mn-cs"/>
                      </a:endParaRPr>
                    </a:p>
                  </a:txBody>
                  <a:tcPr marL="68580" marR="68580" marT="0" marB="0" anchor="ctr"/>
                </a:tc>
                <a:tc>
                  <a:txBody>
                    <a:bodyPr/>
                    <a:lstStyle/>
                    <a:p>
                      <a:pPr marL="0" algn="just" defTabSz="914400" rtl="0" eaLnBrk="1" latinLnBrk="0" hangingPunct="1">
                        <a:lnSpc>
                          <a:spcPct val="120000"/>
                        </a:lnSpc>
                        <a:spcAft>
                          <a:spcPts val="0"/>
                        </a:spcAft>
                      </a:pPr>
                      <a:r>
                        <a:rPr lang="zh-CN" sz="1600" kern="100" dirty="0">
                          <a:solidFill>
                            <a:srgbClr val="5F5E5C"/>
                          </a:solidFill>
                          <a:effectLst/>
                          <a:latin typeface="微软雅黑" panose="020B0503020204020204" charset="-122"/>
                          <a:ea typeface="微软雅黑" panose="020B0503020204020204" charset="-122"/>
                          <a:cs typeface="+mn-cs"/>
                        </a:rPr>
                        <a:t>大骂原来单位及同事的应聘者绝非一名有修养的员工。</a:t>
                      </a:r>
                      <a:endParaRPr lang="zh-CN" sz="1600" kern="100" dirty="0">
                        <a:solidFill>
                          <a:srgbClr val="5F5E5C"/>
                        </a:solidFill>
                        <a:effectLst/>
                        <a:latin typeface="微软雅黑" panose="020B0503020204020204" charset="-122"/>
                        <a:ea typeface="微软雅黑" panose="020B0503020204020204" charset="-122"/>
                        <a:cs typeface="+mn-cs"/>
                      </a:endParaRPr>
                    </a:p>
                  </a:txBody>
                  <a:tcPr marL="68580" marR="68580" marT="0" marB="0" anchor="ctr"/>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1300">
        <p14:pan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strVal val="(6*min(max(#ppt_w*#ppt_h,.3),1)-7.4)/-.7*#ppt_w"/>
                                          </p:val>
                                        </p:tav>
                                        <p:tav tm="100000">
                                          <p:val>
                                            <p:strVal val="#ppt_w"/>
                                          </p:val>
                                        </p:tav>
                                      </p:tavLst>
                                    </p:anim>
                                    <p:anim calcmode="lin" valueType="num">
                                      <p:cBhvr>
                                        <p:cTn id="8" dur="500" fill="hold"/>
                                        <p:tgtEl>
                                          <p:spTgt spid="3"/>
                                        </p:tgtEl>
                                        <p:attrNameLst>
                                          <p:attrName>ppt_h</p:attrName>
                                        </p:attrNameLst>
                                      </p:cBhvr>
                                      <p:tavLst>
                                        <p:tav tm="0">
                                          <p:val>
                                            <p:strVal val="(6*min(max(#ppt_w*#ppt_h,.3),1)-7.4)/-.7*#ppt_h"/>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矩形 30"/>
          <p:cNvSpPr/>
          <p:nvPr/>
        </p:nvSpPr>
        <p:spPr>
          <a:xfrm>
            <a:off x="414852" y="2780927"/>
            <a:ext cx="6618839" cy="3518511"/>
          </a:xfrm>
          <a:prstGeom prst="rect">
            <a:avLst/>
          </a:prstGeom>
          <a:solidFill>
            <a:sysClr val="window" lastClr="FFFFFF"/>
          </a:solidFill>
          <a:ln w="3175" cap="flat" cmpd="sng" algn="ctr">
            <a:solidFill>
              <a:sysClr val="window" lastClr="FFFFFF">
                <a:lumMod val="75000"/>
              </a:sysClr>
            </a:solidFill>
            <a:prstDash val="solid"/>
          </a:ln>
          <a:effectLst>
            <a:outerShdw blurRad="50800" dist="38100" dir="5400000" algn="t" rotWithShape="0">
              <a:prstClr val="black">
                <a:alpha val="40000"/>
              </a:prstClr>
            </a:outerShdw>
          </a:effectLst>
        </p:spPr>
        <p:txBody>
          <a:bodyPr anchor="ctr"/>
          <a:lstStyle/>
          <a:p>
            <a:pPr algn="ctr">
              <a:defRPr/>
            </a:pPr>
            <a:endParaRPr lang="zh-CN" altLang="en-US" kern="0">
              <a:solidFill>
                <a:sysClr val="window" lastClr="FFFFFF"/>
              </a:solidFill>
              <a:latin typeface="Tahoma" panose="020B0604030504040204"/>
              <a:ea typeface="微软雅黑" panose="020B0503020204020204" charset="-122"/>
            </a:endParaRPr>
          </a:p>
        </p:txBody>
      </p:sp>
      <p:grpSp>
        <p:nvGrpSpPr>
          <p:cNvPr id="22" name="组合 21"/>
          <p:cNvGrpSpPr>
            <a:grpSpLocks noChangeAspect="1"/>
          </p:cNvGrpSpPr>
          <p:nvPr/>
        </p:nvGrpSpPr>
        <p:grpSpPr>
          <a:xfrm>
            <a:off x="7393731" y="2034845"/>
            <a:ext cx="4480760" cy="4504028"/>
            <a:chOff x="2488050" y="669171"/>
            <a:chExt cx="5600950" cy="5630035"/>
          </a:xfrm>
        </p:grpSpPr>
        <p:sp>
          <p:nvSpPr>
            <p:cNvPr id="23" name="Ellipse 15"/>
            <p:cNvSpPr/>
            <p:nvPr/>
          </p:nvSpPr>
          <p:spPr bwMode="auto">
            <a:xfrm rot="1123418">
              <a:off x="3334032" y="669171"/>
              <a:ext cx="1177200" cy="5400000"/>
            </a:xfrm>
            <a:custGeom>
              <a:avLst/>
              <a:gdLst/>
              <a:ahLst/>
              <a:cxnLst/>
              <a:rect l="l" t="t" r="r" b="b"/>
              <a:pathLst>
                <a:path w="1080120" h="4393198">
                  <a:moveTo>
                    <a:pt x="311153" y="3868476"/>
                  </a:moveTo>
                  <a:cubicBezTo>
                    <a:pt x="308041" y="3883686"/>
                    <a:pt x="306406" y="3899434"/>
                    <a:pt x="306406" y="3915565"/>
                  </a:cubicBezTo>
                  <a:cubicBezTo>
                    <a:pt x="306406" y="4044609"/>
                    <a:pt x="411016" y="4149219"/>
                    <a:pt x="540060" y="4149219"/>
                  </a:cubicBezTo>
                  <a:cubicBezTo>
                    <a:pt x="669104" y="4149219"/>
                    <a:pt x="773714" y="4044609"/>
                    <a:pt x="773714" y="3915565"/>
                  </a:cubicBezTo>
                  <a:cubicBezTo>
                    <a:pt x="773714" y="3786521"/>
                    <a:pt x="669104" y="3681911"/>
                    <a:pt x="540060" y="3681911"/>
                  </a:cubicBezTo>
                  <a:cubicBezTo>
                    <a:pt x="427147" y="3681911"/>
                    <a:pt x="332940" y="3762003"/>
                    <a:pt x="311153" y="3868476"/>
                  </a:cubicBezTo>
                  <a:close/>
                  <a:moveTo>
                    <a:pt x="3658" y="143743"/>
                  </a:moveTo>
                  <a:cubicBezTo>
                    <a:pt x="20444" y="61708"/>
                    <a:pt x="93027" y="0"/>
                    <a:pt x="180024" y="0"/>
                  </a:cubicBezTo>
                  <a:lnTo>
                    <a:pt x="900096" y="0"/>
                  </a:lnTo>
                  <a:cubicBezTo>
                    <a:pt x="999521" y="0"/>
                    <a:pt x="1080120" y="80599"/>
                    <a:pt x="1080120" y="180023"/>
                  </a:cubicBezTo>
                  <a:lnTo>
                    <a:pt x="1080120" y="4213174"/>
                  </a:lnTo>
                  <a:cubicBezTo>
                    <a:pt x="1080120" y="4312599"/>
                    <a:pt x="999521" y="4393198"/>
                    <a:pt x="900096" y="4393198"/>
                  </a:cubicBezTo>
                  <a:lnTo>
                    <a:pt x="180024" y="4393198"/>
                  </a:lnTo>
                  <a:cubicBezTo>
                    <a:pt x="80599" y="4393198"/>
                    <a:pt x="0" y="4312599"/>
                    <a:pt x="0" y="4213174"/>
                  </a:cubicBezTo>
                  <a:lnTo>
                    <a:pt x="0" y="180024"/>
                  </a:lnTo>
                  <a:cubicBezTo>
                    <a:pt x="0" y="167596"/>
                    <a:pt x="1259" y="155462"/>
                    <a:pt x="3658" y="143743"/>
                  </a:cubicBezTo>
                  <a:close/>
                </a:path>
              </a:pathLst>
            </a:custGeom>
            <a:solidFill>
              <a:srgbClr val="7030A0"/>
            </a:solidFill>
            <a:ln w="9525" cap="flat" cmpd="sng" algn="ctr">
              <a:noFill/>
              <a:prstDash val="solid"/>
              <a:round/>
              <a:headEnd type="none" w="med" len="med"/>
              <a:tailEnd type="none" w="med" len="med"/>
            </a:ln>
            <a:effectLst/>
          </p:spPr>
          <p:txBody>
            <a:bodyPr vert="vert270" wrap="square" lIns="72000" tIns="252000" rIns="72000" bIns="45720" numCol="1" rtlCol="0" anchor="ctr" anchorCtr="0" compatLnSpc="1"/>
            <a:lstStyle/>
            <a:p>
              <a:pPr algn="r" fontAlgn="base">
                <a:spcBef>
                  <a:spcPct val="0"/>
                </a:spcBef>
                <a:spcAft>
                  <a:spcPct val="0"/>
                </a:spcAft>
              </a:pPr>
              <a:endParaRPr lang="en-US" sz="2400" b="1" dirty="0">
                <a:solidFill>
                  <a:schemeClr val="bg1"/>
                </a:solidFill>
                <a:effectLst>
                  <a:outerShdw blurRad="38100" dist="38100" dir="2700000" algn="tl">
                    <a:srgbClr val="000000">
                      <a:alpha val="43137"/>
                    </a:srgbClr>
                  </a:outerShdw>
                </a:effectLst>
                <a:latin typeface="Lucida Sans Unicode" panose="020B0602030504020204" pitchFamily="34" charset="0"/>
              </a:endParaRPr>
            </a:p>
          </p:txBody>
        </p:sp>
        <p:sp>
          <p:nvSpPr>
            <p:cNvPr id="24" name="Ellipse 15"/>
            <p:cNvSpPr/>
            <p:nvPr/>
          </p:nvSpPr>
          <p:spPr bwMode="auto">
            <a:xfrm rot="1530996">
              <a:off x="3577019" y="747452"/>
              <a:ext cx="1177200" cy="5400000"/>
            </a:xfrm>
            <a:custGeom>
              <a:avLst/>
              <a:gdLst/>
              <a:ahLst/>
              <a:cxnLst/>
              <a:rect l="l" t="t" r="r" b="b"/>
              <a:pathLst>
                <a:path w="1080120" h="4393198">
                  <a:moveTo>
                    <a:pt x="311153" y="3868476"/>
                  </a:moveTo>
                  <a:cubicBezTo>
                    <a:pt x="308041" y="3883686"/>
                    <a:pt x="306406" y="3899434"/>
                    <a:pt x="306406" y="3915565"/>
                  </a:cubicBezTo>
                  <a:cubicBezTo>
                    <a:pt x="306406" y="4044609"/>
                    <a:pt x="411016" y="4149219"/>
                    <a:pt x="540060" y="4149219"/>
                  </a:cubicBezTo>
                  <a:cubicBezTo>
                    <a:pt x="669104" y="4149219"/>
                    <a:pt x="773714" y="4044609"/>
                    <a:pt x="773714" y="3915565"/>
                  </a:cubicBezTo>
                  <a:cubicBezTo>
                    <a:pt x="773714" y="3786521"/>
                    <a:pt x="669104" y="3681911"/>
                    <a:pt x="540060" y="3681911"/>
                  </a:cubicBezTo>
                  <a:cubicBezTo>
                    <a:pt x="427147" y="3681911"/>
                    <a:pt x="332940" y="3762003"/>
                    <a:pt x="311153" y="3868476"/>
                  </a:cubicBezTo>
                  <a:close/>
                  <a:moveTo>
                    <a:pt x="3658" y="143743"/>
                  </a:moveTo>
                  <a:cubicBezTo>
                    <a:pt x="20444" y="61708"/>
                    <a:pt x="93027" y="0"/>
                    <a:pt x="180024" y="0"/>
                  </a:cubicBezTo>
                  <a:lnTo>
                    <a:pt x="900096" y="0"/>
                  </a:lnTo>
                  <a:cubicBezTo>
                    <a:pt x="999521" y="0"/>
                    <a:pt x="1080120" y="80599"/>
                    <a:pt x="1080120" y="180023"/>
                  </a:cubicBezTo>
                  <a:lnTo>
                    <a:pt x="1080120" y="4213174"/>
                  </a:lnTo>
                  <a:cubicBezTo>
                    <a:pt x="1080120" y="4312599"/>
                    <a:pt x="999521" y="4393198"/>
                    <a:pt x="900096" y="4393198"/>
                  </a:cubicBezTo>
                  <a:lnTo>
                    <a:pt x="180024" y="4393198"/>
                  </a:lnTo>
                  <a:cubicBezTo>
                    <a:pt x="80599" y="4393198"/>
                    <a:pt x="0" y="4312599"/>
                    <a:pt x="0" y="4213174"/>
                  </a:cubicBezTo>
                  <a:lnTo>
                    <a:pt x="0" y="180024"/>
                  </a:lnTo>
                  <a:cubicBezTo>
                    <a:pt x="0" y="167596"/>
                    <a:pt x="1259" y="155462"/>
                    <a:pt x="3658" y="143743"/>
                  </a:cubicBezTo>
                  <a:close/>
                </a:path>
              </a:pathLst>
            </a:custGeom>
            <a:solidFill>
              <a:srgbClr val="FF3399"/>
            </a:solidFill>
            <a:ln w="9525" cap="flat" cmpd="sng" algn="ctr">
              <a:noFill/>
              <a:prstDash val="solid"/>
              <a:round/>
              <a:headEnd type="none" w="med" len="med"/>
              <a:tailEnd type="none" w="med" len="med"/>
            </a:ln>
            <a:effectLst/>
          </p:spPr>
          <p:txBody>
            <a:bodyPr vert="vert270" wrap="square" lIns="72000" tIns="252000" rIns="72000" bIns="45720" numCol="1" rtlCol="0" anchor="ctr" anchorCtr="0" compatLnSpc="1"/>
            <a:lstStyle/>
            <a:p>
              <a:pPr algn="r" fontAlgn="base">
                <a:spcBef>
                  <a:spcPct val="0"/>
                </a:spcBef>
                <a:spcAft>
                  <a:spcPct val="0"/>
                </a:spcAft>
              </a:pPr>
              <a:endParaRPr lang="en-US" sz="2400" b="1" dirty="0">
                <a:solidFill>
                  <a:schemeClr val="bg1"/>
                </a:solidFill>
                <a:effectLst>
                  <a:outerShdw blurRad="38100" dist="38100" dir="2700000" algn="tl">
                    <a:srgbClr val="000000">
                      <a:alpha val="43137"/>
                    </a:srgbClr>
                  </a:outerShdw>
                </a:effectLst>
                <a:latin typeface="Lucida Sans Unicode" panose="020B0602030504020204" pitchFamily="34" charset="0"/>
              </a:endParaRPr>
            </a:p>
          </p:txBody>
        </p:sp>
        <p:sp>
          <p:nvSpPr>
            <p:cNvPr id="25" name="Ellipse 15"/>
            <p:cNvSpPr/>
            <p:nvPr/>
          </p:nvSpPr>
          <p:spPr bwMode="auto">
            <a:xfrm rot="1980986">
              <a:off x="3851434" y="899206"/>
              <a:ext cx="1177200" cy="5400000"/>
            </a:xfrm>
            <a:custGeom>
              <a:avLst/>
              <a:gdLst/>
              <a:ahLst/>
              <a:cxnLst/>
              <a:rect l="l" t="t" r="r" b="b"/>
              <a:pathLst>
                <a:path w="1080120" h="4393198">
                  <a:moveTo>
                    <a:pt x="311153" y="3868476"/>
                  </a:moveTo>
                  <a:cubicBezTo>
                    <a:pt x="308041" y="3883686"/>
                    <a:pt x="306406" y="3899434"/>
                    <a:pt x="306406" y="3915565"/>
                  </a:cubicBezTo>
                  <a:cubicBezTo>
                    <a:pt x="306406" y="4044609"/>
                    <a:pt x="411016" y="4149219"/>
                    <a:pt x="540060" y="4149219"/>
                  </a:cubicBezTo>
                  <a:cubicBezTo>
                    <a:pt x="669104" y="4149219"/>
                    <a:pt x="773714" y="4044609"/>
                    <a:pt x="773714" y="3915565"/>
                  </a:cubicBezTo>
                  <a:cubicBezTo>
                    <a:pt x="773714" y="3786521"/>
                    <a:pt x="669104" y="3681911"/>
                    <a:pt x="540060" y="3681911"/>
                  </a:cubicBezTo>
                  <a:cubicBezTo>
                    <a:pt x="427147" y="3681911"/>
                    <a:pt x="332940" y="3762003"/>
                    <a:pt x="311153" y="3868476"/>
                  </a:cubicBezTo>
                  <a:close/>
                  <a:moveTo>
                    <a:pt x="3658" y="143743"/>
                  </a:moveTo>
                  <a:cubicBezTo>
                    <a:pt x="20444" y="61708"/>
                    <a:pt x="93027" y="0"/>
                    <a:pt x="180024" y="0"/>
                  </a:cubicBezTo>
                  <a:lnTo>
                    <a:pt x="900096" y="0"/>
                  </a:lnTo>
                  <a:cubicBezTo>
                    <a:pt x="999521" y="0"/>
                    <a:pt x="1080120" y="80599"/>
                    <a:pt x="1080120" y="180023"/>
                  </a:cubicBezTo>
                  <a:lnTo>
                    <a:pt x="1080120" y="4213174"/>
                  </a:lnTo>
                  <a:cubicBezTo>
                    <a:pt x="1080120" y="4312599"/>
                    <a:pt x="999521" y="4393198"/>
                    <a:pt x="900096" y="4393198"/>
                  </a:cubicBezTo>
                  <a:lnTo>
                    <a:pt x="180024" y="4393198"/>
                  </a:lnTo>
                  <a:cubicBezTo>
                    <a:pt x="80599" y="4393198"/>
                    <a:pt x="0" y="4312599"/>
                    <a:pt x="0" y="4213174"/>
                  </a:cubicBezTo>
                  <a:lnTo>
                    <a:pt x="0" y="180024"/>
                  </a:lnTo>
                  <a:cubicBezTo>
                    <a:pt x="0" y="167596"/>
                    <a:pt x="1259" y="155462"/>
                    <a:pt x="3658" y="143743"/>
                  </a:cubicBezTo>
                  <a:close/>
                </a:path>
              </a:pathLst>
            </a:custGeom>
            <a:solidFill>
              <a:srgbClr val="D12112"/>
            </a:solidFill>
            <a:ln w="9525" cap="flat" cmpd="sng" algn="ctr">
              <a:noFill/>
              <a:prstDash val="solid"/>
              <a:round/>
              <a:headEnd type="none" w="med" len="med"/>
              <a:tailEnd type="none" w="med" len="med"/>
            </a:ln>
            <a:effectLst/>
          </p:spPr>
          <p:txBody>
            <a:bodyPr vert="vert270" wrap="square" lIns="72000" tIns="252000" rIns="72000" bIns="45720" numCol="1" rtlCol="0" anchor="ctr" anchorCtr="0" compatLnSpc="1"/>
            <a:lstStyle/>
            <a:p>
              <a:pPr lvl="0" algn="r" fontAlgn="base">
                <a:spcBef>
                  <a:spcPct val="0"/>
                </a:spcBef>
                <a:spcAft>
                  <a:spcPct val="0"/>
                </a:spcAft>
              </a:pPr>
              <a:r>
                <a:rPr lang="zh-CN" altLang="en-US" sz="24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rPr>
                <a:t>求职动机</a:t>
              </a:r>
              <a:r>
                <a:rPr lang="zh-CN" altLang="en-US" sz="2400" b="1" dirty="0">
                  <a:solidFill>
                    <a:prstClr val="white"/>
                  </a:solidFill>
                  <a:effectLst>
                    <a:outerShdw blurRad="38100" dist="38100" dir="2700000" algn="tl">
                      <a:srgbClr val="000000">
                        <a:alpha val="43137"/>
                      </a:srgbClr>
                    </a:outerShdw>
                  </a:effectLst>
                  <a:latin typeface="Lucida Sans Unicode" panose="020B0602030504020204" pitchFamily="34" charset="0"/>
                </a:rPr>
                <a:t>（</a:t>
              </a:r>
              <a:r>
                <a:rPr lang="en-US" altLang="zh-CN" sz="2400" b="1" dirty="0">
                  <a:solidFill>
                    <a:prstClr val="white"/>
                  </a:solidFill>
                  <a:effectLst>
                    <a:outerShdw blurRad="38100" dist="38100" dir="2700000" algn="tl">
                      <a:srgbClr val="000000">
                        <a:alpha val="43137"/>
                      </a:srgbClr>
                    </a:outerShdw>
                  </a:effectLst>
                  <a:latin typeface="Lucida Sans Unicode" panose="020B0602030504020204" pitchFamily="34" charset="0"/>
                </a:rPr>
                <a:t>M</a:t>
              </a:r>
              <a:r>
                <a:rPr lang="zh-CN" altLang="en-US" sz="2400" b="1" dirty="0">
                  <a:solidFill>
                    <a:prstClr val="white"/>
                  </a:solidFill>
                  <a:effectLst>
                    <a:outerShdw blurRad="38100" dist="38100" dir="2700000" algn="tl">
                      <a:srgbClr val="000000">
                        <a:alpha val="43137"/>
                      </a:srgbClr>
                    </a:outerShdw>
                  </a:effectLst>
                  <a:latin typeface="Lucida Sans Unicode" panose="020B0602030504020204" pitchFamily="34" charset="0"/>
                </a:rPr>
                <a:t>）</a:t>
              </a:r>
              <a:endParaRPr lang="en-US" altLang="zh-CN" sz="2400" b="1" dirty="0">
                <a:solidFill>
                  <a:prstClr val="white"/>
                </a:solidFill>
                <a:effectLst>
                  <a:outerShdw blurRad="38100" dist="38100" dir="2700000" algn="tl">
                    <a:srgbClr val="000000">
                      <a:alpha val="43137"/>
                    </a:srgbClr>
                  </a:outerShdw>
                </a:effectLst>
                <a:latin typeface="Lucida Sans Unicode" panose="020B0602030504020204" pitchFamily="34" charset="0"/>
              </a:endParaRPr>
            </a:p>
          </p:txBody>
        </p:sp>
        <p:sp>
          <p:nvSpPr>
            <p:cNvPr id="26" name="Ellipse 15"/>
            <p:cNvSpPr/>
            <p:nvPr/>
          </p:nvSpPr>
          <p:spPr bwMode="auto">
            <a:xfrm rot="3949669">
              <a:off x="4599450" y="1822716"/>
              <a:ext cx="1177200" cy="5400000"/>
            </a:xfrm>
            <a:custGeom>
              <a:avLst/>
              <a:gdLst/>
              <a:ahLst/>
              <a:cxnLst/>
              <a:rect l="l" t="t" r="r" b="b"/>
              <a:pathLst>
                <a:path w="1080120" h="4393198">
                  <a:moveTo>
                    <a:pt x="311153" y="3868476"/>
                  </a:moveTo>
                  <a:cubicBezTo>
                    <a:pt x="308041" y="3883686"/>
                    <a:pt x="306406" y="3899434"/>
                    <a:pt x="306406" y="3915565"/>
                  </a:cubicBezTo>
                  <a:cubicBezTo>
                    <a:pt x="306406" y="4044609"/>
                    <a:pt x="411016" y="4149219"/>
                    <a:pt x="540060" y="4149219"/>
                  </a:cubicBezTo>
                  <a:cubicBezTo>
                    <a:pt x="669104" y="4149219"/>
                    <a:pt x="773714" y="4044609"/>
                    <a:pt x="773714" y="3915565"/>
                  </a:cubicBezTo>
                  <a:cubicBezTo>
                    <a:pt x="773714" y="3786521"/>
                    <a:pt x="669104" y="3681911"/>
                    <a:pt x="540060" y="3681911"/>
                  </a:cubicBezTo>
                  <a:cubicBezTo>
                    <a:pt x="427147" y="3681911"/>
                    <a:pt x="332940" y="3762003"/>
                    <a:pt x="311153" y="3868476"/>
                  </a:cubicBezTo>
                  <a:close/>
                  <a:moveTo>
                    <a:pt x="3658" y="143743"/>
                  </a:moveTo>
                  <a:cubicBezTo>
                    <a:pt x="20444" y="61708"/>
                    <a:pt x="93027" y="0"/>
                    <a:pt x="180024" y="0"/>
                  </a:cubicBezTo>
                  <a:lnTo>
                    <a:pt x="900096" y="0"/>
                  </a:lnTo>
                  <a:cubicBezTo>
                    <a:pt x="999521" y="0"/>
                    <a:pt x="1080120" y="80599"/>
                    <a:pt x="1080120" y="180023"/>
                  </a:cubicBezTo>
                  <a:lnTo>
                    <a:pt x="1080120" y="4213174"/>
                  </a:lnTo>
                  <a:cubicBezTo>
                    <a:pt x="1080120" y="4312599"/>
                    <a:pt x="999521" y="4393198"/>
                    <a:pt x="900096" y="4393198"/>
                  </a:cubicBezTo>
                  <a:lnTo>
                    <a:pt x="180024" y="4393198"/>
                  </a:lnTo>
                  <a:cubicBezTo>
                    <a:pt x="80599" y="4393198"/>
                    <a:pt x="0" y="4312599"/>
                    <a:pt x="0" y="4213174"/>
                  </a:cubicBezTo>
                  <a:lnTo>
                    <a:pt x="0" y="180024"/>
                  </a:lnTo>
                  <a:cubicBezTo>
                    <a:pt x="0" y="167596"/>
                    <a:pt x="1259" y="155462"/>
                    <a:pt x="3658" y="143743"/>
                  </a:cubicBezTo>
                  <a:close/>
                </a:path>
              </a:pathLst>
            </a:custGeom>
            <a:solidFill>
              <a:srgbClr val="FFC000"/>
            </a:solidFill>
            <a:ln w="9525" cap="flat" cmpd="sng" algn="ctr">
              <a:noFill/>
              <a:prstDash val="solid"/>
              <a:round/>
              <a:headEnd type="none" w="med" len="med"/>
              <a:tailEnd type="none" w="med" len="med"/>
            </a:ln>
            <a:effectLst/>
          </p:spPr>
          <p:txBody>
            <a:bodyPr vert="vert270" wrap="square" lIns="72000" tIns="252000" rIns="72000" bIns="45720" numCol="1" rtlCol="0" anchor="ctr" anchorCtr="0" compatLnSpc="1"/>
            <a:lstStyle/>
            <a:p>
              <a:pPr algn="r" fontAlgn="base">
                <a:spcBef>
                  <a:spcPct val="0"/>
                </a:spcBef>
                <a:spcAft>
                  <a:spcPct val="0"/>
                </a:spcAft>
              </a:pPr>
              <a:endParaRPr lang="en-US" sz="2400" b="1" dirty="0">
                <a:solidFill>
                  <a:schemeClr val="bg1"/>
                </a:solidFill>
                <a:effectLst>
                  <a:outerShdw blurRad="38100" dist="38100" dir="2700000" algn="tl">
                    <a:srgbClr val="000000">
                      <a:alpha val="43137"/>
                    </a:srgbClr>
                  </a:outerShdw>
                </a:effectLst>
                <a:latin typeface="Lucida Sans Unicode" panose="020B0602030504020204" pitchFamily="34" charset="0"/>
              </a:endParaRPr>
            </a:p>
          </p:txBody>
        </p:sp>
        <p:sp>
          <p:nvSpPr>
            <p:cNvPr id="27" name="Ellipse 15"/>
            <p:cNvSpPr/>
            <p:nvPr/>
          </p:nvSpPr>
          <p:spPr bwMode="auto">
            <a:xfrm rot="4401100">
              <a:off x="4722628" y="2086456"/>
              <a:ext cx="1177200" cy="5400000"/>
            </a:xfrm>
            <a:custGeom>
              <a:avLst/>
              <a:gdLst/>
              <a:ahLst/>
              <a:cxnLst/>
              <a:rect l="l" t="t" r="r" b="b"/>
              <a:pathLst>
                <a:path w="1080120" h="4393198">
                  <a:moveTo>
                    <a:pt x="311153" y="3868476"/>
                  </a:moveTo>
                  <a:cubicBezTo>
                    <a:pt x="308041" y="3883686"/>
                    <a:pt x="306406" y="3899434"/>
                    <a:pt x="306406" y="3915565"/>
                  </a:cubicBezTo>
                  <a:cubicBezTo>
                    <a:pt x="306406" y="4044609"/>
                    <a:pt x="411016" y="4149219"/>
                    <a:pt x="540060" y="4149219"/>
                  </a:cubicBezTo>
                  <a:cubicBezTo>
                    <a:pt x="669104" y="4149219"/>
                    <a:pt x="773714" y="4044609"/>
                    <a:pt x="773714" y="3915565"/>
                  </a:cubicBezTo>
                  <a:cubicBezTo>
                    <a:pt x="773714" y="3786521"/>
                    <a:pt x="669104" y="3681911"/>
                    <a:pt x="540060" y="3681911"/>
                  </a:cubicBezTo>
                  <a:cubicBezTo>
                    <a:pt x="427147" y="3681911"/>
                    <a:pt x="332940" y="3762003"/>
                    <a:pt x="311153" y="3868476"/>
                  </a:cubicBezTo>
                  <a:close/>
                  <a:moveTo>
                    <a:pt x="3658" y="143743"/>
                  </a:moveTo>
                  <a:cubicBezTo>
                    <a:pt x="20444" y="61708"/>
                    <a:pt x="93027" y="0"/>
                    <a:pt x="180024" y="0"/>
                  </a:cubicBezTo>
                  <a:lnTo>
                    <a:pt x="900096" y="0"/>
                  </a:lnTo>
                  <a:cubicBezTo>
                    <a:pt x="999521" y="0"/>
                    <a:pt x="1080120" y="80599"/>
                    <a:pt x="1080120" y="180023"/>
                  </a:cubicBezTo>
                  <a:lnTo>
                    <a:pt x="1080120" y="4213174"/>
                  </a:lnTo>
                  <a:cubicBezTo>
                    <a:pt x="1080120" y="4312599"/>
                    <a:pt x="999521" y="4393198"/>
                    <a:pt x="900096" y="4393198"/>
                  </a:cubicBezTo>
                  <a:lnTo>
                    <a:pt x="180024" y="4393198"/>
                  </a:lnTo>
                  <a:cubicBezTo>
                    <a:pt x="80599" y="4393198"/>
                    <a:pt x="0" y="4312599"/>
                    <a:pt x="0" y="4213174"/>
                  </a:cubicBezTo>
                  <a:lnTo>
                    <a:pt x="0" y="180024"/>
                  </a:lnTo>
                  <a:cubicBezTo>
                    <a:pt x="0" y="167596"/>
                    <a:pt x="1259" y="155462"/>
                    <a:pt x="3658" y="143743"/>
                  </a:cubicBezTo>
                  <a:close/>
                </a:path>
              </a:pathLst>
            </a:custGeom>
            <a:solidFill>
              <a:srgbClr val="92D050"/>
            </a:solidFill>
            <a:ln w="9525" cap="flat" cmpd="sng" algn="ctr">
              <a:noFill/>
              <a:prstDash val="solid"/>
              <a:round/>
              <a:headEnd type="none" w="med" len="med"/>
              <a:tailEnd type="none" w="med" len="med"/>
            </a:ln>
            <a:effectLst/>
          </p:spPr>
          <p:txBody>
            <a:bodyPr vert="vert270" wrap="square" lIns="72000" tIns="252000" rIns="72000" bIns="45720" numCol="1" rtlCol="0" anchor="ctr" anchorCtr="0" compatLnSpc="1"/>
            <a:lstStyle/>
            <a:p>
              <a:pPr algn="r" fontAlgn="base">
                <a:spcBef>
                  <a:spcPct val="0"/>
                </a:spcBef>
                <a:spcAft>
                  <a:spcPct val="0"/>
                </a:spcAft>
              </a:pPr>
              <a:endParaRPr lang="en-US" sz="2400" b="1" dirty="0">
                <a:solidFill>
                  <a:schemeClr val="bg1"/>
                </a:solidFill>
                <a:effectLst>
                  <a:outerShdw blurRad="38100" dist="38100" dir="2700000" algn="tl">
                    <a:srgbClr val="000000">
                      <a:alpha val="43137"/>
                    </a:srgbClr>
                  </a:outerShdw>
                </a:effectLst>
                <a:latin typeface="Lucida Sans Unicode" panose="020B0602030504020204" pitchFamily="34" charset="0"/>
              </a:endParaRPr>
            </a:p>
          </p:txBody>
        </p:sp>
        <p:sp>
          <p:nvSpPr>
            <p:cNvPr id="28" name="Ellipse 15"/>
            <p:cNvSpPr/>
            <p:nvPr/>
          </p:nvSpPr>
          <p:spPr bwMode="auto">
            <a:xfrm rot="4936605">
              <a:off x="4800400" y="2375178"/>
              <a:ext cx="1177200" cy="5400000"/>
            </a:xfrm>
            <a:custGeom>
              <a:avLst/>
              <a:gdLst/>
              <a:ahLst/>
              <a:cxnLst/>
              <a:rect l="l" t="t" r="r" b="b"/>
              <a:pathLst>
                <a:path w="1080120" h="4393198">
                  <a:moveTo>
                    <a:pt x="311153" y="3868476"/>
                  </a:moveTo>
                  <a:cubicBezTo>
                    <a:pt x="308041" y="3883686"/>
                    <a:pt x="306406" y="3899434"/>
                    <a:pt x="306406" y="3915565"/>
                  </a:cubicBezTo>
                  <a:cubicBezTo>
                    <a:pt x="306406" y="4044609"/>
                    <a:pt x="411016" y="4149219"/>
                    <a:pt x="540060" y="4149219"/>
                  </a:cubicBezTo>
                  <a:cubicBezTo>
                    <a:pt x="669104" y="4149219"/>
                    <a:pt x="773714" y="4044609"/>
                    <a:pt x="773714" y="3915565"/>
                  </a:cubicBezTo>
                  <a:cubicBezTo>
                    <a:pt x="773714" y="3786521"/>
                    <a:pt x="669104" y="3681911"/>
                    <a:pt x="540060" y="3681911"/>
                  </a:cubicBezTo>
                  <a:cubicBezTo>
                    <a:pt x="427147" y="3681911"/>
                    <a:pt x="332940" y="3762003"/>
                    <a:pt x="311153" y="3868476"/>
                  </a:cubicBezTo>
                  <a:close/>
                  <a:moveTo>
                    <a:pt x="3658" y="143743"/>
                  </a:moveTo>
                  <a:cubicBezTo>
                    <a:pt x="20444" y="61708"/>
                    <a:pt x="93027" y="0"/>
                    <a:pt x="180024" y="0"/>
                  </a:cubicBezTo>
                  <a:lnTo>
                    <a:pt x="900096" y="0"/>
                  </a:lnTo>
                  <a:cubicBezTo>
                    <a:pt x="999521" y="0"/>
                    <a:pt x="1080120" y="80599"/>
                    <a:pt x="1080120" y="180023"/>
                  </a:cubicBezTo>
                  <a:lnTo>
                    <a:pt x="1080120" y="4213174"/>
                  </a:lnTo>
                  <a:cubicBezTo>
                    <a:pt x="1080120" y="4312599"/>
                    <a:pt x="999521" y="4393198"/>
                    <a:pt x="900096" y="4393198"/>
                  </a:cubicBezTo>
                  <a:lnTo>
                    <a:pt x="180024" y="4393198"/>
                  </a:lnTo>
                  <a:cubicBezTo>
                    <a:pt x="80599" y="4393198"/>
                    <a:pt x="0" y="4312599"/>
                    <a:pt x="0" y="4213174"/>
                  </a:cubicBezTo>
                  <a:lnTo>
                    <a:pt x="0" y="180024"/>
                  </a:lnTo>
                  <a:cubicBezTo>
                    <a:pt x="0" y="167596"/>
                    <a:pt x="1259" y="155462"/>
                    <a:pt x="3658" y="143743"/>
                  </a:cubicBezTo>
                  <a:close/>
                </a:path>
              </a:pathLst>
            </a:custGeom>
            <a:solidFill>
              <a:srgbClr val="0066FF"/>
            </a:solidFill>
            <a:ln w="9525" cap="flat" cmpd="sng" algn="ctr">
              <a:noFill/>
              <a:prstDash val="solid"/>
              <a:round/>
              <a:headEnd type="none" w="med" len="med"/>
              <a:tailEnd type="none" w="med" len="med"/>
            </a:ln>
            <a:effectLst/>
          </p:spPr>
          <p:txBody>
            <a:bodyPr vert="vert270" wrap="square" lIns="72000" tIns="252000" rIns="72000" bIns="45720" numCol="1" rtlCol="0" anchor="ctr" anchorCtr="0" compatLnSpc="1"/>
            <a:lstStyle/>
            <a:p>
              <a:pPr algn="r" fontAlgn="base">
                <a:spcBef>
                  <a:spcPct val="0"/>
                </a:spcBef>
                <a:spcAft>
                  <a:spcPct val="0"/>
                </a:spcAft>
              </a:pPr>
              <a:endParaRPr lang="en-US" sz="1400" b="1" dirty="0">
                <a:solidFill>
                  <a:schemeClr val="bg1"/>
                </a:solidFill>
                <a:effectLst>
                  <a:outerShdw blurRad="38100" dist="38100" dir="2700000" algn="tl">
                    <a:srgbClr val="000000">
                      <a:alpha val="43137"/>
                    </a:srgbClr>
                  </a:outerShdw>
                </a:effectLst>
                <a:latin typeface="Lucida Sans Unicode" panose="020B0602030504020204" pitchFamily="34" charset="0"/>
              </a:endParaRPr>
            </a:p>
          </p:txBody>
        </p:sp>
        <p:sp>
          <p:nvSpPr>
            <p:cNvPr id="29" name="Ellipse 15"/>
            <p:cNvSpPr/>
            <p:nvPr/>
          </p:nvSpPr>
          <p:spPr bwMode="auto">
            <a:xfrm rot="5400000">
              <a:off x="4800400" y="2661711"/>
              <a:ext cx="1177200" cy="5400000"/>
            </a:xfrm>
            <a:custGeom>
              <a:avLst/>
              <a:gdLst/>
              <a:ahLst/>
              <a:cxnLst/>
              <a:rect l="l" t="t" r="r" b="b"/>
              <a:pathLst>
                <a:path w="1080120" h="4393198">
                  <a:moveTo>
                    <a:pt x="311153" y="3868476"/>
                  </a:moveTo>
                  <a:cubicBezTo>
                    <a:pt x="308041" y="3883686"/>
                    <a:pt x="306406" y="3899434"/>
                    <a:pt x="306406" y="3915565"/>
                  </a:cubicBezTo>
                  <a:cubicBezTo>
                    <a:pt x="306406" y="4044609"/>
                    <a:pt x="411016" y="4149219"/>
                    <a:pt x="540060" y="4149219"/>
                  </a:cubicBezTo>
                  <a:cubicBezTo>
                    <a:pt x="669104" y="4149219"/>
                    <a:pt x="773714" y="4044609"/>
                    <a:pt x="773714" y="3915565"/>
                  </a:cubicBezTo>
                  <a:cubicBezTo>
                    <a:pt x="773714" y="3786521"/>
                    <a:pt x="669104" y="3681911"/>
                    <a:pt x="540060" y="3681911"/>
                  </a:cubicBezTo>
                  <a:cubicBezTo>
                    <a:pt x="427147" y="3681911"/>
                    <a:pt x="332940" y="3762003"/>
                    <a:pt x="311153" y="3868476"/>
                  </a:cubicBezTo>
                  <a:close/>
                  <a:moveTo>
                    <a:pt x="3658" y="143743"/>
                  </a:moveTo>
                  <a:cubicBezTo>
                    <a:pt x="20444" y="61708"/>
                    <a:pt x="93027" y="0"/>
                    <a:pt x="180024" y="0"/>
                  </a:cubicBezTo>
                  <a:lnTo>
                    <a:pt x="900096" y="0"/>
                  </a:lnTo>
                  <a:cubicBezTo>
                    <a:pt x="999521" y="0"/>
                    <a:pt x="1080120" y="80599"/>
                    <a:pt x="1080120" y="180023"/>
                  </a:cubicBezTo>
                  <a:lnTo>
                    <a:pt x="1080120" y="4213174"/>
                  </a:lnTo>
                  <a:cubicBezTo>
                    <a:pt x="1080120" y="4312599"/>
                    <a:pt x="999521" y="4393198"/>
                    <a:pt x="900096" y="4393198"/>
                  </a:cubicBezTo>
                  <a:lnTo>
                    <a:pt x="180024" y="4393198"/>
                  </a:lnTo>
                  <a:cubicBezTo>
                    <a:pt x="80599" y="4393198"/>
                    <a:pt x="0" y="4312599"/>
                    <a:pt x="0" y="4213174"/>
                  </a:cubicBezTo>
                  <a:lnTo>
                    <a:pt x="0" y="180024"/>
                  </a:lnTo>
                  <a:cubicBezTo>
                    <a:pt x="0" y="167596"/>
                    <a:pt x="1259" y="155462"/>
                    <a:pt x="3658" y="143743"/>
                  </a:cubicBezTo>
                  <a:close/>
                </a:path>
              </a:pathLst>
            </a:custGeom>
            <a:solidFill>
              <a:srgbClr val="002060"/>
            </a:solidFill>
            <a:ln w="9525" cap="flat" cmpd="sng" algn="ctr">
              <a:noFill/>
              <a:prstDash val="solid"/>
              <a:round/>
              <a:headEnd type="none" w="med" len="med"/>
              <a:tailEnd type="none" w="med" len="med"/>
            </a:ln>
            <a:effectLst/>
          </p:spPr>
          <p:txBody>
            <a:bodyPr vert="vert270" wrap="square" lIns="72000" tIns="252000" rIns="72000" bIns="45720" numCol="1" rtlCol="0" anchor="ctr" anchorCtr="0" compatLnSpc="1"/>
            <a:lstStyle/>
            <a:p>
              <a:pPr algn="r" fontAlgn="base">
                <a:spcBef>
                  <a:spcPct val="0"/>
                </a:spcBef>
                <a:spcAft>
                  <a:spcPct val="0"/>
                </a:spcAft>
              </a:pPr>
              <a:endParaRPr lang="en-US" sz="1400" b="1" dirty="0">
                <a:solidFill>
                  <a:schemeClr val="bg1"/>
                </a:solidFill>
                <a:effectLst>
                  <a:outerShdw blurRad="38100" dist="38100" dir="2700000" algn="tl">
                    <a:srgbClr val="000000">
                      <a:alpha val="43137"/>
                    </a:srgbClr>
                  </a:outerShdw>
                </a:effectLst>
                <a:latin typeface="Lucida Sans Unicode" panose="020B0602030504020204" pitchFamily="34" charset="0"/>
              </a:endParaRPr>
            </a:p>
          </p:txBody>
        </p:sp>
        <p:sp>
          <p:nvSpPr>
            <p:cNvPr id="30" name="Ellipse 10"/>
            <p:cNvSpPr/>
            <p:nvPr/>
          </p:nvSpPr>
          <p:spPr bwMode="auto">
            <a:xfrm>
              <a:off x="2987824" y="5064711"/>
              <a:ext cx="594000" cy="594000"/>
            </a:xfrm>
            <a:prstGeom prst="ellipse">
              <a:avLst/>
            </a:prstGeom>
            <a:gradFill>
              <a:gsLst>
                <a:gs pos="0">
                  <a:schemeClr val="bg1">
                    <a:lumMod val="85000"/>
                  </a:schemeClr>
                </a:gs>
                <a:gs pos="80000">
                  <a:schemeClr val="bg1">
                    <a:lumMod val="95000"/>
                  </a:schemeClr>
                </a:gs>
                <a:gs pos="100000">
                  <a:schemeClr val="bg1"/>
                </a:gs>
              </a:gsLst>
            </a:gradFill>
            <a:ln>
              <a:no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rtlCol="0" anchor="t" anchorCtr="0" compatLnSpc="1"/>
            <a:lstStyle/>
            <a:p>
              <a:pPr fontAlgn="base">
                <a:spcBef>
                  <a:spcPct val="0"/>
                </a:spcBef>
                <a:spcAft>
                  <a:spcPct val="0"/>
                </a:spcAft>
              </a:pPr>
              <a:endParaRPr lang="fr-FR" sz="1400" b="1">
                <a:solidFill>
                  <a:schemeClr val="tx1"/>
                </a:solidFill>
                <a:latin typeface="Lucida Sans Unicode" panose="020B0602030504020204" pitchFamily="34" charset="0"/>
              </a:endParaRPr>
            </a:p>
          </p:txBody>
        </p:sp>
      </p:grpSp>
      <p:graphicFrame>
        <p:nvGraphicFramePr>
          <p:cNvPr id="2" name="表格 1"/>
          <p:cNvGraphicFramePr>
            <a:graphicFrameLocks noGrp="1"/>
          </p:cNvGraphicFramePr>
          <p:nvPr/>
        </p:nvGraphicFramePr>
        <p:xfrm>
          <a:off x="520152" y="2924944"/>
          <a:ext cx="6414484" cy="3252560"/>
        </p:xfrm>
        <a:graphic>
          <a:graphicData uri="http://schemas.openxmlformats.org/drawingml/2006/table">
            <a:tbl>
              <a:tblPr firstRow="1" firstCol="1" bandRow="1">
                <a:tableStyleId>{93296810-A885-4BE3-A3E7-6D5BEEA58F35}</a:tableStyleId>
              </a:tblPr>
              <a:tblGrid>
                <a:gridCol w="1229908"/>
                <a:gridCol w="3173890"/>
                <a:gridCol w="2010686"/>
              </a:tblGrid>
              <a:tr h="872942">
                <a:tc>
                  <a:txBody>
                    <a:bodyPr/>
                    <a:lstStyle/>
                    <a:p>
                      <a:pPr algn="ctr">
                        <a:lnSpc>
                          <a:spcPct val="115000"/>
                        </a:lnSpc>
                        <a:spcAft>
                          <a:spcPts val="0"/>
                        </a:spcAft>
                      </a:pPr>
                      <a:r>
                        <a:rPr lang="zh-CN" sz="2000" kern="100" dirty="0">
                          <a:effectLst/>
                          <a:latin typeface="微软雅黑" panose="020B0503020204020204" charset="-122"/>
                          <a:ea typeface="微软雅黑" panose="020B0503020204020204" charset="-122"/>
                        </a:rPr>
                        <a:t>二级类别</a:t>
                      </a:r>
                      <a:endParaRPr lang="zh-CN" sz="2000" kern="100" dirty="0">
                        <a:effectLst/>
                        <a:latin typeface="微软雅黑" panose="020B0503020204020204" charset="-122"/>
                        <a:ea typeface="微软雅黑" panose="020B0503020204020204" charset="-122"/>
                      </a:endParaRPr>
                    </a:p>
                  </a:txBody>
                  <a:tcPr marL="68580" marR="68580" marT="0" marB="0" anchor="ctr"/>
                </a:tc>
                <a:tc>
                  <a:txBody>
                    <a:bodyPr/>
                    <a:lstStyle/>
                    <a:p>
                      <a:pPr algn="ctr">
                        <a:lnSpc>
                          <a:spcPct val="115000"/>
                        </a:lnSpc>
                        <a:spcAft>
                          <a:spcPts val="0"/>
                        </a:spcAft>
                      </a:pPr>
                      <a:r>
                        <a:rPr lang="zh-CN" sz="2000" kern="100" dirty="0">
                          <a:effectLst/>
                          <a:latin typeface="微软雅黑" panose="020B0503020204020204" charset="-122"/>
                          <a:ea typeface="微软雅黑" panose="020B0503020204020204" charset="-122"/>
                        </a:rPr>
                        <a:t>面试问题</a:t>
                      </a:r>
                      <a:endParaRPr lang="zh-CN" sz="2000" kern="100" dirty="0">
                        <a:effectLst/>
                        <a:latin typeface="微软雅黑" panose="020B0503020204020204" charset="-122"/>
                        <a:ea typeface="微软雅黑" panose="020B0503020204020204" charset="-122"/>
                      </a:endParaRPr>
                    </a:p>
                  </a:txBody>
                  <a:tcPr marL="68580" marR="68580" marT="0" marB="0" anchor="ctr"/>
                </a:tc>
                <a:tc>
                  <a:txBody>
                    <a:bodyPr/>
                    <a:lstStyle/>
                    <a:p>
                      <a:pPr algn="ctr">
                        <a:lnSpc>
                          <a:spcPct val="115000"/>
                        </a:lnSpc>
                        <a:spcAft>
                          <a:spcPts val="0"/>
                        </a:spcAft>
                      </a:pPr>
                      <a:r>
                        <a:rPr lang="zh-CN" sz="2000" kern="100" dirty="0">
                          <a:effectLst/>
                          <a:latin typeface="微软雅黑" panose="020B0503020204020204" charset="-122"/>
                          <a:ea typeface="微软雅黑" panose="020B0503020204020204" charset="-122"/>
                        </a:rPr>
                        <a:t>测试点</a:t>
                      </a:r>
                      <a:endParaRPr lang="zh-CN" sz="2000" kern="100" dirty="0">
                        <a:effectLst/>
                        <a:latin typeface="微软雅黑" panose="020B0503020204020204" charset="-122"/>
                        <a:ea typeface="微软雅黑" panose="020B0503020204020204" charset="-122"/>
                      </a:endParaRPr>
                    </a:p>
                  </a:txBody>
                  <a:tcPr marL="68580" marR="68580" marT="0" marB="0" anchor="ctr"/>
                </a:tc>
              </a:tr>
              <a:tr h="793206">
                <a:tc>
                  <a:txBody>
                    <a:bodyPr/>
                    <a:lstStyle/>
                    <a:p>
                      <a:pPr algn="ctr">
                        <a:lnSpc>
                          <a:spcPct val="115000"/>
                        </a:lnSpc>
                        <a:spcAft>
                          <a:spcPts val="0"/>
                        </a:spcAft>
                      </a:pPr>
                      <a:r>
                        <a:rPr lang="zh-CN" sz="1600" kern="100" dirty="0">
                          <a:effectLst/>
                          <a:latin typeface="微软雅黑" panose="020B0503020204020204" charset="-122"/>
                          <a:ea typeface="微软雅黑" panose="020B0503020204020204" charset="-122"/>
                        </a:rPr>
                        <a:t>离职原因</a:t>
                      </a:r>
                      <a:endParaRPr lang="zh-CN" sz="1600" kern="100" dirty="0">
                        <a:effectLst/>
                        <a:latin typeface="微软雅黑" panose="020B0503020204020204" charset="-122"/>
                        <a:ea typeface="微软雅黑" panose="020B0503020204020204" charset="-122"/>
                      </a:endParaRPr>
                    </a:p>
                  </a:txBody>
                  <a:tcPr marL="68580" marR="68580" marT="0" marB="0" anchor="ctr"/>
                </a:tc>
                <a:tc>
                  <a:txBody>
                    <a:bodyPr/>
                    <a:lstStyle/>
                    <a:p>
                      <a:pPr marL="0" algn="just" defTabSz="914400" rtl="0" eaLnBrk="1" latinLnBrk="0" hangingPunct="1">
                        <a:lnSpc>
                          <a:spcPct val="120000"/>
                        </a:lnSpc>
                        <a:spcAft>
                          <a:spcPts val="0"/>
                        </a:spcAft>
                      </a:pPr>
                      <a:r>
                        <a:rPr lang="zh-CN" sz="1600" kern="100" dirty="0">
                          <a:solidFill>
                            <a:srgbClr val="5F5E5C"/>
                          </a:solidFill>
                          <a:effectLst/>
                          <a:latin typeface="微软雅黑" panose="020B0503020204020204" charset="-122"/>
                          <a:ea typeface="微软雅黑" panose="020B0503020204020204" charset="-122"/>
                          <a:cs typeface="+mn-cs"/>
                        </a:rPr>
                        <a:t>为什么想离开原来的工作，为什么想换个工作？</a:t>
                      </a:r>
                      <a:endParaRPr lang="zh-CN" sz="1600" kern="100" dirty="0">
                        <a:solidFill>
                          <a:srgbClr val="5F5E5C"/>
                        </a:solidFill>
                        <a:effectLst/>
                        <a:latin typeface="微软雅黑" panose="020B0503020204020204" charset="-122"/>
                        <a:ea typeface="微软雅黑" panose="020B0503020204020204" charset="-122"/>
                        <a:cs typeface="+mn-cs"/>
                      </a:endParaRPr>
                    </a:p>
                  </a:txBody>
                  <a:tcPr marL="68580" marR="68580" marT="0" marB="0" anchor="ctr"/>
                </a:tc>
                <a:tc>
                  <a:txBody>
                    <a:bodyPr/>
                    <a:lstStyle/>
                    <a:p>
                      <a:pPr marL="0" algn="just" defTabSz="914400" rtl="0" eaLnBrk="1" latinLnBrk="0" hangingPunct="1">
                        <a:lnSpc>
                          <a:spcPct val="120000"/>
                        </a:lnSpc>
                        <a:spcAft>
                          <a:spcPts val="0"/>
                        </a:spcAft>
                      </a:pPr>
                      <a:r>
                        <a:rPr lang="zh-CN" sz="1600" kern="100" dirty="0">
                          <a:solidFill>
                            <a:srgbClr val="5F5E5C"/>
                          </a:solidFill>
                          <a:effectLst/>
                          <a:latin typeface="微软雅黑" panose="020B0503020204020204" charset="-122"/>
                          <a:ea typeface="微软雅黑" panose="020B0503020204020204" charset="-122"/>
                          <a:cs typeface="+mn-cs"/>
                        </a:rPr>
                        <a:t>通过离职原因判断求职动机</a:t>
                      </a:r>
                      <a:endParaRPr lang="zh-CN" sz="1600" kern="100" dirty="0">
                        <a:solidFill>
                          <a:srgbClr val="5F5E5C"/>
                        </a:solidFill>
                        <a:effectLst/>
                        <a:latin typeface="微软雅黑" panose="020B0503020204020204" charset="-122"/>
                        <a:ea typeface="微软雅黑" panose="020B0503020204020204" charset="-122"/>
                        <a:cs typeface="+mn-cs"/>
                      </a:endParaRPr>
                    </a:p>
                  </a:txBody>
                  <a:tcPr marL="68580" marR="68580" marT="0" marB="0" anchor="ctr"/>
                </a:tc>
              </a:tr>
              <a:tr h="793206">
                <a:tc>
                  <a:txBody>
                    <a:bodyPr/>
                    <a:lstStyle/>
                    <a:p>
                      <a:pPr algn="ctr">
                        <a:lnSpc>
                          <a:spcPct val="115000"/>
                        </a:lnSpc>
                        <a:spcAft>
                          <a:spcPts val="0"/>
                        </a:spcAft>
                      </a:pPr>
                      <a:r>
                        <a:rPr lang="zh-CN" sz="1600" kern="100">
                          <a:effectLst/>
                          <a:latin typeface="微软雅黑" panose="020B0503020204020204" charset="-122"/>
                          <a:ea typeface="微软雅黑" panose="020B0503020204020204" charset="-122"/>
                        </a:rPr>
                        <a:t>求职目标</a:t>
                      </a:r>
                      <a:endParaRPr lang="zh-CN" sz="1600" kern="100">
                        <a:effectLst/>
                        <a:latin typeface="微软雅黑" panose="020B0503020204020204" charset="-122"/>
                        <a:ea typeface="微软雅黑" panose="020B0503020204020204" charset="-122"/>
                      </a:endParaRPr>
                    </a:p>
                  </a:txBody>
                  <a:tcPr marL="68580" marR="68580" marT="0" marB="0" anchor="ctr"/>
                </a:tc>
                <a:tc>
                  <a:txBody>
                    <a:bodyPr/>
                    <a:lstStyle/>
                    <a:p>
                      <a:pPr marL="0" algn="just" defTabSz="914400" rtl="0" eaLnBrk="1" latinLnBrk="0" hangingPunct="1">
                        <a:lnSpc>
                          <a:spcPct val="120000"/>
                        </a:lnSpc>
                        <a:spcAft>
                          <a:spcPts val="0"/>
                        </a:spcAft>
                      </a:pPr>
                      <a:r>
                        <a:rPr lang="zh-CN" sz="1600" kern="100" dirty="0">
                          <a:solidFill>
                            <a:srgbClr val="5F5E5C"/>
                          </a:solidFill>
                          <a:effectLst/>
                          <a:latin typeface="微软雅黑" panose="020B0503020204020204" charset="-122"/>
                          <a:ea typeface="微软雅黑" panose="020B0503020204020204" charset="-122"/>
                          <a:cs typeface="+mn-cs"/>
                        </a:rPr>
                        <a:t>什么样的单位是你求职的第一选择？</a:t>
                      </a:r>
                      <a:endParaRPr lang="zh-CN" sz="1600" kern="100" dirty="0">
                        <a:solidFill>
                          <a:srgbClr val="5F5E5C"/>
                        </a:solidFill>
                        <a:effectLst/>
                        <a:latin typeface="微软雅黑" panose="020B0503020204020204" charset="-122"/>
                        <a:ea typeface="微软雅黑" panose="020B0503020204020204" charset="-122"/>
                        <a:cs typeface="+mn-cs"/>
                      </a:endParaRPr>
                    </a:p>
                  </a:txBody>
                  <a:tcPr marL="68580" marR="68580" marT="0" marB="0" anchor="ctr"/>
                </a:tc>
                <a:tc>
                  <a:txBody>
                    <a:bodyPr/>
                    <a:lstStyle/>
                    <a:p>
                      <a:pPr marL="0" algn="just" defTabSz="914400" rtl="0" eaLnBrk="1" latinLnBrk="0" hangingPunct="1">
                        <a:lnSpc>
                          <a:spcPct val="120000"/>
                        </a:lnSpc>
                        <a:spcAft>
                          <a:spcPts val="0"/>
                        </a:spcAft>
                      </a:pPr>
                      <a:r>
                        <a:rPr lang="zh-CN" sz="1600" kern="100" dirty="0">
                          <a:solidFill>
                            <a:srgbClr val="5F5E5C"/>
                          </a:solidFill>
                          <a:effectLst/>
                          <a:latin typeface="微软雅黑" panose="020B0503020204020204" charset="-122"/>
                          <a:ea typeface="微软雅黑" panose="020B0503020204020204" charset="-122"/>
                          <a:cs typeface="+mn-cs"/>
                        </a:rPr>
                        <a:t>定位及动机</a:t>
                      </a:r>
                      <a:endParaRPr lang="zh-CN" sz="1600" kern="100" dirty="0">
                        <a:solidFill>
                          <a:srgbClr val="5F5E5C"/>
                        </a:solidFill>
                        <a:effectLst/>
                        <a:latin typeface="微软雅黑" panose="020B0503020204020204" charset="-122"/>
                        <a:ea typeface="微软雅黑" panose="020B0503020204020204" charset="-122"/>
                        <a:cs typeface="+mn-cs"/>
                      </a:endParaRPr>
                    </a:p>
                  </a:txBody>
                  <a:tcPr marL="68580" marR="68580" marT="0" marB="0" anchor="ctr"/>
                </a:tc>
              </a:tr>
              <a:tr h="793206">
                <a:tc>
                  <a:txBody>
                    <a:bodyPr/>
                    <a:lstStyle/>
                    <a:p>
                      <a:pPr algn="ctr">
                        <a:lnSpc>
                          <a:spcPct val="115000"/>
                        </a:lnSpc>
                        <a:spcAft>
                          <a:spcPts val="0"/>
                        </a:spcAft>
                      </a:pPr>
                      <a:r>
                        <a:rPr lang="zh-CN" sz="1600" kern="100">
                          <a:effectLst/>
                          <a:latin typeface="微软雅黑" panose="020B0503020204020204" charset="-122"/>
                          <a:ea typeface="微软雅黑" panose="020B0503020204020204" charset="-122"/>
                        </a:rPr>
                        <a:t>发展目标</a:t>
                      </a:r>
                      <a:endParaRPr lang="zh-CN" sz="1600" kern="100">
                        <a:effectLst/>
                        <a:latin typeface="微软雅黑" panose="020B0503020204020204" charset="-122"/>
                        <a:ea typeface="微软雅黑" panose="020B0503020204020204" charset="-122"/>
                      </a:endParaRPr>
                    </a:p>
                  </a:txBody>
                  <a:tcPr marL="68580" marR="68580" marT="0" marB="0" anchor="ctr"/>
                </a:tc>
                <a:tc>
                  <a:txBody>
                    <a:bodyPr/>
                    <a:lstStyle/>
                    <a:p>
                      <a:pPr marL="0" algn="just" defTabSz="914400" rtl="0" eaLnBrk="1" latinLnBrk="0" hangingPunct="1">
                        <a:lnSpc>
                          <a:spcPct val="120000"/>
                        </a:lnSpc>
                        <a:spcAft>
                          <a:spcPts val="0"/>
                        </a:spcAft>
                      </a:pPr>
                      <a:r>
                        <a:rPr lang="zh-CN" sz="1600" kern="100">
                          <a:solidFill>
                            <a:srgbClr val="5F5E5C"/>
                          </a:solidFill>
                          <a:effectLst/>
                          <a:latin typeface="微软雅黑" panose="020B0503020204020204" charset="-122"/>
                          <a:ea typeface="微软雅黑" panose="020B0503020204020204" charset="-122"/>
                          <a:cs typeface="+mn-cs"/>
                        </a:rPr>
                        <a:t>你最近五年的规划是什么？你准备怎样实现它？</a:t>
                      </a:r>
                      <a:endParaRPr lang="zh-CN" sz="1600" kern="100">
                        <a:solidFill>
                          <a:srgbClr val="5F5E5C"/>
                        </a:solidFill>
                        <a:effectLst/>
                        <a:latin typeface="微软雅黑" panose="020B0503020204020204" charset="-122"/>
                        <a:ea typeface="微软雅黑" panose="020B0503020204020204" charset="-122"/>
                        <a:cs typeface="+mn-cs"/>
                      </a:endParaRPr>
                    </a:p>
                  </a:txBody>
                  <a:tcPr marL="68580" marR="68580" marT="0" marB="0" anchor="ctr"/>
                </a:tc>
                <a:tc>
                  <a:txBody>
                    <a:bodyPr/>
                    <a:lstStyle/>
                    <a:p>
                      <a:pPr marL="0" algn="just" defTabSz="914400" rtl="0" eaLnBrk="1" latinLnBrk="0" hangingPunct="1">
                        <a:lnSpc>
                          <a:spcPct val="120000"/>
                        </a:lnSpc>
                        <a:spcAft>
                          <a:spcPts val="0"/>
                        </a:spcAft>
                      </a:pPr>
                      <a:r>
                        <a:rPr lang="zh-CN" sz="1600" kern="100" dirty="0">
                          <a:solidFill>
                            <a:srgbClr val="5F5E5C"/>
                          </a:solidFill>
                          <a:effectLst/>
                          <a:latin typeface="微软雅黑" panose="020B0503020204020204" charset="-122"/>
                          <a:ea typeface="微软雅黑" panose="020B0503020204020204" charset="-122"/>
                          <a:cs typeface="+mn-cs"/>
                        </a:rPr>
                        <a:t>通过人生规划判断求职动机</a:t>
                      </a:r>
                      <a:endParaRPr lang="zh-CN" sz="1600" kern="100" dirty="0">
                        <a:solidFill>
                          <a:srgbClr val="5F5E5C"/>
                        </a:solidFill>
                        <a:effectLst/>
                        <a:latin typeface="微软雅黑" panose="020B0503020204020204" charset="-122"/>
                        <a:ea typeface="微软雅黑" panose="020B0503020204020204" charset="-122"/>
                        <a:cs typeface="+mn-cs"/>
                      </a:endParaRPr>
                    </a:p>
                  </a:txBody>
                  <a:tcPr marL="68580" marR="68580" marT="0" marB="0" anchor="ctr"/>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1300">
        <p14:pan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6*min(max(#ppt_w*#ppt_h,.3),1)-7.4)/-.7*#ppt_w"/>
                                          </p:val>
                                        </p:tav>
                                        <p:tav tm="100000">
                                          <p:val>
                                            <p:strVal val="#ppt_w"/>
                                          </p:val>
                                        </p:tav>
                                      </p:tavLst>
                                    </p:anim>
                                    <p:anim calcmode="lin" valueType="num">
                                      <p:cBhvr>
                                        <p:cTn id="8" dur="500" fill="hold"/>
                                        <p:tgtEl>
                                          <p:spTgt spid="2"/>
                                        </p:tgtEl>
                                        <p:attrNameLst>
                                          <p:attrName>ppt_h</p:attrName>
                                        </p:attrNameLst>
                                      </p:cBhvr>
                                      <p:tavLst>
                                        <p:tav tm="0">
                                          <p:val>
                                            <p:strVal val="(6*min(max(#ppt_w*#ppt_h,.3),1)-7.4)/-.7*#ppt_h"/>
                                          </p:val>
                                        </p:tav>
                                        <p:tav tm="100000">
                                          <p:val>
                                            <p:strVal val="#ppt_h"/>
                                          </p:val>
                                        </p:tav>
                                      </p:tavLst>
                                    </p:anim>
                                    <p:anim calcmode="lin" valueType="num">
                                      <p:cBhvr>
                                        <p:cTn id="9" dur="500" fill="hold"/>
                                        <p:tgtEl>
                                          <p:spTgt spid="2"/>
                                        </p:tgtEl>
                                        <p:attrNameLst>
                                          <p:attrName>ppt_x</p:attrName>
                                        </p:attrNameLst>
                                      </p:cBhvr>
                                      <p:tavLst>
                                        <p:tav tm="0">
                                          <p:val>
                                            <p:fltVal val="0.5"/>
                                          </p:val>
                                        </p:tav>
                                        <p:tav tm="100000">
                                          <p:val>
                                            <p:strVal val="#ppt_x"/>
                                          </p:val>
                                        </p:tav>
                                      </p:tavLst>
                                    </p:anim>
                                    <p:anim calcmode="lin" valueType="num">
                                      <p:cBhvr>
                                        <p:cTn id="10" dur="500" fill="hold"/>
                                        <p:tgtEl>
                                          <p:spTgt spid="2"/>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8"/>
          <p:cNvSpPr txBox="1"/>
          <p:nvPr/>
        </p:nvSpPr>
        <p:spPr>
          <a:xfrm>
            <a:off x="336947" y="476672"/>
            <a:ext cx="4968552" cy="461665"/>
          </a:xfrm>
          <a:prstGeom prst="rect">
            <a:avLst/>
          </a:prstGeom>
          <a:noFill/>
        </p:spPr>
        <p:txBody>
          <a:bodyPr wrap="square" rtlCol="0">
            <a:spAutoFit/>
          </a:bodyPr>
          <a:lstStyle/>
          <a:p>
            <a:r>
              <a:rPr lang="zh-CN" altLang="en-US" sz="2400" b="1" dirty="0" smtClean="0">
                <a:solidFill>
                  <a:srgbClr val="5F5E5C"/>
                </a:solidFill>
                <a:latin typeface="Impact" panose="020B0806030902050204" pitchFamily="34" charset="0"/>
                <a:ea typeface="微软雅黑" panose="020B0503020204020204" charset="-122"/>
              </a:rPr>
              <a:t>第二节   </a:t>
            </a:r>
            <a:r>
              <a:rPr lang="zh-CN" altLang="en-US" sz="2400" b="1" dirty="0" smtClean="0">
                <a:solidFill>
                  <a:srgbClr val="5F5E5C"/>
                </a:solidFill>
                <a:latin typeface="微软雅黑" panose="020B0503020204020204" charset="-122"/>
                <a:ea typeface="微软雅黑" panose="020B0503020204020204" charset="-122"/>
              </a:rPr>
              <a:t>面试</a:t>
            </a:r>
            <a:r>
              <a:rPr lang="zh-CN" altLang="en-US" sz="2400" b="1" dirty="0">
                <a:solidFill>
                  <a:srgbClr val="5F5E5C"/>
                </a:solidFill>
                <a:latin typeface="微软雅黑" panose="020B0503020204020204" charset="-122"/>
                <a:ea typeface="微软雅黑" panose="020B0503020204020204" charset="-122"/>
              </a:rPr>
              <a:t>的过去与未来</a:t>
            </a:r>
            <a:endParaRPr lang="zh-CN" altLang="en-US" sz="2400" b="1" dirty="0">
              <a:solidFill>
                <a:srgbClr val="5F5E5C"/>
              </a:solidFill>
              <a:latin typeface="微软雅黑" panose="020B0503020204020204" charset="-122"/>
              <a:ea typeface="微软雅黑" panose="020B0503020204020204" charset="-122"/>
            </a:endParaRPr>
          </a:p>
        </p:txBody>
      </p:sp>
      <p:sp>
        <p:nvSpPr>
          <p:cNvPr id="7" name="TextBox 6"/>
          <p:cNvSpPr txBox="1"/>
          <p:nvPr/>
        </p:nvSpPr>
        <p:spPr>
          <a:xfrm>
            <a:off x="315342" y="1772816"/>
            <a:ext cx="10048459" cy="1341521"/>
          </a:xfrm>
          <a:prstGeom prst="rect">
            <a:avLst/>
          </a:prstGeom>
          <a:noFill/>
        </p:spPr>
        <p:txBody>
          <a:bodyPr wrap="square" rtlCol="0">
            <a:spAutoFit/>
          </a:bodyPr>
          <a:lstStyle/>
          <a:p>
            <a:pPr indent="457200">
              <a:lnSpc>
                <a:spcPct val="130000"/>
              </a:lnSpc>
            </a:pPr>
            <a:r>
              <a:rPr lang="zh-CN" altLang="en-US" sz="1600" dirty="0">
                <a:solidFill>
                  <a:srgbClr val="5F5E5C"/>
                </a:solidFill>
                <a:latin typeface="微软雅黑" panose="020B0503020204020204" charset="-122"/>
                <a:ea typeface="微软雅黑" panose="020B0503020204020204" charset="-122"/>
              </a:rPr>
              <a:t>中国是世界上最早建立考试制度的国家，</a:t>
            </a:r>
            <a:r>
              <a:rPr lang="en-US" altLang="zh-CN" sz="1600" dirty="0">
                <a:solidFill>
                  <a:srgbClr val="5F5E5C"/>
                </a:solidFill>
                <a:latin typeface="微软雅黑" panose="020B0503020204020204" charset="-122"/>
                <a:ea typeface="微软雅黑" panose="020B0503020204020204" charset="-122"/>
              </a:rPr>
              <a:t>《</a:t>
            </a:r>
            <a:r>
              <a:rPr lang="zh-CN" altLang="en-US" sz="1600" dirty="0">
                <a:solidFill>
                  <a:srgbClr val="5F5E5C"/>
                </a:solidFill>
                <a:latin typeface="微软雅黑" panose="020B0503020204020204" charset="-122"/>
                <a:ea typeface="微软雅黑" panose="020B0503020204020204" charset="-122"/>
              </a:rPr>
              <a:t>礼记</a:t>
            </a:r>
            <a:r>
              <a:rPr lang="en-US" altLang="zh-CN" sz="1600" dirty="0">
                <a:solidFill>
                  <a:srgbClr val="5F5E5C"/>
                </a:solidFill>
                <a:latin typeface="微软雅黑" panose="020B0503020204020204" charset="-122"/>
                <a:ea typeface="微软雅黑" panose="020B0503020204020204" charset="-122"/>
              </a:rPr>
              <a:t>》</a:t>
            </a:r>
            <a:r>
              <a:rPr lang="zh-CN" altLang="en-US" sz="1600" dirty="0">
                <a:solidFill>
                  <a:srgbClr val="5F5E5C"/>
                </a:solidFill>
                <a:latin typeface="微软雅黑" panose="020B0503020204020204" charset="-122"/>
                <a:ea typeface="微软雅黑" panose="020B0503020204020204" charset="-122"/>
              </a:rPr>
              <a:t>上记载，西周时即“三年则大比，考其德行道艺，而兴贤能者”。面试的源头可追朔到公元前</a:t>
            </a:r>
            <a:r>
              <a:rPr lang="en-US" altLang="zh-CN" sz="1600" dirty="0">
                <a:solidFill>
                  <a:srgbClr val="5F5E5C"/>
                </a:solidFill>
                <a:latin typeface="微软雅黑" panose="020B0503020204020204" charset="-122"/>
                <a:ea typeface="微软雅黑" panose="020B0503020204020204" charset="-122"/>
              </a:rPr>
              <a:t>21</a:t>
            </a:r>
            <a:r>
              <a:rPr lang="zh-CN" altLang="en-US" sz="1600" dirty="0">
                <a:solidFill>
                  <a:srgbClr val="5F5E5C"/>
                </a:solidFill>
                <a:latin typeface="微软雅黑" panose="020B0503020204020204" charset="-122"/>
                <a:ea typeface="微软雅黑" panose="020B0503020204020204" charset="-122"/>
              </a:rPr>
              <a:t>世纪，中国的尧运用面试的形式对舜的德才进行考查，实际是一种模拟测评。汉代称面试为接问。隋唐时以策问的形式，普遍应用于科举。</a:t>
            </a:r>
            <a:r>
              <a:rPr lang="en-US" altLang="zh-CN" sz="1600" dirty="0">
                <a:solidFill>
                  <a:srgbClr val="5F5E5C"/>
                </a:solidFill>
                <a:latin typeface="微软雅黑" panose="020B0503020204020204" charset="-122"/>
                <a:ea typeface="微软雅黑" panose="020B0503020204020204" charset="-122"/>
              </a:rPr>
              <a:t>19</a:t>
            </a:r>
            <a:r>
              <a:rPr lang="zh-CN" altLang="en-US" sz="1600" dirty="0">
                <a:solidFill>
                  <a:srgbClr val="5F5E5C"/>
                </a:solidFill>
                <a:latin typeface="微软雅黑" panose="020B0503020204020204" charset="-122"/>
                <a:ea typeface="微软雅黑" panose="020B0503020204020204" charset="-122"/>
              </a:rPr>
              <a:t>世纪中后期，西方国家借鉴中国的考试制度，并加以完善。</a:t>
            </a:r>
            <a:endParaRPr lang="zh-CN" altLang="en-US" sz="1600" dirty="0">
              <a:solidFill>
                <a:srgbClr val="5F5E5C"/>
              </a:solidFill>
              <a:latin typeface="微软雅黑" panose="020B0503020204020204" charset="-122"/>
              <a:ea typeface="微软雅黑" panose="020B0503020204020204" charset="-122"/>
            </a:endParaRPr>
          </a:p>
        </p:txBody>
      </p:sp>
      <p:sp>
        <p:nvSpPr>
          <p:cNvPr id="9" name="TextBox 6"/>
          <p:cNvSpPr txBox="1"/>
          <p:nvPr/>
        </p:nvSpPr>
        <p:spPr>
          <a:xfrm>
            <a:off x="5953571" y="4318609"/>
            <a:ext cx="4320480" cy="1803699"/>
          </a:xfrm>
          <a:prstGeom prst="rect">
            <a:avLst/>
          </a:prstGeom>
          <a:noFill/>
        </p:spPr>
        <p:txBody>
          <a:bodyPr wrap="square" rtlCol="0">
            <a:spAutoFit/>
          </a:bodyPr>
          <a:lstStyle/>
          <a:p>
            <a:pPr marL="285750" indent="-285750">
              <a:lnSpc>
                <a:spcPct val="139000"/>
              </a:lnSpc>
              <a:buFont typeface="Wingdings" panose="05000000000000000000" pitchFamily="2" charset="2"/>
              <a:buChar char="p"/>
            </a:pPr>
            <a:r>
              <a:rPr lang="zh-CN" altLang="en-US" sz="1600" dirty="0" smtClean="0">
                <a:solidFill>
                  <a:srgbClr val="5F5E5C"/>
                </a:solidFill>
                <a:latin typeface="微软雅黑" panose="020B0503020204020204" charset="-122"/>
                <a:ea typeface="微软雅黑" panose="020B0503020204020204" charset="-122"/>
              </a:rPr>
              <a:t>公元前</a:t>
            </a:r>
            <a:r>
              <a:rPr lang="en-US" altLang="zh-CN" sz="1600" dirty="0">
                <a:solidFill>
                  <a:srgbClr val="5F5E5C"/>
                </a:solidFill>
                <a:latin typeface="微软雅黑" panose="020B0503020204020204" charset="-122"/>
                <a:ea typeface="微软雅黑" panose="020B0503020204020204" charset="-122"/>
              </a:rPr>
              <a:t>21</a:t>
            </a:r>
            <a:r>
              <a:rPr lang="zh-CN" altLang="en-US" sz="1600" dirty="0">
                <a:solidFill>
                  <a:srgbClr val="5F5E5C"/>
                </a:solidFill>
                <a:latin typeface="微软雅黑" panose="020B0503020204020204" charset="-122"/>
                <a:ea typeface="微软雅黑" panose="020B0503020204020204" charset="-122"/>
              </a:rPr>
              <a:t>世纪，尧对舜的面试；</a:t>
            </a:r>
            <a:endParaRPr lang="zh-CN" altLang="en-US" sz="1600" dirty="0">
              <a:solidFill>
                <a:srgbClr val="5F5E5C"/>
              </a:solidFill>
              <a:latin typeface="微软雅黑" panose="020B0503020204020204" charset="-122"/>
              <a:ea typeface="微软雅黑" panose="020B0503020204020204" charset="-122"/>
            </a:endParaRPr>
          </a:p>
          <a:p>
            <a:pPr marL="285750" indent="-285750">
              <a:lnSpc>
                <a:spcPct val="139000"/>
              </a:lnSpc>
              <a:buFont typeface="Wingdings" panose="05000000000000000000" pitchFamily="2" charset="2"/>
              <a:buChar char="p"/>
            </a:pPr>
            <a:r>
              <a:rPr lang="zh-CN" altLang="en-US" sz="1600" dirty="0" smtClean="0">
                <a:solidFill>
                  <a:srgbClr val="5F5E5C"/>
                </a:solidFill>
                <a:latin typeface="微软雅黑" panose="020B0503020204020204" charset="-122"/>
                <a:ea typeface="微软雅黑" panose="020B0503020204020204" charset="-122"/>
              </a:rPr>
              <a:t>周文王</a:t>
            </a:r>
            <a:r>
              <a:rPr lang="zh-CN" altLang="en-US" sz="1600" dirty="0">
                <a:solidFill>
                  <a:srgbClr val="5F5E5C"/>
                </a:solidFill>
                <a:latin typeface="微软雅黑" panose="020B0503020204020204" charset="-122"/>
                <a:ea typeface="微软雅黑" panose="020B0503020204020204" charset="-122"/>
              </a:rPr>
              <a:t>对姜子牙的面试；</a:t>
            </a:r>
            <a:endParaRPr lang="zh-CN" altLang="en-US" sz="1600" dirty="0">
              <a:solidFill>
                <a:srgbClr val="5F5E5C"/>
              </a:solidFill>
              <a:latin typeface="微软雅黑" panose="020B0503020204020204" charset="-122"/>
              <a:ea typeface="微软雅黑" panose="020B0503020204020204" charset="-122"/>
            </a:endParaRPr>
          </a:p>
          <a:p>
            <a:pPr marL="285750" indent="-285750">
              <a:lnSpc>
                <a:spcPct val="139000"/>
              </a:lnSpc>
              <a:buFont typeface="Wingdings" panose="05000000000000000000" pitchFamily="2" charset="2"/>
              <a:buChar char="p"/>
            </a:pPr>
            <a:r>
              <a:rPr lang="zh-CN" altLang="en-US" sz="1600" dirty="0" smtClean="0">
                <a:solidFill>
                  <a:srgbClr val="5F5E5C"/>
                </a:solidFill>
                <a:latin typeface="微软雅黑" panose="020B0503020204020204" charset="-122"/>
                <a:ea typeface="微软雅黑" panose="020B0503020204020204" charset="-122"/>
              </a:rPr>
              <a:t>公元前</a:t>
            </a:r>
            <a:r>
              <a:rPr lang="en-US" altLang="zh-CN" sz="1600" dirty="0">
                <a:solidFill>
                  <a:srgbClr val="5F5E5C"/>
                </a:solidFill>
                <a:latin typeface="微软雅黑" panose="020B0503020204020204" charset="-122"/>
                <a:ea typeface="微软雅黑" panose="020B0503020204020204" charset="-122"/>
              </a:rPr>
              <a:t>7</a:t>
            </a:r>
            <a:r>
              <a:rPr lang="zh-CN" altLang="en-US" sz="1600" dirty="0">
                <a:solidFill>
                  <a:srgbClr val="5F5E5C"/>
                </a:solidFill>
                <a:latin typeface="微软雅黑" panose="020B0503020204020204" charset="-122"/>
                <a:ea typeface="微软雅黑" panose="020B0503020204020204" charset="-122"/>
              </a:rPr>
              <a:t>世纪，齐桓公对管仲的面试；</a:t>
            </a:r>
            <a:endParaRPr lang="zh-CN" altLang="en-US" sz="1600" dirty="0">
              <a:solidFill>
                <a:srgbClr val="5F5E5C"/>
              </a:solidFill>
              <a:latin typeface="微软雅黑" panose="020B0503020204020204" charset="-122"/>
              <a:ea typeface="微软雅黑" panose="020B0503020204020204" charset="-122"/>
            </a:endParaRPr>
          </a:p>
          <a:p>
            <a:pPr marL="285750" indent="-285750">
              <a:lnSpc>
                <a:spcPct val="139000"/>
              </a:lnSpc>
              <a:buFont typeface="Wingdings" panose="05000000000000000000" pitchFamily="2" charset="2"/>
              <a:buChar char="p"/>
            </a:pPr>
            <a:r>
              <a:rPr lang="zh-CN" altLang="en-US" sz="1600" dirty="0" smtClean="0">
                <a:solidFill>
                  <a:srgbClr val="5F5E5C"/>
                </a:solidFill>
                <a:latin typeface="微软雅黑" panose="020B0503020204020204" charset="-122"/>
                <a:ea typeface="微软雅黑" panose="020B0503020204020204" charset="-122"/>
              </a:rPr>
              <a:t>宋太祖</a:t>
            </a:r>
            <a:r>
              <a:rPr lang="zh-CN" altLang="en-US" sz="1600" dirty="0">
                <a:solidFill>
                  <a:srgbClr val="5F5E5C"/>
                </a:solidFill>
                <a:latin typeface="微软雅黑" panose="020B0503020204020204" charset="-122"/>
                <a:ea typeface="微软雅黑" panose="020B0503020204020204" charset="-122"/>
              </a:rPr>
              <a:t>对寇准的面试；</a:t>
            </a:r>
            <a:endParaRPr lang="zh-CN" altLang="en-US" sz="1600" dirty="0">
              <a:solidFill>
                <a:srgbClr val="5F5E5C"/>
              </a:solidFill>
              <a:latin typeface="微软雅黑" panose="020B0503020204020204" charset="-122"/>
              <a:ea typeface="微软雅黑" panose="020B0503020204020204" charset="-122"/>
            </a:endParaRPr>
          </a:p>
          <a:p>
            <a:pPr marL="285750" indent="-285750">
              <a:lnSpc>
                <a:spcPct val="139000"/>
              </a:lnSpc>
              <a:buFont typeface="Wingdings" panose="05000000000000000000" pitchFamily="2" charset="2"/>
              <a:buChar char="p"/>
            </a:pPr>
            <a:r>
              <a:rPr lang="zh-CN" altLang="en-US" sz="1600" dirty="0" smtClean="0">
                <a:solidFill>
                  <a:srgbClr val="5F5E5C"/>
                </a:solidFill>
                <a:latin typeface="微软雅黑" panose="020B0503020204020204" charset="-122"/>
                <a:ea typeface="微软雅黑" panose="020B0503020204020204" charset="-122"/>
              </a:rPr>
              <a:t>朱元璋</a:t>
            </a:r>
            <a:r>
              <a:rPr lang="zh-CN" altLang="en-US" sz="1600" dirty="0">
                <a:solidFill>
                  <a:srgbClr val="5F5E5C"/>
                </a:solidFill>
                <a:latin typeface="微软雅黑" panose="020B0503020204020204" charset="-122"/>
                <a:ea typeface="微软雅黑" panose="020B0503020204020204" charset="-122"/>
              </a:rPr>
              <a:t>对解缙的面试；</a:t>
            </a:r>
            <a:endParaRPr lang="zh-CN" altLang="en-US" sz="1600" dirty="0">
              <a:solidFill>
                <a:srgbClr val="5F5E5C"/>
              </a:solidFill>
              <a:latin typeface="微软雅黑" panose="020B0503020204020204" charset="-122"/>
              <a:ea typeface="微软雅黑" panose="020B0503020204020204" charset="-122"/>
            </a:endParaRPr>
          </a:p>
        </p:txBody>
      </p:sp>
      <p:pic>
        <p:nvPicPr>
          <p:cNvPr id="3" name="图片 2"/>
          <p:cNvPicPr>
            <a:picLocks noChangeAspect="1"/>
          </p:cNvPicPr>
          <p:nvPr/>
        </p:nvPicPr>
        <p:blipFill rotWithShape="1">
          <a:blip r:embed="rId1" cstate="print">
            <a:extLst>
              <a:ext uri="{28A0092B-C50C-407E-A947-70E740481C1C}">
                <a14:useLocalDpi xmlns:a14="http://schemas.microsoft.com/office/drawing/2010/main" val="0"/>
              </a:ext>
            </a:extLst>
          </a:blip>
          <a:srcRect b="8527"/>
          <a:stretch>
            <a:fillRect/>
          </a:stretch>
        </p:blipFill>
        <p:spPr>
          <a:xfrm>
            <a:off x="352146" y="3229662"/>
            <a:ext cx="5313393" cy="3234306"/>
          </a:xfrm>
          <a:prstGeom prst="roundRect">
            <a:avLst>
              <a:gd name="adj" fmla="val 0"/>
            </a:avLst>
          </a:prstGeom>
          <a:noFill/>
          <a:ln w="19050">
            <a:solidFill>
              <a:schemeClr val="bg1">
                <a:lumMod val="95000"/>
              </a:schemeClr>
            </a:solidFill>
          </a:ln>
          <a:effectLst>
            <a:outerShdw blurRad="50800" dist="38100" dir="2700000" algn="tl" rotWithShape="0">
              <a:prstClr val="black">
                <a:alpha val="40000"/>
              </a:prstClr>
            </a:outerShdw>
          </a:effectLst>
        </p:spPr>
      </p:pic>
      <p:grpSp>
        <p:nvGrpSpPr>
          <p:cNvPr id="5" name="组合 4"/>
          <p:cNvGrpSpPr/>
          <p:nvPr/>
        </p:nvGrpSpPr>
        <p:grpSpPr>
          <a:xfrm>
            <a:off x="5521523" y="3284984"/>
            <a:ext cx="4752528" cy="549875"/>
            <a:chOff x="5521523" y="3429000"/>
            <a:chExt cx="4752528" cy="549875"/>
          </a:xfrm>
        </p:grpSpPr>
        <p:sp>
          <p:nvSpPr>
            <p:cNvPr id="4" name="矩形 3"/>
            <p:cNvSpPr/>
            <p:nvPr/>
          </p:nvSpPr>
          <p:spPr>
            <a:xfrm>
              <a:off x="5521523" y="3429000"/>
              <a:ext cx="4752528" cy="549875"/>
            </a:xfrm>
            <a:prstGeom prst="rect">
              <a:avLst/>
            </a:prstGeom>
            <a:solidFill>
              <a:srgbClr val="E67819">
                <a:alpha val="8588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TextBox 8"/>
            <p:cNvSpPr txBox="1"/>
            <p:nvPr/>
          </p:nvSpPr>
          <p:spPr>
            <a:xfrm>
              <a:off x="6286478" y="3546415"/>
              <a:ext cx="3456384" cy="369332"/>
            </a:xfrm>
            <a:prstGeom prst="rect">
              <a:avLst/>
            </a:prstGeom>
            <a:noFill/>
          </p:spPr>
          <p:txBody>
            <a:bodyPr wrap="square" rtlCol="0" anchor="ctr">
              <a:spAutoFit/>
            </a:bodyPr>
            <a:lstStyle/>
            <a:p>
              <a:r>
                <a:rPr lang="zh-CN" altLang="en-US" dirty="0">
                  <a:solidFill>
                    <a:schemeClr val="bg1"/>
                  </a:solidFill>
                  <a:latin typeface="Impact" panose="020B0806030902050204" pitchFamily="34" charset="0"/>
                  <a:ea typeface="微软雅黑" panose="020B0503020204020204" charset="-122"/>
                </a:rPr>
                <a:t>我国古代有名的面试例子</a:t>
              </a:r>
              <a:endParaRPr lang="zh-CN" altLang="en-US" dirty="0">
                <a:solidFill>
                  <a:schemeClr val="bg1"/>
                </a:solidFill>
                <a:latin typeface="微软雅黑" panose="020B0503020204020204" charset="-122"/>
                <a:ea typeface="微软雅黑" panose="020B050302020402020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2" presetClass="entr" presetSubtype="0"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Scale>
                                      <p:cBhvr>
                                        <p:cTn id="12"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9"/>
                                        </p:tgtEl>
                                        <p:attrNameLst>
                                          <p:attrName>ppt_x</p:attrName>
                                          <p:attrName>ppt_y</p:attrName>
                                        </p:attrNameLst>
                                      </p:cBhvr>
                                    </p:animMotion>
                                    <p:animEffect transition="in" filter="fade">
                                      <p:cBhvr>
                                        <p:cTn id="1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矩形 30"/>
          <p:cNvSpPr/>
          <p:nvPr/>
        </p:nvSpPr>
        <p:spPr>
          <a:xfrm>
            <a:off x="414852" y="3140968"/>
            <a:ext cx="6618839" cy="3158470"/>
          </a:xfrm>
          <a:prstGeom prst="rect">
            <a:avLst/>
          </a:prstGeom>
          <a:solidFill>
            <a:sysClr val="window" lastClr="FFFFFF"/>
          </a:solidFill>
          <a:ln w="3175" cap="flat" cmpd="sng" algn="ctr">
            <a:solidFill>
              <a:sysClr val="window" lastClr="FFFFFF">
                <a:lumMod val="75000"/>
              </a:sysClr>
            </a:solidFill>
            <a:prstDash val="solid"/>
          </a:ln>
          <a:effectLst>
            <a:outerShdw blurRad="50800" dist="38100" dir="5400000" algn="t" rotWithShape="0">
              <a:prstClr val="black">
                <a:alpha val="40000"/>
              </a:prstClr>
            </a:outerShdw>
          </a:effectLst>
        </p:spPr>
        <p:txBody>
          <a:bodyPr anchor="ctr"/>
          <a:lstStyle/>
          <a:p>
            <a:pPr algn="ctr">
              <a:defRPr/>
            </a:pPr>
            <a:endParaRPr lang="zh-CN" altLang="en-US" kern="0">
              <a:solidFill>
                <a:sysClr val="window" lastClr="FFFFFF"/>
              </a:solidFill>
              <a:latin typeface="Tahoma" panose="020B0604030504040204"/>
              <a:ea typeface="微软雅黑" panose="020B0503020204020204" charset="-122"/>
            </a:endParaRPr>
          </a:p>
        </p:txBody>
      </p:sp>
      <p:grpSp>
        <p:nvGrpSpPr>
          <p:cNvPr id="32" name="组合 31"/>
          <p:cNvGrpSpPr>
            <a:grpSpLocks noChangeAspect="1"/>
          </p:cNvGrpSpPr>
          <p:nvPr/>
        </p:nvGrpSpPr>
        <p:grpSpPr>
          <a:xfrm>
            <a:off x="7268226" y="2027002"/>
            <a:ext cx="4571010" cy="4382625"/>
            <a:chOff x="2375238" y="669171"/>
            <a:chExt cx="5713762" cy="5478281"/>
          </a:xfrm>
        </p:grpSpPr>
        <p:sp>
          <p:nvSpPr>
            <p:cNvPr id="33" name="Ellipse 15"/>
            <p:cNvSpPr/>
            <p:nvPr/>
          </p:nvSpPr>
          <p:spPr bwMode="auto">
            <a:xfrm rot="1123418">
              <a:off x="3334032" y="669171"/>
              <a:ext cx="1177200" cy="5400000"/>
            </a:xfrm>
            <a:custGeom>
              <a:avLst/>
              <a:gdLst/>
              <a:ahLst/>
              <a:cxnLst/>
              <a:rect l="l" t="t" r="r" b="b"/>
              <a:pathLst>
                <a:path w="1080120" h="4393198">
                  <a:moveTo>
                    <a:pt x="311153" y="3868476"/>
                  </a:moveTo>
                  <a:cubicBezTo>
                    <a:pt x="308041" y="3883686"/>
                    <a:pt x="306406" y="3899434"/>
                    <a:pt x="306406" y="3915565"/>
                  </a:cubicBezTo>
                  <a:cubicBezTo>
                    <a:pt x="306406" y="4044609"/>
                    <a:pt x="411016" y="4149219"/>
                    <a:pt x="540060" y="4149219"/>
                  </a:cubicBezTo>
                  <a:cubicBezTo>
                    <a:pt x="669104" y="4149219"/>
                    <a:pt x="773714" y="4044609"/>
                    <a:pt x="773714" y="3915565"/>
                  </a:cubicBezTo>
                  <a:cubicBezTo>
                    <a:pt x="773714" y="3786521"/>
                    <a:pt x="669104" y="3681911"/>
                    <a:pt x="540060" y="3681911"/>
                  </a:cubicBezTo>
                  <a:cubicBezTo>
                    <a:pt x="427147" y="3681911"/>
                    <a:pt x="332940" y="3762003"/>
                    <a:pt x="311153" y="3868476"/>
                  </a:cubicBezTo>
                  <a:close/>
                  <a:moveTo>
                    <a:pt x="3658" y="143743"/>
                  </a:moveTo>
                  <a:cubicBezTo>
                    <a:pt x="20444" y="61708"/>
                    <a:pt x="93027" y="0"/>
                    <a:pt x="180024" y="0"/>
                  </a:cubicBezTo>
                  <a:lnTo>
                    <a:pt x="900096" y="0"/>
                  </a:lnTo>
                  <a:cubicBezTo>
                    <a:pt x="999521" y="0"/>
                    <a:pt x="1080120" y="80599"/>
                    <a:pt x="1080120" y="180023"/>
                  </a:cubicBezTo>
                  <a:lnTo>
                    <a:pt x="1080120" y="4213174"/>
                  </a:lnTo>
                  <a:cubicBezTo>
                    <a:pt x="1080120" y="4312599"/>
                    <a:pt x="999521" y="4393198"/>
                    <a:pt x="900096" y="4393198"/>
                  </a:cubicBezTo>
                  <a:lnTo>
                    <a:pt x="180024" y="4393198"/>
                  </a:lnTo>
                  <a:cubicBezTo>
                    <a:pt x="80599" y="4393198"/>
                    <a:pt x="0" y="4312599"/>
                    <a:pt x="0" y="4213174"/>
                  </a:cubicBezTo>
                  <a:lnTo>
                    <a:pt x="0" y="180024"/>
                  </a:lnTo>
                  <a:cubicBezTo>
                    <a:pt x="0" y="167596"/>
                    <a:pt x="1259" y="155462"/>
                    <a:pt x="3658" y="143743"/>
                  </a:cubicBezTo>
                  <a:close/>
                </a:path>
              </a:pathLst>
            </a:custGeom>
            <a:solidFill>
              <a:srgbClr val="7030A0"/>
            </a:solidFill>
            <a:ln w="9525" cap="flat" cmpd="sng" algn="ctr">
              <a:noFill/>
              <a:prstDash val="solid"/>
              <a:round/>
              <a:headEnd type="none" w="med" len="med"/>
              <a:tailEnd type="none" w="med" len="med"/>
            </a:ln>
            <a:effectLst/>
          </p:spPr>
          <p:txBody>
            <a:bodyPr vert="vert270" wrap="square" lIns="72000" tIns="252000" rIns="72000" bIns="45720" numCol="1" rtlCol="0" anchor="ctr" anchorCtr="0" compatLnSpc="1"/>
            <a:lstStyle/>
            <a:p>
              <a:pPr algn="r" fontAlgn="base">
                <a:spcBef>
                  <a:spcPct val="0"/>
                </a:spcBef>
                <a:spcAft>
                  <a:spcPct val="0"/>
                </a:spcAft>
              </a:pPr>
              <a:endParaRPr lang="en-US" sz="2400" b="1" dirty="0">
                <a:solidFill>
                  <a:schemeClr val="bg1"/>
                </a:solidFill>
                <a:effectLst>
                  <a:outerShdw blurRad="38100" dist="38100" dir="2700000" algn="tl">
                    <a:srgbClr val="000000">
                      <a:alpha val="43137"/>
                    </a:srgbClr>
                  </a:outerShdw>
                </a:effectLst>
                <a:latin typeface="Lucida Sans Unicode" panose="020B0602030504020204" pitchFamily="34" charset="0"/>
              </a:endParaRPr>
            </a:p>
          </p:txBody>
        </p:sp>
        <p:sp>
          <p:nvSpPr>
            <p:cNvPr id="34" name="Ellipse 15"/>
            <p:cNvSpPr/>
            <p:nvPr/>
          </p:nvSpPr>
          <p:spPr bwMode="auto">
            <a:xfrm rot="1530996">
              <a:off x="3577019" y="747452"/>
              <a:ext cx="1177200" cy="5400000"/>
            </a:xfrm>
            <a:custGeom>
              <a:avLst/>
              <a:gdLst/>
              <a:ahLst/>
              <a:cxnLst/>
              <a:rect l="l" t="t" r="r" b="b"/>
              <a:pathLst>
                <a:path w="1080120" h="4393198">
                  <a:moveTo>
                    <a:pt x="311153" y="3868476"/>
                  </a:moveTo>
                  <a:cubicBezTo>
                    <a:pt x="308041" y="3883686"/>
                    <a:pt x="306406" y="3899434"/>
                    <a:pt x="306406" y="3915565"/>
                  </a:cubicBezTo>
                  <a:cubicBezTo>
                    <a:pt x="306406" y="4044609"/>
                    <a:pt x="411016" y="4149219"/>
                    <a:pt x="540060" y="4149219"/>
                  </a:cubicBezTo>
                  <a:cubicBezTo>
                    <a:pt x="669104" y="4149219"/>
                    <a:pt x="773714" y="4044609"/>
                    <a:pt x="773714" y="3915565"/>
                  </a:cubicBezTo>
                  <a:cubicBezTo>
                    <a:pt x="773714" y="3786521"/>
                    <a:pt x="669104" y="3681911"/>
                    <a:pt x="540060" y="3681911"/>
                  </a:cubicBezTo>
                  <a:cubicBezTo>
                    <a:pt x="427147" y="3681911"/>
                    <a:pt x="332940" y="3762003"/>
                    <a:pt x="311153" y="3868476"/>
                  </a:cubicBezTo>
                  <a:close/>
                  <a:moveTo>
                    <a:pt x="3658" y="143743"/>
                  </a:moveTo>
                  <a:cubicBezTo>
                    <a:pt x="20444" y="61708"/>
                    <a:pt x="93027" y="0"/>
                    <a:pt x="180024" y="0"/>
                  </a:cubicBezTo>
                  <a:lnTo>
                    <a:pt x="900096" y="0"/>
                  </a:lnTo>
                  <a:cubicBezTo>
                    <a:pt x="999521" y="0"/>
                    <a:pt x="1080120" y="80599"/>
                    <a:pt x="1080120" y="180023"/>
                  </a:cubicBezTo>
                  <a:lnTo>
                    <a:pt x="1080120" y="4213174"/>
                  </a:lnTo>
                  <a:cubicBezTo>
                    <a:pt x="1080120" y="4312599"/>
                    <a:pt x="999521" y="4393198"/>
                    <a:pt x="900096" y="4393198"/>
                  </a:cubicBezTo>
                  <a:lnTo>
                    <a:pt x="180024" y="4393198"/>
                  </a:lnTo>
                  <a:cubicBezTo>
                    <a:pt x="80599" y="4393198"/>
                    <a:pt x="0" y="4312599"/>
                    <a:pt x="0" y="4213174"/>
                  </a:cubicBezTo>
                  <a:lnTo>
                    <a:pt x="0" y="180024"/>
                  </a:lnTo>
                  <a:cubicBezTo>
                    <a:pt x="0" y="167596"/>
                    <a:pt x="1259" y="155462"/>
                    <a:pt x="3658" y="143743"/>
                  </a:cubicBezTo>
                  <a:close/>
                </a:path>
              </a:pathLst>
            </a:custGeom>
            <a:solidFill>
              <a:srgbClr val="FF3399"/>
            </a:solidFill>
            <a:ln w="9525" cap="flat" cmpd="sng" algn="ctr">
              <a:noFill/>
              <a:prstDash val="solid"/>
              <a:round/>
              <a:headEnd type="none" w="med" len="med"/>
              <a:tailEnd type="none" w="med" len="med"/>
            </a:ln>
            <a:effectLst/>
          </p:spPr>
          <p:txBody>
            <a:bodyPr vert="vert270" wrap="square" lIns="72000" tIns="252000" rIns="72000" bIns="45720" numCol="1" rtlCol="0" anchor="ctr" anchorCtr="0" compatLnSpc="1"/>
            <a:lstStyle/>
            <a:p>
              <a:pPr lvl="0" algn="r" fontAlgn="base">
                <a:spcBef>
                  <a:spcPct val="0"/>
                </a:spcBef>
                <a:spcAft>
                  <a:spcPct val="0"/>
                </a:spcAft>
              </a:pPr>
              <a:r>
                <a:rPr lang="zh-CN" altLang="en-US" sz="24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rPr>
                <a:t>态度</a:t>
              </a:r>
              <a:r>
                <a:rPr lang="en-US" altLang="zh-CN" sz="24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rPr>
                <a:t>/</a:t>
              </a:r>
              <a:r>
                <a:rPr lang="zh-CN" altLang="en-US" sz="24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rPr>
                <a:t>价值观</a:t>
              </a:r>
              <a:r>
                <a:rPr lang="zh-CN" altLang="en-US" sz="2400" b="1" dirty="0">
                  <a:solidFill>
                    <a:prstClr val="white"/>
                  </a:solidFill>
                  <a:effectLst>
                    <a:outerShdw blurRad="38100" dist="38100" dir="2700000" algn="tl">
                      <a:srgbClr val="000000">
                        <a:alpha val="43137"/>
                      </a:srgbClr>
                    </a:outerShdw>
                  </a:effectLst>
                  <a:latin typeface="Lucida Sans Unicode" panose="020B0602030504020204" pitchFamily="34" charset="0"/>
                </a:rPr>
                <a:t>（</a:t>
              </a:r>
              <a:r>
                <a:rPr lang="en-US" altLang="zh-CN" sz="2400" b="1" dirty="0">
                  <a:solidFill>
                    <a:prstClr val="white"/>
                  </a:solidFill>
                  <a:effectLst>
                    <a:outerShdw blurRad="38100" dist="38100" dir="2700000" algn="tl">
                      <a:srgbClr val="000000">
                        <a:alpha val="43137"/>
                      </a:srgbClr>
                    </a:outerShdw>
                  </a:effectLst>
                  <a:latin typeface="Lucida Sans Unicode" panose="020B0602030504020204" pitchFamily="34" charset="0"/>
                </a:rPr>
                <a:t>V</a:t>
              </a:r>
              <a:r>
                <a:rPr lang="zh-CN" altLang="en-US" sz="2400" b="1" dirty="0">
                  <a:solidFill>
                    <a:prstClr val="white"/>
                  </a:solidFill>
                  <a:effectLst>
                    <a:outerShdw blurRad="38100" dist="38100" dir="2700000" algn="tl">
                      <a:srgbClr val="000000">
                        <a:alpha val="43137"/>
                      </a:srgbClr>
                    </a:outerShdw>
                  </a:effectLst>
                  <a:latin typeface="Lucida Sans Unicode" panose="020B0602030504020204" pitchFamily="34" charset="0"/>
                </a:rPr>
                <a:t>）</a:t>
              </a:r>
              <a:endParaRPr lang="en-US" altLang="zh-CN" sz="2400" b="1" dirty="0">
                <a:solidFill>
                  <a:prstClr val="white"/>
                </a:solidFill>
                <a:effectLst>
                  <a:outerShdw blurRad="38100" dist="38100" dir="2700000" algn="tl">
                    <a:srgbClr val="000000">
                      <a:alpha val="43137"/>
                    </a:srgbClr>
                  </a:outerShdw>
                </a:effectLst>
                <a:latin typeface="Lucida Sans Unicode" panose="020B0602030504020204" pitchFamily="34" charset="0"/>
              </a:endParaRPr>
            </a:p>
          </p:txBody>
        </p:sp>
        <p:sp>
          <p:nvSpPr>
            <p:cNvPr id="35" name="Ellipse 15"/>
            <p:cNvSpPr/>
            <p:nvPr/>
          </p:nvSpPr>
          <p:spPr bwMode="auto">
            <a:xfrm rot="3448900">
              <a:off x="4486638" y="1524629"/>
              <a:ext cx="1177200" cy="5400000"/>
            </a:xfrm>
            <a:custGeom>
              <a:avLst/>
              <a:gdLst/>
              <a:ahLst/>
              <a:cxnLst/>
              <a:rect l="l" t="t" r="r" b="b"/>
              <a:pathLst>
                <a:path w="1080120" h="4393198">
                  <a:moveTo>
                    <a:pt x="311153" y="3868476"/>
                  </a:moveTo>
                  <a:cubicBezTo>
                    <a:pt x="308041" y="3883686"/>
                    <a:pt x="306406" y="3899434"/>
                    <a:pt x="306406" y="3915565"/>
                  </a:cubicBezTo>
                  <a:cubicBezTo>
                    <a:pt x="306406" y="4044609"/>
                    <a:pt x="411016" y="4149219"/>
                    <a:pt x="540060" y="4149219"/>
                  </a:cubicBezTo>
                  <a:cubicBezTo>
                    <a:pt x="669104" y="4149219"/>
                    <a:pt x="773714" y="4044609"/>
                    <a:pt x="773714" y="3915565"/>
                  </a:cubicBezTo>
                  <a:cubicBezTo>
                    <a:pt x="773714" y="3786521"/>
                    <a:pt x="669104" y="3681911"/>
                    <a:pt x="540060" y="3681911"/>
                  </a:cubicBezTo>
                  <a:cubicBezTo>
                    <a:pt x="427147" y="3681911"/>
                    <a:pt x="332940" y="3762003"/>
                    <a:pt x="311153" y="3868476"/>
                  </a:cubicBezTo>
                  <a:close/>
                  <a:moveTo>
                    <a:pt x="3658" y="143743"/>
                  </a:moveTo>
                  <a:cubicBezTo>
                    <a:pt x="20444" y="61708"/>
                    <a:pt x="93027" y="0"/>
                    <a:pt x="180024" y="0"/>
                  </a:cubicBezTo>
                  <a:lnTo>
                    <a:pt x="900096" y="0"/>
                  </a:lnTo>
                  <a:cubicBezTo>
                    <a:pt x="999521" y="0"/>
                    <a:pt x="1080120" y="80599"/>
                    <a:pt x="1080120" y="180023"/>
                  </a:cubicBezTo>
                  <a:lnTo>
                    <a:pt x="1080120" y="4213174"/>
                  </a:lnTo>
                  <a:cubicBezTo>
                    <a:pt x="1080120" y="4312599"/>
                    <a:pt x="999521" y="4393198"/>
                    <a:pt x="900096" y="4393198"/>
                  </a:cubicBezTo>
                  <a:lnTo>
                    <a:pt x="180024" y="4393198"/>
                  </a:lnTo>
                  <a:cubicBezTo>
                    <a:pt x="80599" y="4393198"/>
                    <a:pt x="0" y="4312599"/>
                    <a:pt x="0" y="4213174"/>
                  </a:cubicBezTo>
                  <a:lnTo>
                    <a:pt x="0" y="180024"/>
                  </a:lnTo>
                  <a:cubicBezTo>
                    <a:pt x="0" y="167596"/>
                    <a:pt x="1259" y="155462"/>
                    <a:pt x="3658" y="143743"/>
                  </a:cubicBezTo>
                  <a:close/>
                </a:path>
              </a:pathLst>
            </a:custGeom>
            <a:solidFill>
              <a:srgbClr val="D12112"/>
            </a:solidFill>
            <a:ln w="9525" cap="flat" cmpd="sng" algn="ctr">
              <a:noFill/>
              <a:prstDash val="solid"/>
              <a:round/>
              <a:headEnd type="none" w="med" len="med"/>
              <a:tailEnd type="none" w="med" len="med"/>
            </a:ln>
            <a:effectLst/>
          </p:spPr>
          <p:txBody>
            <a:bodyPr vert="vert270" wrap="square" lIns="72000" tIns="252000" rIns="72000" bIns="45720" numCol="1" rtlCol="0" anchor="ctr" anchorCtr="0" compatLnSpc="1"/>
            <a:lstStyle/>
            <a:p>
              <a:pPr algn="r" fontAlgn="base">
                <a:spcBef>
                  <a:spcPct val="0"/>
                </a:spcBef>
                <a:spcAft>
                  <a:spcPct val="0"/>
                </a:spcAft>
              </a:pPr>
              <a:endParaRPr lang="en-US" sz="2400" b="1" dirty="0">
                <a:solidFill>
                  <a:schemeClr val="bg1"/>
                </a:solidFill>
                <a:effectLst>
                  <a:outerShdw blurRad="38100" dist="38100" dir="2700000" algn="tl">
                    <a:srgbClr val="000000">
                      <a:alpha val="43137"/>
                    </a:srgbClr>
                  </a:outerShdw>
                </a:effectLst>
                <a:latin typeface="Lucida Sans Unicode" panose="020B0602030504020204" pitchFamily="34" charset="0"/>
              </a:endParaRPr>
            </a:p>
          </p:txBody>
        </p:sp>
        <p:sp>
          <p:nvSpPr>
            <p:cNvPr id="36" name="Ellipse 15"/>
            <p:cNvSpPr/>
            <p:nvPr/>
          </p:nvSpPr>
          <p:spPr bwMode="auto">
            <a:xfrm rot="3949669">
              <a:off x="4663494" y="1795524"/>
              <a:ext cx="1177200" cy="5400000"/>
            </a:xfrm>
            <a:custGeom>
              <a:avLst/>
              <a:gdLst/>
              <a:ahLst/>
              <a:cxnLst/>
              <a:rect l="l" t="t" r="r" b="b"/>
              <a:pathLst>
                <a:path w="1080120" h="4393198">
                  <a:moveTo>
                    <a:pt x="311153" y="3868476"/>
                  </a:moveTo>
                  <a:cubicBezTo>
                    <a:pt x="308041" y="3883686"/>
                    <a:pt x="306406" y="3899434"/>
                    <a:pt x="306406" y="3915565"/>
                  </a:cubicBezTo>
                  <a:cubicBezTo>
                    <a:pt x="306406" y="4044609"/>
                    <a:pt x="411016" y="4149219"/>
                    <a:pt x="540060" y="4149219"/>
                  </a:cubicBezTo>
                  <a:cubicBezTo>
                    <a:pt x="669104" y="4149219"/>
                    <a:pt x="773714" y="4044609"/>
                    <a:pt x="773714" y="3915565"/>
                  </a:cubicBezTo>
                  <a:cubicBezTo>
                    <a:pt x="773714" y="3786521"/>
                    <a:pt x="669104" y="3681911"/>
                    <a:pt x="540060" y="3681911"/>
                  </a:cubicBezTo>
                  <a:cubicBezTo>
                    <a:pt x="427147" y="3681911"/>
                    <a:pt x="332940" y="3762003"/>
                    <a:pt x="311153" y="3868476"/>
                  </a:cubicBezTo>
                  <a:close/>
                  <a:moveTo>
                    <a:pt x="3658" y="143743"/>
                  </a:moveTo>
                  <a:cubicBezTo>
                    <a:pt x="20444" y="61708"/>
                    <a:pt x="93027" y="0"/>
                    <a:pt x="180024" y="0"/>
                  </a:cubicBezTo>
                  <a:lnTo>
                    <a:pt x="900096" y="0"/>
                  </a:lnTo>
                  <a:cubicBezTo>
                    <a:pt x="999521" y="0"/>
                    <a:pt x="1080120" y="80599"/>
                    <a:pt x="1080120" y="180023"/>
                  </a:cubicBezTo>
                  <a:lnTo>
                    <a:pt x="1080120" y="4213174"/>
                  </a:lnTo>
                  <a:cubicBezTo>
                    <a:pt x="1080120" y="4312599"/>
                    <a:pt x="999521" y="4393198"/>
                    <a:pt x="900096" y="4393198"/>
                  </a:cubicBezTo>
                  <a:lnTo>
                    <a:pt x="180024" y="4393198"/>
                  </a:lnTo>
                  <a:cubicBezTo>
                    <a:pt x="80599" y="4393198"/>
                    <a:pt x="0" y="4312599"/>
                    <a:pt x="0" y="4213174"/>
                  </a:cubicBezTo>
                  <a:lnTo>
                    <a:pt x="0" y="180024"/>
                  </a:lnTo>
                  <a:cubicBezTo>
                    <a:pt x="0" y="167596"/>
                    <a:pt x="1259" y="155462"/>
                    <a:pt x="3658" y="143743"/>
                  </a:cubicBezTo>
                  <a:close/>
                </a:path>
              </a:pathLst>
            </a:custGeom>
            <a:solidFill>
              <a:srgbClr val="FFC000"/>
            </a:solidFill>
            <a:ln w="9525" cap="flat" cmpd="sng" algn="ctr">
              <a:noFill/>
              <a:prstDash val="solid"/>
              <a:round/>
              <a:headEnd type="none" w="med" len="med"/>
              <a:tailEnd type="none" w="med" len="med"/>
            </a:ln>
            <a:effectLst/>
          </p:spPr>
          <p:txBody>
            <a:bodyPr vert="vert270" wrap="square" lIns="72000" tIns="252000" rIns="72000" bIns="45720" numCol="1" rtlCol="0" anchor="ctr" anchorCtr="0" compatLnSpc="1"/>
            <a:lstStyle/>
            <a:p>
              <a:pPr algn="r" fontAlgn="base">
                <a:spcBef>
                  <a:spcPct val="0"/>
                </a:spcBef>
                <a:spcAft>
                  <a:spcPct val="0"/>
                </a:spcAft>
              </a:pPr>
              <a:endParaRPr lang="en-US" sz="2400" b="1" dirty="0">
                <a:solidFill>
                  <a:schemeClr val="bg1"/>
                </a:solidFill>
                <a:effectLst>
                  <a:outerShdw blurRad="38100" dist="38100" dir="2700000" algn="tl">
                    <a:srgbClr val="000000">
                      <a:alpha val="43137"/>
                    </a:srgbClr>
                  </a:outerShdw>
                </a:effectLst>
                <a:latin typeface="Lucida Sans Unicode" panose="020B0602030504020204" pitchFamily="34" charset="0"/>
              </a:endParaRPr>
            </a:p>
          </p:txBody>
        </p:sp>
        <p:sp>
          <p:nvSpPr>
            <p:cNvPr id="37" name="Ellipse 15"/>
            <p:cNvSpPr/>
            <p:nvPr/>
          </p:nvSpPr>
          <p:spPr bwMode="auto">
            <a:xfrm rot="4401100">
              <a:off x="4756340" y="2086456"/>
              <a:ext cx="1177200" cy="5400000"/>
            </a:xfrm>
            <a:custGeom>
              <a:avLst/>
              <a:gdLst/>
              <a:ahLst/>
              <a:cxnLst/>
              <a:rect l="l" t="t" r="r" b="b"/>
              <a:pathLst>
                <a:path w="1080120" h="4393198">
                  <a:moveTo>
                    <a:pt x="311153" y="3868476"/>
                  </a:moveTo>
                  <a:cubicBezTo>
                    <a:pt x="308041" y="3883686"/>
                    <a:pt x="306406" y="3899434"/>
                    <a:pt x="306406" y="3915565"/>
                  </a:cubicBezTo>
                  <a:cubicBezTo>
                    <a:pt x="306406" y="4044609"/>
                    <a:pt x="411016" y="4149219"/>
                    <a:pt x="540060" y="4149219"/>
                  </a:cubicBezTo>
                  <a:cubicBezTo>
                    <a:pt x="669104" y="4149219"/>
                    <a:pt x="773714" y="4044609"/>
                    <a:pt x="773714" y="3915565"/>
                  </a:cubicBezTo>
                  <a:cubicBezTo>
                    <a:pt x="773714" y="3786521"/>
                    <a:pt x="669104" y="3681911"/>
                    <a:pt x="540060" y="3681911"/>
                  </a:cubicBezTo>
                  <a:cubicBezTo>
                    <a:pt x="427147" y="3681911"/>
                    <a:pt x="332940" y="3762003"/>
                    <a:pt x="311153" y="3868476"/>
                  </a:cubicBezTo>
                  <a:close/>
                  <a:moveTo>
                    <a:pt x="3658" y="143743"/>
                  </a:moveTo>
                  <a:cubicBezTo>
                    <a:pt x="20444" y="61708"/>
                    <a:pt x="93027" y="0"/>
                    <a:pt x="180024" y="0"/>
                  </a:cubicBezTo>
                  <a:lnTo>
                    <a:pt x="900096" y="0"/>
                  </a:lnTo>
                  <a:cubicBezTo>
                    <a:pt x="999521" y="0"/>
                    <a:pt x="1080120" y="80599"/>
                    <a:pt x="1080120" y="180023"/>
                  </a:cubicBezTo>
                  <a:lnTo>
                    <a:pt x="1080120" y="4213174"/>
                  </a:lnTo>
                  <a:cubicBezTo>
                    <a:pt x="1080120" y="4312599"/>
                    <a:pt x="999521" y="4393198"/>
                    <a:pt x="900096" y="4393198"/>
                  </a:cubicBezTo>
                  <a:lnTo>
                    <a:pt x="180024" y="4393198"/>
                  </a:lnTo>
                  <a:cubicBezTo>
                    <a:pt x="80599" y="4393198"/>
                    <a:pt x="0" y="4312599"/>
                    <a:pt x="0" y="4213174"/>
                  </a:cubicBezTo>
                  <a:lnTo>
                    <a:pt x="0" y="180024"/>
                  </a:lnTo>
                  <a:cubicBezTo>
                    <a:pt x="0" y="167596"/>
                    <a:pt x="1259" y="155462"/>
                    <a:pt x="3658" y="143743"/>
                  </a:cubicBezTo>
                  <a:close/>
                </a:path>
              </a:pathLst>
            </a:custGeom>
            <a:solidFill>
              <a:srgbClr val="92D050"/>
            </a:solidFill>
            <a:ln w="9525" cap="flat" cmpd="sng" algn="ctr">
              <a:noFill/>
              <a:prstDash val="solid"/>
              <a:round/>
              <a:headEnd type="none" w="med" len="med"/>
              <a:tailEnd type="none" w="med" len="med"/>
            </a:ln>
            <a:effectLst/>
          </p:spPr>
          <p:txBody>
            <a:bodyPr vert="vert270" wrap="square" lIns="72000" tIns="252000" rIns="72000" bIns="45720" numCol="1" rtlCol="0" anchor="ctr" anchorCtr="0" compatLnSpc="1"/>
            <a:lstStyle/>
            <a:p>
              <a:pPr algn="r" fontAlgn="base">
                <a:spcBef>
                  <a:spcPct val="0"/>
                </a:spcBef>
                <a:spcAft>
                  <a:spcPct val="0"/>
                </a:spcAft>
              </a:pPr>
              <a:endParaRPr lang="en-US" sz="2400" b="1" dirty="0">
                <a:solidFill>
                  <a:schemeClr val="bg1"/>
                </a:solidFill>
                <a:effectLst>
                  <a:outerShdw blurRad="38100" dist="38100" dir="2700000" algn="tl">
                    <a:srgbClr val="000000">
                      <a:alpha val="43137"/>
                    </a:srgbClr>
                  </a:outerShdw>
                </a:effectLst>
                <a:latin typeface="Lucida Sans Unicode" panose="020B0602030504020204" pitchFamily="34" charset="0"/>
              </a:endParaRPr>
            </a:p>
          </p:txBody>
        </p:sp>
        <p:sp>
          <p:nvSpPr>
            <p:cNvPr id="38" name="Ellipse 15"/>
            <p:cNvSpPr/>
            <p:nvPr/>
          </p:nvSpPr>
          <p:spPr bwMode="auto">
            <a:xfrm rot="4936605">
              <a:off x="4800400" y="2375178"/>
              <a:ext cx="1177200" cy="5400000"/>
            </a:xfrm>
            <a:custGeom>
              <a:avLst/>
              <a:gdLst/>
              <a:ahLst/>
              <a:cxnLst/>
              <a:rect l="l" t="t" r="r" b="b"/>
              <a:pathLst>
                <a:path w="1080120" h="4393198">
                  <a:moveTo>
                    <a:pt x="311153" y="3868476"/>
                  </a:moveTo>
                  <a:cubicBezTo>
                    <a:pt x="308041" y="3883686"/>
                    <a:pt x="306406" y="3899434"/>
                    <a:pt x="306406" y="3915565"/>
                  </a:cubicBezTo>
                  <a:cubicBezTo>
                    <a:pt x="306406" y="4044609"/>
                    <a:pt x="411016" y="4149219"/>
                    <a:pt x="540060" y="4149219"/>
                  </a:cubicBezTo>
                  <a:cubicBezTo>
                    <a:pt x="669104" y="4149219"/>
                    <a:pt x="773714" y="4044609"/>
                    <a:pt x="773714" y="3915565"/>
                  </a:cubicBezTo>
                  <a:cubicBezTo>
                    <a:pt x="773714" y="3786521"/>
                    <a:pt x="669104" y="3681911"/>
                    <a:pt x="540060" y="3681911"/>
                  </a:cubicBezTo>
                  <a:cubicBezTo>
                    <a:pt x="427147" y="3681911"/>
                    <a:pt x="332940" y="3762003"/>
                    <a:pt x="311153" y="3868476"/>
                  </a:cubicBezTo>
                  <a:close/>
                  <a:moveTo>
                    <a:pt x="3658" y="143743"/>
                  </a:moveTo>
                  <a:cubicBezTo>
                    <a:pt x="20444" y="61708"/>
                    <a:pt x="93027" y="0"/>
                    <a:pt x="180024" y="0"/>
                  </a:cubicBezTo>
                  <a:lnTo>
                    <a:pt x="900096" y="0"/>
                  </a:lnTo>
                  <a:cubicBezTo>
                    <a:pt x="999521" y="0"/>
                    <a:pt x="1080120" y="80599"/>
                    <a:pt x="1080120" y="180023"/>
                  </a:cubicBezTo>
                  <a:lnTo>
                    <a:pt x="1080120" y="4213174"/>
                  </a:lnTo>
                  <a:cubicBezTo>
                    <a:pt x="1080120" y="4312599"/>
                    <a:pt x="999521" y="4393198"/>
                    <a:pt x="900096" y="4393198"/>
                  </a:cubicBezTo>
                  <a:lnTo>
                    <a:pt x="180024" y="4393198"/>
                  </a:lnTo>
                  <a:cubicBezTo>
                    <a:pt x="80599" y="4393198"/>
                    <a:pt x="0" y="4312599"/>
                    <a:pt x="0" y="4213174"/>
                  </a:cubicBezTo>
                  <a:lnTo>
                    <a:pt x="0" y="180024"/>
                  </a:lnTo>
                  <a:cubicBezTo>
                    <a:pt x="0" y="167596"/>
                    <a:pt x="1259" y="155462"/>
                    <a:pt x="3658" y="143743"/>
                  </a:cubicBezTo>
                  <a:close/>
                </a:path>
              </a:pathLst>
            </a:custGeom>
            <a:solidFill>
              <a:srgbClr val="0066FF"/>
            </a:solidFill>
            <a:ln w="9525" cap="flat" cmpd="sng" algn="ctr">
              <a:noFill/>
              <a:prstDash val="solid"/>
              <a:round/>
              <a:headEnd type="none" w="med" len="med"/>
              <a:tailEnd type="none" w="med" len="med"/>
            </a:ln>
            <a:effectLst/>
          </p:spPr>
          <p:txBody>
            <a:bodyPr vert="vert270" wrap="square" lIns="72000" tIns="252000" rIns="72000" bIns="45720" numCol="1" rtlCol="0" anchor="ctr" anchorCtr="0" compatLnSpc="1"/>
            <a:lstStyle/>
            <a:p>
              <a:pPr algn="r" fontAlgn="base">
                <a:spcBef>
                  <a:spcPct val="0"/>
                </a:spcBef>
                <a:spcAft>
                  <a:spcPct val="0"/>
                </a:spcAft>
              </a:pPr>
              <a:endParaRPr lang="en-US" sz="1400" b="1" dirty="0">
                <a:solidFill>
                  <a:schemeClr val="bg1"/>
                </a:solidFill>
                <a:effectLst>
                  <a:outerShdw blurRad="38100" dist="38100" dir="2700000" algn="tl">
                    <a:srgbClr val="000000">
                      <a:alpha val="43137"/>
                    </a:srgbClr>
                  </a:outerShdw>
                </a:effectLst>
                <a:latin typeface="Lucida Sans Unicode" panose="020B0602030504020204" pitchFamily="34" charset="0"/>
              </a:endParaRPr>
            </a:p>
          </p:txBody>
        </p:sp>
        <p:sp>
          <p:nvSpPr>
            <p:cNvPr id="39" name="Ellipse 15"/>
            <p:cNvSpPr/>
            <p:nvPr/>
          </p:nvSpPr>
          <p:spPr bwMode="auto">
            <a:xfrm rot="5400000">
              <a:off x="4800400" y="2661711"/>
              <a:ext cx="1177200" cy="5400000"/>
            </a:xfrm>
            <a:custGeom>
              <a:avLst/>
              <a:gdLst/>
              <a:ahLst/>
              <a:cxnLst/>
              <a:rect l="l" t="t" r="r" b="b"/>
              <a:pathLst>
                <a:path w="1080120" h="4393198">
                  <a:moveTo>
                    <a:pt x="311153" y="3868476"/>
                  </a:moveTo>
                  <a:cubicBezTo>
                    <a:pt x="308041" y="3883686"/>
                    <a:pt x="306406" y="3899434"/>
                    <a:pt x="306406" y="3915565"/>
                  </a:cubicBezTo>
                  <a:cubicBezTo>
                    <a:pt x="306406" y="4044609"/>
                    <a:pt x="411016" y="4149219"/>
                    <a:pt x="540060" y="4149219"/>
                  </a:cubicBezTo>
                  <a:cubicBezTo>
                    <a:pt x="669104" y="4149219"/>
                    <a:pt x="773714" y="4044609"/>
                    <a:pt x="773714" y="3915565"/>
                  </a:cubicBezTo>
                  <a:cubicBezTo>
                    <a:pt x="773714" y="3786521"/>
                    <a:pt x="669104" y="3681911"/>
                    <a:pt x="540060" y="3681911"/>
                  </a:cubicBezTo>
                  <a:cubicBezTo>
                    <a:pt x="427147" y="3681911"/>
                    <a:pt x="332940" y="3762003"/>
                    <a:pt x="311153" y="3868476"/>
                  </a:cubicBezTo>
                  <a:close/>
                  <a:moveTo>
                    <a:pt x="3658" y="143743"/>
                  </a:moveTo>
                  <a:cubicBezTo>
                    <a:pt x="20444" y="61708"/>
                    <a:pt x="93027" y="0"/>
                    <a:pt x="180024" y="0"/>
                  </a:cubicBezTo>
                  <a:lnTo>
                    <a:pt x="900096" y="0"/>
                  </a:lnTo>
                  <a:cubicBezTo>
                    <a:pt x="999521" y="0"/>
                    <a:pt x="1080120" y="80599"/>
                    <a:pt x="1080120" y="180023"/>
                  </a:cubicBezTo>
                  <a:lnTo>
                    <a:pt x="1080120" y="4213174"/>
                  </a:lnTo>
                  <a:cubicBezTo>
                    <a:pt x="1080120" y="4312599"/>
                    <a:pt x="999521" y="4393198"/>
                    <a:pt x="900096" y="4393198"/>
                  </a:cubicBezTo>
                  <a:lnTo>
                    <a:pt x="180024" y="4393198"/>
                  </a:lnTo>
                  <a:cubicBezTo>
                    <a:pt x="80599" y="4393198"/>
                    <a:pt x="0" y="4312599"/>
                    <a:pt x="0" y="4213174"/>
                  </a:cubicBezTo>
                  <a:lnTo>
                    <a:pt x="0" y="180024"/>
                  </a:lnTo>
                  <a:cubicBezTo>
                    <a:pt x="0" y="167596"/>
                    <a:pt x="1259" y="155462"/>
                    <a:pt x="3658" y="143743"/>
                  </a:cubicBezTo>
                  <a:close/>
                </a:path>
              </a:pathLst>
            </a:custGeom>
            <a:solidFill>
              <a:srgbClr val="002060"/>
            </a:solidFill>
            <a:ln w="9525" cap="flat" cmpd="sng" algn="ctr">
              <a:noFill/>
              <a:prstDash val="solid"/>
              <a:round/>
              <a:headEnd type="none" w="med" len="med"/>
              <a:tailEnd type="none" w="med" len="med"/>
            </a:ln>
            <a:effectLst/>
          </p:spPr>
          <p:txBody>
            <a:bodyPr vert="vert270" wrap="square" lIns="72000" tIns="252000" rIns="72000" bIns="45720" numCol="1" rtlCol="0" anchor="ctr" anchorCtr="0" compatLnSpc="1"/>
            <a:lstStyle/>
            <a:p>
              <a:pPr algn="r" fontAlgn="base">
                <a:spcBef>
                  <a:spcPct val="0"/>
                </a:spcBef>
                <a:spcAft>
                  <a:spcPct val="0"/>
                </a:spcAft>
              </a:pPr>
              <a:endParaRPr lang="en-US" sz="1400" b="1" dirty="0">
                <a:solidFill>
                  <a:schemeClr val="bg1"/>
                </a:solidFill>
                <a:effectLst>
                  <a:outerShdw blurRad="38100" dist="38100" dir="2700000" algn="tl">
                    <a:srgbClr val="000000">
                      <a:alpha val="43137"/>
                    </a:srgbClr>
                  </a:outerShdw>
                </a:effectLst>
                <a:latin typeface="Lucida Sans Unicode" panose="020B0602030504020204" pitchFamily="34" charset="0"/>
              </a:endParaRPr>
            </a:p>
          </p:txBody>
        </p:sp>
        <p:sp>
          <p:nvSpPr>
            <p:cNvPr id="40" name="Ellipse 10"/>
            <p:cNvSpPr/>
            <p:nvPr/>
          </p:nvSpPr>
          <p:spPr bwMode="auto">
            <a:xfrm>
              <a:off x="2987824" y="5064711"/>
              <a:ext cx="594000" cy="594000"/>
            </a:xfrm>
            <a:prstGeom prst="ellipse">
              <a:avLst/>
            </a:prstGeom>
            <a:gradFill>
              <a:gsLst>
                <a:gs pos="0">
                  <a:schemeClr val="bg1">
                    <a:lumMod val="85000"/>
                  </a:schemeClr>
                </a:gs>
                <a:gs pos="80000">
                  <a:schemeClr val="bg1">
                    <a:lumMod val="95000"/>
                  </a:schemeClr>
                </a:gs>
                <a:gs pos="100000">
                  <a:schemeClr val="bg1"/>
                </a:gs>
              </a:gsLst>
            </a:gradFill>
            <a:ln>
              <a:no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rtlCol="0" anchor="t" anchorCtr="0" compatLnSpc="1"/>
            <a:lstStyle/>
            <a:p>
              <a:pPr fontAlgn="base">
                <a:spcBef>
                  <a:spcPct val="0"/>
                </a:spcBef>
                <a:spcAft>
                  <a:spcPct val="0"/>
                </a:spcAft>
              </a:pPr>
              <a:endParaRPr lang="fr-FR" sz="1400" b="1">
                <a:solidFill>
                  <a:schemeClr val="tx1"/>
                </a:solidFill>
                <a:latin typeface="Lucida Sans Unicode" panose="020B0602030504020204" pitchFamily="34" charset="0"/>
              </a:endParaRPr>
            </a:p>
          </p:txBody>
        </p:sp>
      </p:grpSp>
      <p:graphicFrame>
        <p:nvGraphicFramePr>
          <p:cNvPr id="3" name="表格 2"/>
          <p:cNvGraphicFramePr>
            <a:graphicFrameLocks noGrp="1"/>
          </p:cNvGraphicFramePr>
          <p:nvPr/>
        </p:nvGraphicFramePr>
        <p:xfrm>
          <a:off x="539908" y="3271921"/>
          <a:ext cx="6390120" cy="2919159"/>
        </p:xfrm>
        <a:graphic>
          <a:graphicData uri="http://schemas.openxmlformats.org/drawingml/2006/table">
            <a:tbl>
              <a:tblPr firstRow="1" firstCol="1" bandRow="1">
                <a:tableStyleId>{93296810-A885-4BE3-A3E7-6D5BEEA58F35}</a:tableStyleId>
              </a:tblPr>
              <a:tblGrid>
                <a:gridCol w="1213869"/>
                <a:gridCol w="2818579"/>
                <a:gridCol w="2357672"/>
              </a:tblGrid>
              <a:tr h="610001">
                <a:tc>
                  <a:txBody>
                    <a:bodyPr/>
                    <a:lstStyle/>
                    <a:p>
                      <a:pPr algn="ctr">
                        <a:spcAft>
                          <a:spcPts val="0"/>
                        </a:spcAft>
                      </a:pPr>
                      <a:r>
                        <a:rPr lang="zh-CN" sz="2000" kern="100" dirty="0">
                          <a:effectLst/>
                          <a:latin typeface="微软雅黑" panose="020B0503020204020204" charset="-122"/>
                          <a:ea typeface="微软雅黑" panose="020B0503020204020204" charset="-122"/>
                        </a:rPr>
                        <a:t>二级类别</a:t>
                      </a:r>
                      <a:endParaRPr lang="zh-CN" sz="2000" kern="100" dirty="0">
                        <a:effectLst/>
                        <a:latin typeface="微软雅黑" panose="020B0503020204020204" charset="-122"/>
                        <a:ea typeface="微软雅黑" panose="020B0503020204020204" charset="-122"/>
                      </a:endParaRPr>
                    </a:p>
                  </a:txBody>
                  <a:tcPr marL="68580" marR="68580" marT="0" marB="0" anchor="ctr"/>
                </a:tc>
                <a:tc>
                  <a:txBody>
                    <a:bodyPr/>
                    <a:lstStyle/>
                    <a:p>
                      <a:pPr algn="ctr">
                        <a:spcAft>
                          <a:spcPts val="0"/>
                        </a:spcAft>
                      </a:pPr>
                      <a:r>
                        <a:rPr lang="zh-CN" sz="2000" kern="100" dirty="0">
                          <a:effectLst/>
                          <a:latin typeface="微软雅黑" panose="020B0503020204020204" charset="-122"/>
                          <a:ea typeface="微软雅黑" panose="020B0503020204020204" charset="-122"/>
                        </a:rPr>
                        <a:t>面试问题</a:t>
                      </a:r>
                      <a:endParaRPr lang="zh-CN" sz="2000" kern="100" dirty="0">
                        <a:effectLst/>
                        <a:latin typeface="微软雅黑" panose="020B0503020204020204" charset="-122"/>
                        <a:ea typeface="微软雅黑" panose="020B0503020204020204" charset="-122"/>
                      </a:endParaRPr>
                    </a:p>
                  </a:txBody>
                  <a:tcPr marL="68580" marR="68580" marT="0" marB="0" anchor="ctr"/>
                </a:tc>
                <a:tc>
                  <a:txBody>
                    <a:bodyPr/>
                    <a:lstStyle/>
                    <a:p>
                      <a:pPr algn="ctr">
                        <a:spcAft>
                          <a:spcPts val="0"/>
                        </a:spcAft>
                      </a:pPr>
                      <a:r>
                        <a:rPr lang="zh-CN" sz="2000" kern="100" dirty="0">
                          <a:effectLst/>
                          <a:latin typeface="微软雅黑" panose="020B0503020204020204" charset="-122"/>
                          <a:ea typeface="微软雅黑" panose="020B0503020204020204" charset="-122"/>
                        </a:rPr>
                        <a:t>测试点</a:t>
                      </a:r>
                      <a:endParaRPr lang="zh-CN" sz="2000" kern="100" dirty="0">
                        <a:effectLst/>
                        <a:latin typeface="微软雅黑" panose="020B0503020204020204" charset="-122"/>
                        <a:ea typeface="微软雅黑" panose="020B0503020204020204" charset="-122"/>
                      </a:endParaRPr>
                    </a:p>
                  </a:txBody>
                  <a:tcPr marL="68580" marR="68580" marT="0" marB="0" anchor="ctr"/>
                </a:tc>
              </a:tr>
              <a:tr h="1080888">
                <a:tc>
                  <a:txBody>
                    <a:bodyPr/>
                    <a:lstStyle/>
                    <a:p>
                      <a:pPr algn="ctr">
                        <a:spcAft>
                          <a:spcPts val="0"/>
                        </a:spcAft>
                      </a:pPr>
                      <a:r>
                        <a:rPr lang="zh-CN" sz="1600" kern="100" dirty="0">
                          <a:effectLst/>
                          <a:latin typeface="微软雅黑" panose="020B0503020204020204" charset="-122"/>
                          <a:ea typeface="微软雅黑" panose="020B0503020204020204" charset="-122"/>
                        </a:rPr>
                        <a:t>人生观</a:t>
                      </a:r>
                      <a:endParaRPr lang="zh-CN" sz="1600" kern="100" dirty="0">
                        <a:effectLst/>
                        <a:latin typeface="微软雅黑" panose="020B0503020204020204" charset="-122"/>
                        <a:ea typeface="微软雅黑" panose="020B0503020204020204" charset="-122"/>
                      </a:endParaRPr>
                    </a:p>
                  </a:txBody>
                  <a:tcPr marL="68580" marR="68580" marT="0" marB="0" anchor="ctr"/>
                </a:tc>
                <a:tc>
                  <a:txBody>
                    <a:bodyPr/>
                    <a:lstStyle/>
                    <a:p>
                      <a:pPr marL="0" algn="just" defTabSz="914400" rtl="0" eaLnBrk="1" latinLnBrk="0" hangingPunct="1">
                        <a:lnSpc>
                          <a:spcPct val="120000"/>
                        </a:lnSpc>
                        <a:spcAft>
                          <a:spcPts val="0"/>
                        </a:spcAft>
                      </a:pPr>
                      <a:r>
                        <a:rPr lang="zh-CN" sz="1600" kern="100" dirty="0">
                          <a:solidFill>
                            <a:srgbClr val="5F5E5C"/>
                          </a:solidFill>
                          <a:effectLst/>
                          <a:latin typeface="微软雅黑" panose="020B0503020204020204" charset="-122"/>
                          <a:ea typeface="微软雅黑" panose="020B0503020204020204" charset="-122"/>
                          <a:cs typeface="+mn-cs"/>
                        </a:rPr>
                        <a:t>有没有座右铭或者比较喜欢的格言？您最喜欢那一本书？您最喜欢的历史人物是？</a:t>
                      </a:r>
                      <a:endParaRPr lang="zh-CN" sz="1600" kern="100" dirty="0">
                        <a:solidFill>
                          <a:srgbClr val="5F5E5C"/>
                        </a:solidFill>
                        <a:effectLst/>
                        <a:latin typeface="微软雅黑" panose="020B0503020204020204" charset="-122"/>
                        <a:ea typeface="微软雅黑" panose="020B0503020204020204" charset="-122"/>
                        <a:cs typeface="+mn-cs"/>
                      </a:endParaRPr>
                    </a:p>
                  </a:txBody>
                  <a:tcPr marL="68580" marR="68580" marT="0" marB="0" anchor="ctr"/>
                </a:tc>
                <a:tc>
                  <a:txBody>
                    <a:bodyPr/>
                    <a:lstStyle/>
                    <a:p>
                      <a:pPr marL="0" algn="just" defTabSz="914400" rtl="0" eaLnBrk="1" latinLnBrk="0" hangingPunct="1">
                        <a:lnSpc>
                          <a:spcPct val="120000"/>
                        </a:lnSpc>
                        <a:spcAft>
                          <a:spcPts val="0"/>
                        </a:spcAft>
                      </a:pPr>
                      <a:r>
                        <a:rPr lang="zh-CN" sz="1600" kern="100" dirty="0">
                          <a:solidFill>
                            <a:srgbClr val="5F5E5C"/>
                          </a:solidFill>
                          <a:effectLst/>
                          <a:latin typeface="微软雅黑" panose="020B0503020204020204" charset="-122"/>
                          <a:ea typeface="微软雅黑" panose="020B0503020204020204" charset="-122"/>
                          <a:cs typeface="+mn-cs"/>
                        </a:rPr>
                        <a:t>应聘者的人生观、世界观、价值观</a:t>
                      </a:r>
                      <a:endParaRPr lang="zh-CN" sz="1600" kern="100" dirty="0">
                        <a:solidFill>
                          <a:srgbClr val="5F5E5C"/>
                        </a:solidFill>
                        <a:effectLst/>
                        <a:latin typeface="微软雅黑" panose="020B0503020204020204" charset="-122"/>
                        <a:ea typeface="微软雅黑" panose="020B0503020204020204" charset="-122"/>
                        <a:cs typeface="+mn-cs"/>
                      </a:endParaRPr>
                    </a:p>
                  </a:txBody>
                  <a:tcPr marL="68580" marR="68580" marT="0" marB="0" anchor="ctr"/>
                </a:tc>
              </a:tr>
              <a:tr h="665162">
                <a:tc rowSpan="2">
                  <a:txBody>
                    <a:bodyPr/>
                    <a:lstStyle/>
                    <a:p>
                      <a:pPr algn="ctr">
                        <a:spcAft>
                          <a:spcPts val="0"/>
                        </a:spcAft>
                      </a:pPr>
                      <a:r>
                        <a:rPr lang="zh-CN" sz="1600" kern="100">
                          <a:effectLst/>
                          <a:latin typeface="微软雅黑" panose="020B0503020204020204" charset="-122"/>
                          <a:ea typeface="微软雅黑" panose="020B0503020204020204" charset="-122"/>
                        </a:rPr>
                        <a:t>职业观</a:t>
                      </a:r>
                      <a:endParaRPr lang="zh-CN" sz="1600" kern="100">
                        <a:effectLst/>
                        <a:latin typeface="微软雅黑" panose="020B0503020204020204" charset="-122"/>
                        <a:ea typeface="微软雅黑" panose="020B0503020204020204" charset="-122"/>
                      </a:endParaRPr>
                    </a:p>
                  </a:txBody>
                  <a:tcPr marL="68580" marR="68580" marT="0" marB="0" anchor="ctr"/>
                </a:tc>
                <a:tc>
                  <a:txBody>
                    <a:bodyPr/>
                    <a:lstStyle/>
                    <a:p>
                      <a:pPr marL="0" algn="just" defTabSz="914400" rtl="0" eaLnBrk="1" latinLnBrk="0" hangingPunct="1">
                        <a:lnSpc>
                          <a:spcPct val="120000"/>
                        </a:lnSpc>
                        <a:spcAft>
                          <a:spcPts val="0"/>
                        </a:spcAft>
                      </a:pPr>
                      <a:r>
                        <a:rPr lang="zh-CN" sz="1600" kern="100" dirty="0">
                          <a:solidFill>
                            <a:srgbClr val="5F5E5C"/>
                          </a:solidFill>
                          <a:effectLst/>
                          <a:latin typeface="微软雅黑" panose="020B0503020204020204" charset="-122"/>
                          <a:ea typeface="微软雅黑" panose="020B0503020204020204" charset="-122"/>
                          <a:cs typeface="+mn-cs"/>
                        </a:rPr>
                        <a:t>工作中，什么会令你感到沮丧？具体事例？</a:t>
                      </a:r>
                      <a:endParaRPr lang="zh-CN" sz="1600" kern="100" dirty="0">
                        <a:solidFill>
                          <a:srgbClr val="5F5E5C"/>
                        </a:solidFill>
                        <a:effectLst/>
                        <a:latin typeface="微软雅黑" panose="020B0503020204020204" charset="-122"/>
                        <a:ea typeface="微软雅黑" panose="020B0503020204020204" charset="-122"/>
                        <a:cs typeface="+mn-cs"/>
                      </a:endParaRPr>
                    </a:p>
                  </a:txBody>
                  <a:tcPr marL="68580" marR="68580" marT="0" marB="0" anchor="ctr"/>
                </a:tc>
                <a:tc rowSpan="2">
                  <a:txBody>
                    <a:bodyPr/>
                    <a:lstStyle/>
                    <a:p>
                      <a:pPr marL="0" algn="just" defTabSz="914400" rtl="0" eaLnBrk="1" latinLnBrk="0" hangingPunct="1">
                        <a:lnSpc>
                          <a:spcPct val="120000"/>
                        </a:lnSpc>
                        <a:spcAft>
                          <a:spcPts val="0"/>
                        </a:spcAft>
                      </a:pPr>
                      <a:r>
                        <a:rPr lang="zh-CN" sz="1600" kern="100" dirty="0">
                          <a:solidFill>
                            <a:srgbClr val="5F5E5C"/>
                          </a:solidFill>
                          <a:effectLst/>
                          <a:latin typeface="微软雅黑" panose="020B0503020204020204" charset="-122"/>
                          <a:ea typeface="微软雅黑" panose="020B0503020204020204" charset="-122"/>
                          <a:cs typeface="+mn-cs"/>
                        </a:rPr>
                        <a:t>通过正反两个方面来判断应聘者的职业观</a:t>
                      </a:r>
                      <a:endParaRPr lang="zh-CN" sz="1600" kern="100" dirty="0">
                        <a:solidFill>
                          <a:srgbClr val="5F5E5C"/>
                        </a:solidFill>
                        <a:effectLst/>
                        <a:latin typeface="微软雅黑" panose="020B0503020204020204" charset="-122"/>
                        <a:ea typeface="微软雅黑" panose="020B0503020204020204" charset="-122"/>
                        <a:cs typeface="+mn-cs"/>
                      </a:endParaRPr>
                    </a:p>
                  </a:txBody>
                  <a:tcPr marL="68580" marR="68580" marT="0" marB="0" anchor="ctr"/>
                </a:tc>
              </a:tr>
              <a:tr h="563108">
                <a:tc vMerge="1">
                  <a:tcPr/>
                </a:tc>
                <a:tc>
                  <a:txBody>
                    <a:bodyPr/>
                    <a:lstStyle/>
                    <a:p>
                      <a:pPr marL="0" algn="just" defTabSz="914400" rtl="0" eaLnBrk="1" latinLnBrk="0" hangingPunct="1">
                        <a:lnSpc>
                          <a:spcPct val="120000"/>
                        </a:lnSpc>
                        <a:spcAft>
                          <a:spcPts val="0"/>
                        </a:spcAft>
                      </a:pPr>
                      <a:r>
                        <a:rPr lang="zh-CN" sz="1600" kern="100" dirty="0">
                          <a:solidFill>
                            <a:srgbClr val="5F5E5C"/>
                          </a:solidFill>
                          <a:effectLst/>
                          <a:latin typeface="微软雅黑" panose="020B0503020204020204" charset="-122"/>
                          <a:ea typeface="微软雅黑" panose="020B0503020204020204" charset="-122"/>
                          <a:cs typeface="+mn-cs"/>
                        </a:rPr>
                        <a:t>你最满意的工作经验，为什么满意？</a:t>
                      </a:r>
                      <a:endParaRPr lang="zh-CN" sz="1600" kern="100" dirty="0">
                        <a:solidFill>
                          <a:srgbClr val="5F5E5C"/>
                        </a:solidFill>
                        <a:effectLst/>
                        <a:latin typeface="微软雅黑" panose="020B0503020204020204" charset="-122"/>
                        <a:ea typeface="微软雅黑" panose="020B0503020204020204" charset="-122"/>
                        <a:cs typeface="+mn-cs"/>
                      </a:endParaRPr>
                    </a:p>
                  </a:txBody>
                  <a:tcPr marL="68580" marR="68580" marT="0" marB="0" anchor="ctr"/>
                </a:tc>
                <a:tc vMerge="1">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1300">
        <p14:pan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strVal val="(6*min(max(#ppt_w*#ppt_h,.3),1)-7.4)/-.7*#ppt_w"/>
                                          </p:val>
                                        </p:tav>
                                        <p:tav tm="100000">
                                          <p:val>
                                            <p:strVal val="#ppt_w"/>
                                          </p:val>
                                        </p:tav>
                                      </p:tavLst>
                                    </p:anim>
                                    <p:anim calcmode="lin" valueType="num">
                                      <p:cBhvr>
                                        <p:cTn id="8" dur="500" fill="hold"/>
                                        <p:tgtEl>
                                          <p:spTgt spid="3"/>
                                        </p:tgtEl>
                                        <p:attrNameLst>
                                          <p:attrName>ppt_h</p:attrName>
                                        </p:attrNameLst>
                                      </p:cBhvr>
                                      <p:tavLst>
                                        <p:tav tm="0">
                                          <p:val>
                                            <p:strVal val="(6*min(max(#ppt_w*#ppt_h,.3),1)-7.4)/-.7*#ppt_h"/>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矩形 40"/>
          <p:cNvSpPr/>
          <p:nvPr/>
        </p:nvSpPr>
        <p:spPr>
          <a:xfrm>
            <a:off x="414852" y="2780927"/>
            <a:ext cx="6618839" cy="3518511"/>
          </a:xfrm>
          <a:prstGeom prst="rect">
            <a:avLst/>
          </a:prstGeom>
          <a:solidFill>
            <a:sysClr val="window" lastClr="FFFFFF"/>
          </a:solidFill>
          <a:ln w="3175" cap="flat" cmpd="sng" algn="ctr">
            <a:solidFill>
              <a:sysClr val="window" lastClr="FFFFFF">
                <a:lumMod val="75000"/>
              </a:sysClr>
            </a:solidFill>
            <a:prstDash val="solid"/>
          </a:ln>
          <a:effectLst>
            <a:outerShdw blurRad="50800" dist="38100" dir="5400000" algn="t" rotWithShape="0">
              <a:prstClr val="black">
                <a:alpha val="40000"/>
              </a:prstClr>
            </a:outerShdw>
          </a:effectLst>
        </p:spPr>
        <p:txBody>
          <a:bodyPr anchor="ctr"/>
          <a:lstStyle/>
          <a:p>
            <a:pPr algn="ctr">
              <a:defRPr/>
            </a:pPr>
            <a:endParaRPr lang="zh-CN" altLang="en-US" kern="0">
              <a:solidFill>
                <a:sysClr val="window" lastClr="FFFFFF"/>
              </a:solidFill>
              <a:latin typeface="Tahoma" panose="020B0604030504040204"/>
              <a:ea typeface="微软雅黑" panose="020B0503020204020204" charset="-122"/>
            </a:endParaRPr>
          </a:p>
        </p:txBody>
      </p:sp>
      <p:grpSp>
        <p:nvGrpSpPr>
          <p:cNvPr id="22" name="组合 21"/>
          <p:cNvGrpSpPr>
            <a:grpSpLocks noChangeAspect="1"/>
          </p:cNvGrpSpPr>
          <p:nvPr/>
        </p:nvGrpSpPr>
        <p:grpSpPr>
          <a:xfrm>
            <a:off x="7137674" y="2061328"/>
            <a:ext cx="4720553" cy="4320000"/>
            <a:chOff x="2188309" y="669171"/>
            <a:chExt cx="5900691" cy="5400000"/>
          </a:xfrm>
        </p:grpSpPr>
        <p:sp>
          <p:nvSpPr>
            <p:cNvPr id="23" name="Ellipse 15"/>
            <p:cNvSpPr/>
            <p:nvPr/>
          </p:nvSpPr>
          <p:spPr bwMode="auto">
            <a:xfrm rot="1123418">
              <a:off x="3334032" y="669171"/>
              <a:ext cx="1177200" cy="5400000"/>
            </a:xfrm>
            <a:custGeom>
              <a:avLst/>
              <a:gdLst/>
              <a:ahLst/>
              <a:cxnLst/>
              <a:rect l="l" t="t" r="r" b="b"/>
              <a:pathLst>
                <a:path w="1080120" h="4393198">
                  <a:moveTo>
                    <a:pt x="311153" y="3868476"/>
                  </a:moveTo>
                  <a:cubicBezTo>
                    <a:pt x="308041" y="3883686"/>
                    <a:pt x="306406" y="3899434"/>
                    <a:pt x="306406" y="3915565"/>
                  </a:cubicBezTo>
                  <a:cubicBezTo>
                    <a:pt x="306406" y="4044609"/>
                    <a:pt x="411016" y="4149219"/>
                    <a:pt x="540060" y="4149219"/>
                  </a:cubicBezTo>
                  <a:cubicBezTo>
                    <a:pt x="669104" y="4149219"/>
                    <a:pt x="773714" y="4044609"/>
                    <a:pt x="773714" y="3915565"/>
                  </a:cubicBezTo>
                  <a:cubicBezTo>
                    <a:pt x="773714" y="3786521"/>
                    <a:pt x="669104" y="3681911"/>
                    <a:pt x="540060" y="3681911"/>
                  </a:cubicBezTo>
                  <a:cubicBezTo>
                    <a:pt x="427147" y="3681911"/>
                    <a:pt x="332940" y="3762003"/>
                    <a:pt x="311153" y="3868476"/>
                  </a:cubicBezTo>
                  <a:close/>
                  <a:moveTo>
                    <a:pt x="3658" y="143743"/>
                  </a:moveTo>
                  <a:cubicBezTo>
                    <a:pt x="20444" y="61708"/>
                    <a:pt x="93027" y="0"/>
                    <a:pt x="180024" y="0"/>
                  </a:cubicBezTo>
                  <a:lnTo>
                    <a:pt x="900096" y="0"/>
                  </a:lnTo>
                  <a:cubicBezTo>
                    <a:pt x="999521" y="0"/>
                    <a:pt x="1080120" y="80599"/>
                    <a:pt x="1080120" y="180023"/>
                  </a:cubicBezTo>
                  <a:lnTo>
                    <a:pt x="1080120" y="4213174"/>
                  </a:lnTo>
                  <a:cubicBezTo>
                    <a:pt x="1080120" y="4312599"/>
                    <a:pt x="999521" y="4393198"/>
                    <a:pt x="900096" y="4393198"/>
                  </a:cubicBezTo>
                  <a:lnTo>
                    <a:pt x="180024" y="4393198"/>
                  </a:lnTo>
                  <a:cubicBezTo>
                    <a:pt x="80599" y="4393198"/>
                    <a:pt x="0" y="4312599"/>
                    <a:pt x="0" y="4213174"/>
                  </a:cubicBezTo>
                  <a:lnTo>
                    <a:pt x="0" y="180024"/>
                  </a:lnTo>
                  <a:cubicBezTo>
                    <a:pt x="0" y="167596"/>
                    <a:pt x="1259" y="155462"/>
                    <a:pt x="3658" y="143743"/>
                  </a:cubicBezTo>
                  <a:close/>
                </a:path>
              </a:pathLst>
            </a:custGeom>
            <a:solidFill>
              <a:srgbClr val="7030A0"/>
            </a:solidFill>
            <a:ln w="9525" cap="flat" cmpd="sng" algn="ctr">
              <a:noFill/>
              <a:prstDash val="solid"/>
              <a:round/>
              <a:headEnd type="none" w="med" len="med"/>
              <a:tailEnd type="none" w="med" len="med"/>
            </a:ln>
            <a:effectLst/>
          </p:spPr>
          <p:txBody>
            <a:bodyPr vert="vert270" wrap="square" lIns="72000" tIns="252000" rIns="72000" bIns="45720" numCol="1" rtlCol="0" anchor="ctr" anchorCtr="0" compatLnSpc="1"/>
            <a:lstStyle/>
            <a:p>
              <a:pPr lvl="0" algn="r" fontAlgn="base">
                <a:spcBef>
                  <a:spcPct val="0"/>
                </a:spcBef>
                <a:spcAft>
                  <a:spcPct val="0"/>
                </a:spcAft>
              </a:pPr>
              <a:r>
                <a:rPr lang="zh-CN" altLang="en-US" sz="24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rPr>
                <a:t>综合问题</a:t>
              </a:r>
              <a:endParaRPr lang="en-US" altLang="zh-CN" sz="24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
          <p:nvSpPr>
            <p:cNvPr id="24" name="Ellipse 15"/>
            <p:cNvSpPr/>
            <p:nvPr/>
          </p:nvSpPr>
          <p:spPr bwMode="auto">
            <a:xfrm rot="2998910">
              <a:off x="4299709" y="1315841"/>
              <a:ext cx="1177200" cy="5400000"/>
            </a:xfrm>
            <a:custGeom>
              <a:avLst/>
              <a:gdLst/>
              <a:ahLst/>
              <a:cxnLst/>
              <a:rect l="l" t="t" r="r" b="b"/>
              <a:pathLst>
                <a:path w="1080120" h="4393198">
                  <a:moveTo>
                    <a:pt x="311153" y="3868476"/>
                  </a:moveTo>
                  <a:cubicBezTo>
                    <a:pt x="308041" y="3883686"/>
                    <a:pt x="306406" y="3899434"/>
                    <a:pt x="306406" y="3915565"/>
                  </a:cubicBezTo>
                  <a:cubicBezTo>
                    <a:pt x="306406" y="4044609"/>
                    <a:pt x="411016" y="4149219"/>
                    <a:pt x="540060" y="4149219"/>
                  </a:cubicBezTo>
                  <a:cubicBezTo>
                    <a:pt x="669104" y="4149219"/>
                    <a:pt x="773714" y="4044609"/>
                    <a:pt x="773714" y="3915565"/>
                  </a:cubicBezTo>
                  <a:cubicBezTo>
                    <a:pt x="773714" y="3786521"/>
                    <a:pt x="669104" y="3681911"/>
                    <a:pt x="540060" y="3681911"/>
                  </a:cubicBezTo>
                  <a:cubicBezTo>
                    <a:pt x="427147" y="3681911"/>
                    <a:pt x="332940" y="3762003"/>
                    <a:pt x="311153" y="3868476"/>
                  </a:cubicBezTo>
                  <a:close/>
                  <a:moveTo>
                    <a:pt x="3658" y="143743"/>
                  </a:moveTo>
                  <a:cubicBezTo>
                    <a:pt x="20444" y="61708"/>
                    <a:pt x="93027" y="0"/>
                    <a:pt x="180024" y="0"/>
                  </a:cubicBezTo>
                  <a:lnTo>
                    <a:pt x="900096" y="0"/>
                  </a:lnTo>
                  <a:cubicBezTo>
                    <a:pt x="999521" y="0"/>
                    <a:pt x="1080120" y="80599"/>
                    <a:pt x="1080120" y="180023"/>
                  </a:cubicBezTo>
                  <a:lnTo>
                    <a:pt x="1080120" y="4213174"/>
                  </a:lnTo>
                  <a:cubicBezTo>
                    <a:pt x="1080120" y="4312599"/>
                    <a:pt x="999521" y="4393198"/>
                    <a:pt x="900096" y="4393198"/>
                  </a:cubicBezTo>
                  <a:lnTo>
                    <a:pt x="180024" y="4393198"/>
                  </a:lnTo>
                  <a:cubicBezTo>
                    <a:pt x="80599" y="4393198"/>
                    <a:pt x="0" y="4312599"/>
                    <a:pt x="0" y="4213174"/>
                  </a:cubicBezTo>
                  <a:lnTo>
                    <a:pt x="0" y="180024"/>
                  </a:lnTo>
                  <a:cubicBezTo>
                    <a:pt x="0" y="167596"/>
                    <a:pt x="1259" y="155462"/>
                    <a:pt x="3658" y="143743"/>
                  </a:cubicBezTo>
                  <a:close/>
                </a:path>
              </a:pathLst>
            </a:custGeom>
            <a:solidFill>
              <a:srgbClr val="FF3399"/>
            </a:solidFill>
            <a:ln w="9525" cap="flat" cmpd="sng" algn="ctr">
              <a:noFill/>
              <a:prstDash val="solid"/>
              <a:round/>
              <a:headEnd type="none" w="med" len="med"/>
              <a:tailEnd type="none" w="med" len="med"/>
            </a:ln>
            <a:effectLst/>
          </p:spPr>
          <p:txBody>
            <a:bodyPr vert="vert270" wrap="square" lIns="72000" tIns="252000" rIns="72000" bIns="45720" numCol="1" rtlCol="0" anchor="ctr" anchorCtr="0" compatLnSpc="1"/>
            <a:lstStyle/>
            <a:p>
              <a:pPr algn="r" fontAlgn="base">
                <a:spcBef>
                  <a:spcPct val="0"/>
                </a:spcBef>
                <a:spcAft>
                  <a:spcPct val="0"/>
                </a:spcAft>
              </a:pPr>
              <a:endParaRPr lang="en-US" sz="2400" b="1" dirty="0">
                <a:solidFill>
                  <a:schemeClr val="bg1"/>
                </a:solidFill>
                <a:effectLst>
                  <a:outerShdw blurRad="38100" dist="38100" dir="2700000" algn="tl">
                    <a:srgbClr val="000000">
                      <a:alpha val="43137"/>
                    </a:srgbClr>
                  </a:outerShdw>
                </a:effectLst>
                <a:latin typeface="Lucida Sans Unicode" panose="020B0602030504020204" pitchFamily="34" charset="0"/>
              </a:endParaRPr>
            </a:p>
          </p:txBody>
        </p:sp>
        <p:sp>
          <p:nvSpPr>
            <p:cNvPr id="25" name="Ellipse 15"/>
            <p:cNvSpPr/>
            <p:nvPr/>
          </p:nvSpPr>
          <p:spPr bwMode="auto">
            <a:xfrm rot="3448900">
              <a:off x="4486638" y="1524629"/>
              <a:ext cx="1177200" cy="5400000"/>
            </a:xfrm>
            <a:custGeom>
              <a:avLst/>
              <a:gdLst/>
              <a:ahLst/>
              <a:cxnLst/>
              <a:rect l="l" t="t" r="r" b="b"/>
              <a:pathLst>
                <a:path w="1080120" h="4393198">
                  <a:moveTo>
                    <a:pt x="311153" y="3868476"/>
                  </a:moveTo>
                  <a:cubicBezTo>
                    <a:pt x="308041" y="3883686"/>
                    <a:pt x="306406" y="3899434"/>
                    <a:pt x="306406" y="3915565"/>
                  </a:cubicBezTo>
                  <a:cubicBezTo>
                    <a:pt x="306406" y="4044609"/>
                    <a:pt x="411016" y="4149219"/>
                    <a:pt x="540060" y="4149219"/>
                  </a:cubicBezTo>
                  <a:cubicBezTo>
                    <a:pt x="669104" y="4149219"/>
                    <a:pt x="773714" y="4044609"/>
                    <a:pt x="773714" y="3915565"/>
                  </a:cubicBezTo>
                  <a:cubicBezTo>
                    <a:pt x="773714" y="3786521"/>
                    <a:pt x="669104" y="3681911"/>
                    <a:pt x="540060" y="3681911"/>
                  </a:cubicBezTo>
                  <a:cubicBezTo>
                    <a:pt x="427147" y="3681911"/>
                    <a:pt x="332940" y="3762003"/>
                    <a:pt x="311153" y="3868476"/>
                  </a:cubicBezTo>
                  <a:close/>
                  <a:moveTo>
                    <a:pt x="3658" y="143743"/>
                  </a:moveTo>
                  <a:cubicBezTo>
                    <a:pt x="20444" y="61708"/>
                    <a:pt x="93027" y="0"/>
                    <a:pt x="180024" y="0"/>
                  </a:cubicBezTo>
                  <a:lnTo>
                    <a:pt x="900096" y="0"/>
                  </a:lnTo>
                  <a:cubicBezTo>
                    <a:pt x="999521" y="0"/>
                    <a:pt x="1080120" y="80599"/>
                    <a:pt x="1080120" y="180023"/>
                  </a:cubicBezTo>
                  <a:lnTo>
                    <a:pt x="1080120" y="4213174"/>
                  </a:lnTo>
                  <a:cubicBezTo>
                    <a:pt x="1080120" y="4312599"/>
                    <a:pt x="999521" y="4393198"/>
                    <a:pt x="900096" y="4393198"/>
                  </a:cubicBezTo>
                  <a:lnTo>
                    <a:pt x="180024" y="4393198"/>
                  </a:lnTo>
                  <a:cubicBezTo>
                    <a:pt x="80599" y="4393198"/>
                    <a:pt x="0" y="4312599"/>
                    <a:pt x="0" y="4213174"/>
                  </a:cubicBezTo>
                  <a:lnTo>
                    <a:pt x="0" y="180024"/>
                  </a:lnTo>
                  <a:cubicBezTo>
                    <a:pt x="0" y="167596"/>
                    <a:pt x="1259" y="155462"/>
                    <a:pt x="3658" y="143743"/>
                  </a:cubicBezTo>
                  <a:close/>
                </a:path>
              </a:pathLst>
            </a:custGeom>
            <a:solidFill>
              <a:srgbClr val="D12112"/>
            </a:solidFill>
            <a:ln w="9525" cap="flat" cmpd="sng" algn="ctr">
              <a:noFill/>
              <a:prstDash val="solid"/>
              <a:round/>
              <a:headEnd type="none" w="med" len="med"/>
              <a:tailEnd type="none" w="med" len="med"/>
            </a:ln>
            <a:effectLst/>
          </p:spPr>
          <p:txBody>
            <a:bodyPr vert="vert270" wrap="square" lIns="72000" tIns="252000" rIns="72000" bIns="45720" numCol="1" rtlCol="0" anchor="ctr" anchorCtr="0" compatLnSpc="1"/>
            <a:lstStyle/>
            <a:p>
              <a:pPr algn="r" fontAlgn="base">
                <a:spcBef>
                  <a:spcPct val="0"/>
                </a:spcBef>
                <a:spcAft>
                  <a:spcPct val="0"/>
                </a:spcAft>
              </a:pPr>
              <a:endParaRPr lang="en-US" sz="2400" b="1" dirty="0">
                <a:solidFill>
                  <a:schemeClr val="bg1"/>
                </a:solidFill>
                <a:effectLst>
                  <a:outerShdw blurRad="38100" dist="38100" dir="2700000" algn="tl">
                    <a:srgbClr val="000000">
                      <a:alpha val="43137"/>
                    </a:srgbClr>
                  </a:outerShdw>
                </a:effectLst>
                <a:latin typeface="Lucida Sans Unicode" panose="020B0602030504020204" pitchFamily="34" charset="0"/>
              </a:endParaRPr>
            </a:p>
          </p:txBody>
        </p:sp>
        <p:sp>
          <p:nvSpPr>
            <p:cNvPr id="26" name="Ellipse 15"/>
            <p:cNvSpPr/>
            <p:nvPr/>
          </p:nvSpPr>
          <p:spPr bwMode="auto">
            <a:xfrm rot="3949669">
              <a:off x="4663494" y="1795524"/>
              <a:ext cx="1177200" cy="5400000"/>
            </a:xfrm>
            <a:custGeom>
              <a:avLst/>
              <a:gdLst/>
              <a:ahLst/>
              <a:cxnLst/>
              <a:rect l="l" t="t" r="r" b="b"/>
              <a:pathLst>
                <a:path w="1080120" h="4393198">
                  <a:moveTo>
                    <a:pt x="311153" y="3868476"/>
                  </a:moveTo>
                  <a:cubicBezTo>
                    <a:pt x="308041" y="3883686"/>
                    <a:pt x="306406" y="3899434"/>
                    <a:pt x="306406" y="3915565"/>
                  </a:cubicBezTo>
                  <a:cubicBezTo>
                    <a:pt x="306406" y="4044609"/>
                    <a:pt x="411016" y="4149219"/>
                    <a:pt x="540060" y="4149219"/>
                  </a:cubicBezTo>
                  <a:cubicBezTo>
                    <a:pt x="669104" y="4149219"/>
                    <a:pt x="773714" y="4044609"/>
                    <a:pt x="773714" y="3915565"/>
                  </a:cubicBezTo>
                  <a:cubicBezTo>
                    <a:pt x="773714" y="3786521"/>
                    <a:pt x="669104" y="3681911"/>
                    <a:pt x="540060" y="3681911"/>
                  </a:cubicBezTo>
                  <a:cubicBezTo>
                    <a:pt x="427147" y="3681911"/>
                    <a:pt x="332940" y="3762003"/>
                    <a:pt x="311153" y="3868476"/>
                  </a:cubicBezTo>
                  <a:close/>
                  <a:moveTo>
                    <a:pt x="3658" y="143743"/>
                  </a:moveTo>
                  <a:cubicBezTo>
                    <a:pt x="20444" y="61708"/>
                    <a:pt x="93027" y="0"/>
                    <a:pt x="180024" y="0"/>
                  </a:cubicBezTo>
                  <a:lnTo>
                    <a:pt x="900096" y="0"/>
                  </a:lnTo>
                  <a:cubicBezTo>
                    <a:pt x="999521" y="0"/>
                    <a:pt x="1080120" y="80599"/>
                    <a:pt x="1080120" y="180023"/>
                  </a:cubicBezTo>
                  <a:lnTo>
                    <a:pt x="1080120" y="4213174"/>
                  </a:lnTo>
                  <a:cubicBezTo>
                    <a:pt x="1080120" y="4312599"/>
                    <a:pt x="999521" y="4393198"/>
                    <a:pt x="900096" y="4393198"/>
                  </a:cubicBezTo>
                  <a:lnTo>
                    <a:pt x="180024" y="4393198"/>
                  </a:lnTo>
                  <a:cubicBezTo>
                    <a:pt x="80599" y="4393198"/>
                    <a:pt x="0" y="4312599"/>
                    <a:pt x="0" y="4213174"/>
                  </a:cubicBezTo>
                  <a:lnTo>
                    <a:pt x="0" y="180024"/>
                  </a:lnTo>
                  <a:cubicBezTo>
                    <a:pt x="0" y="167596"/>
                    <a:pt x="1259" y="155462"/>
                    <a:pt x="3658" y="143743"/>
                  </a:cubicBezTo>
                  <a:close/>
                </a:path>
              </a:pathLst>
            </a:custGeom>
            <a:solidFill>
              <a:srgbClr val="FFC000"/>
            </a:solidFill>
            <a:ln w="9525" cap="flat" cmpd="sng" algn="ctr">
              <a:noFill/>
              <a:prstDash val="solid"/>
              <a:round/>
              <a:headEnd type="none" w="med" len="med"/>
              <a:tailEnd type="none" w="med" len="med"/>
            </a:ln>
            <a:effectLst/>
          </p:spPr>
          <p:txBody>
            <a:bodyPr vert="vert270" wrap="square" lIns="72000" tIns="252000" rIns="72000" bIns="45720" numCol="1" rtlCol="0" anchor="ctr" anchorCtr="0" compatLnSpc="1"/>
            <a:lstStyle/>
            <a:p>
              <a:pPr algn="r" fontAlgn="base">
                <a:spcBef>
                  <a:spcPct val="0"/>
                </a:spcBef>
                <a:spcAft>
                  <a:spcPct val="0"/>
                </a:spcAft>
              </a:pPr>
              <a:endParaRPr lang="en-US" sz="2400" b="1" dirty="0">
                <a:solidFill>
                  <a:schemeClr val="bg1"/>
                </a:solidFill>
                <a:effectLst>
                  <a:outerShdw blurRad="38100" dist="38100" dir="2700000" algn="tl">
                    <a:srgbClr val="000000">
                      <a:alpha val="43137"/>
                    </a:srgbClr>
                  </a:outerShdw>
                </a:effectLst>
                <a:latin typeface="Lucida Sans Unicode" panose="020B0602030504020204" pitchFamily="34" charset="0"/>
              </a:endParaRPr>
            </a:p>
          </p:txBody>
        </p:sp>
        <p:sp>
          <p:nvSpPr>
            <p:cNvPr id="27" name="Ellipse 15"/>
            <p:cNvSpPr/>
            <p:nvPr/>
          </p:nvSpPr>
          <p:spPr bwMode="auto">
            <a:xfrm rot="4401100">
              <a:off x="4756340" y="2086456"/>
              <a:ext cx="1177200" cy="5400000"/>
            </a:xfrm>
            <a:custGeom>
              <a:avLst/>
              <a:gdLst/>
              <a:ahLst/>
              <a:cxnLst/>
              <a:rect l="l" t="t" r="r" b="b"/>
              <a:pathLst>
                <a:path w="1080120" h="4393198">
                  <a:moveTo>
                    <a:pt x="311153" y="3868476"/>
                  </a:moveTo>
                  <a:cubicBezTo>
                    <a:pt x="308041" y="3883686"/>
                    <a:pt x="306406" y="3899434"/>
                    <a:pt x="306406" y="3915565"/>
                  </a:cubicBezTo>
                  <a:cubicBezTo>
                    <a:pt x="306406" y="4044609"/>
                    <a:pt x="411016" y="4149219"/>
                    <a:pt x="540060" y="4149219"/>
                  </a:cubicBezTo>
                  <a:cubicBezTo>
                    <a:pt x="669104" y="4149219"/>
                    <a:pt x="773714" y="4044609"/>
                    <a:pt x="773714" y="3915565"/>
                  </a:cubicBezTo>
                  <a:cubicBezTo>
                    <a:pt x="773714" y="3786521"/>
                    <a:pt x="669104" y="3681911"/>
                    <a:pt x="540060" y="3681911"/>
                  </a:cubicBezTo>
                  <a:cubicBezTo>
                    <a:pt x="427147" y="3681911"/>
                    <a:pt x="332940" y="3762003"/>
                    <a:pt x="311153" y="3868476"/>
                  </a:cubicBezTo>
                  <a:close/>
                  <a:moveTo>
                    <a:pt x="3658" y="143743"/>
                  </a:moveTo>
                  <a:cubicBezTo>
                    <a:pt x="20444" y="61708"/>
                    <a:pt x="93027" y="0"/>
                    <a:pt x="180024" y="0"/>
                  </a:cubicBezTo>
                  <a:lnTo>
                    <a:pt x="900096" y="0"/>
                  </a:lnTo>
                  <a:cubicBezTo>
                    <a:pt x="999521" y="0"/>
                    <a:pt x="1080120" y="80599"/>
                    <a:pt x="1080120" y="180023"/>
                  </a:cubicBezTo>
                  <a:lnTo>
                    <a:pt x="1080120" y="4213174"/>
                  </a:lnTo>
                  <a:cubicBezTo>
                    <a:pt x="1080120" y="4312599"/>
                    <a:pt x="999521" y="4393198"/>
                    <a:pt x="900096" y="4393198"/>
                  </a:cubicBezTo>
                  <a:lnTo>
                    <a:pt x="180024" y="4393198"/>
                  </a:lnTo>
                  <a:cubicBezTo>
                    <a:pt x="80599" y="4393198"/>
                    <a:pt x="0" y="4312599"/>
                    <a:pt x="0" y="4213174"/>
                  </a:cubicBezTo>
                  <a:lnTo>
                    <a:pt x="0" y="180024"/>
                  </a:lnTo>
                  <a:cubicBezTo>
                    <a:pt x="0" y="167596"/>
                    <a:pt x="1259" y="155462"/>
                    <a:pt x="3658" y="143743"/>
                  </a:cubicBezTo>
                  <a:close/>
                </a:path>
              </a:pathLst>
            </a:custGeom>
            <a:solidFill>
              <a:srgbClr val="92D050"/>
            </a:solidFill>
            <a:ln w="9525" cap="flat" cmpd="sng" algn="ctr">
              <a:noFill/>
              <a:prstDash val="solid"/>
              <a:round/>
              <a:headEnd type="none" w="med" len="med"/>
              <a:tailEnd type="none" w="med" len="med"/>
            </a:ln>
            <a:effectLst/>
          </p:spPr>
          <p:txBody>
            <a:bodyPr vert="vert270" wrap="square" lIns="72000" tIns="252000" rIns="72000" bIns="45720" numCol="1" rtlCol="0" anchor="ctr" anchorCtr="0" compatLnSpc="1"/>
            <a:lstStyle/>
            <a:p>
              <a:pPr algn="r" fontAlgn="base">
                <a:spcBef>
                  <a:spcPct val="0"/>
                </a:spcBef>
                <a:spcAft>
                  <a:spcPct val="0"/>
                </a:spcAft>
              </a:pPr>
              <a:endParaRPr lang="en-US" sz="2400" b="1" dirty="0">
                <a:solidFill>
                  <a:schemeClr val="bg1"/>
                </a:solidFill>
                <a:effectLst>
                  <a:outerShdw blurRad="38100" dist="38100" dir="2700000" algn="tl">
                    <a:srgbClr val="000000">
                      <a:alpha val="43137"/>
                    </a:srgbClr>
                  </a:outerShdw>
                </a:effectLst>
                <a:latin typeface="Lucida Sans Unicode" panose="020B0602030504020204" pitchFamily="34" charset="0"/>
              </a:endParaRPr>
            </a:p>
          </p:txBody>
        </p:sp>
        <p:sp>
          <p:nvSpPr>
            <p:cNvPr id="28" name="Ellipse 15"/>
            <p:cNvSpPr/>
            <p:nvPr/>
          </p:nvSpPr>
          <p:spPr bwMode="auto">
            <a:xfrm rot="4936605">
              <a:off x="4800400" y="2375178"/>
              <a:ext cx="1177200" cy="5400000"/>
            </a:xfrm>
            <a:custGeom>
              <a:avLst/>
              <a:gdLst/>
              <a:ahLst/>
              <a:cxnLst/>
              <a:rect l="l" t="t" r="r" b="b"/>
              <a:pathLst>
                <a:path w="1080120" h="4393198">
                  <a:moveTo>
                    <a:pt x="311153" y="3868476"/>
                  </a:moveTo>
                  <a:cubicBezTo>
                    <a:pt x="308041" y="3883686"/>
                    <a:pt x="306406" y="3899434"/>
                    <a:pt x="306406" y="3915565"/>
                  </a:cubicBezTo>
                  <a:cubicBezTo>
                    <a:pt x="306406" y="4044609"/>
                    <a:pt x="411016" y="4149219"/>
                    <a:pt x="540060" y="4149219"/>
                  </a:cubicBezTo>
                  <a:cubicBezTo>
                    <a:pt x="669104" y="4149219"/>
                    <a:pt x="773714" y="4044609"/>
                    <a:pt x="773714" y="3915565"/>
                  </a:cubicBezTo>
                  <a:cubicBezTo>
                    <a:pt x="773714" y="3786521"/>
                    <a:pt x="669104" y="3681911"/>
                    <a:pt x="540060" y="3681911"/>
                  </a:cubicBezTo>
                  <a:cubicBezTo>
                    <a:pt x="427147" y="3681911"/>
                    <a:pt x="332940" y="3762003"/>
                    <a:pt x="311153" y="3868476"/>
                  </a:cubicBezTo>
                  <a:close/>
                  <a:moveTo>
                    <a:pt x="3658" y="143743"/>
                  </a:moveTo>
                  <a:cubicBezTo>
                    <a:pt x="20444" y="61708"/>
                    <a:pt x="93027" y="0"/>
                    <a:pt x="180024" y="0"/>
                  </a:cubicBezTo>
                  <a:lnTo>
                    <a:pt x="900096" y="0"/>
                  </a:lnTo>
                  <a:cubicBezTo>
                    <a:pt x="999521" y="0"/>
                    <a:pt x="1080120" y="80599"/>
                    <a:pt x="1080120" y="180023"/>
                  </a:cubicBezTo>
                  <a:lnTo>
                    <a:pt x="1080120" y="4213174"/>
                  </a:lnTo>
                  <a:cubicBezTo>
                    <a:pt x="1080120" y="4312599"/>
                    <a:pt x="999521" y="4393198"/>
                    <a:pt x="900096" y="4393198"/>
                  </a:cubicBezTo>
                  <a:lnTo>
                    <a:pt x="180024" y="4393198"/>
                  </a:lnTo>
                  <a:cubicBezTo>
                    <a:pt x="80599" y="4393198"/>
                    <a:pt x="0" y="4312599"/>
                    <a:pt x="0" y="4213174"/>
                  </a:cubicBezTo>
                  <a:lnTo>
                    <a:pt x="0" y="180024"/>
                  </a:lnTo>
                  <a:cubicBezTo>
                    <a:pt x="0" y="167596"/>
                    <a:pt x="1259" y="155462"/>
                    <a:pt x="3658" y="143743"/>
                  </a:cubicBezTo>
                  <a:close/>
                </a:path>
              </a:pathLst>
            </a:custGeom>
            <a:solidFill>
              <a:srgbClr val="0066FF"/>
            </a:solidFill>
            <a:ln w="9525" cap="flat" cmpd="sng" algn="ctr">
              <a:noFill/>
              <a:prstDash val="solid"/>
              <a:round/>
              <a:headEnd type="none" w="med" len="med"/>
              <a:tailEnd type="none" w="med" len="med"/>
            </a:ln>
            <a:effectLst/>
          </p:spPr>
          <p:txBody>
            <a:bodyPr vert="vert270" wrap="square" lIns="72000" tIns="252000" rIns="72000" bIns="45720" numCol="1" rtlCol="0" anchor="ctr" anchorCtr="0" compatLnSpc="1"/>
            <a:lstStyle/>
            <a:p>
              <a:pPr algn="r" fontAlgn="base">
                <a:spcBef>
                  <a:spcPct val="0"/>
                </a:spcBef>
                <a:spcAft>
                  <a:spcPct val="0"/>
                </a:spcAft>
              </a:pPr>
              <a:endParaRPr lang="en-US" sz="1400" b="1" dirty="0">
                <a:solidFill>
                  <a:schemeClr val="bg1"/>
                </a:solidFill>
                <a:effectLst>
                  <a:outerShdw blurRad="38100" dist="38100" dir="2700000" algn="tl">
                    <a:srgbClr val="000000">
                      <a:alpha val="43137"/>
                    </a:srgbClr>
                  </a:outerShdw>
                </a:effectLst>
                <a:latin typeface="Lucida Sans Unicode" panose="020B0602030504020204" pitchFamily="34" charset="0"/>
              </a:endParaRPr>
            </a:p>
          </p:txBody>
        </p:sp>
        <p:sp>
          <p:nvSpPr>
            <p:cNvPr id="29" name="Ellipse 15"/>
            <p:cNvSpPr/>
            <p:nvPr/>
          </p:nvSpPr>
          <p:spPr bwMode="auto">
            <a:xfrm rot="5400000">
              <a:off x="4800400" y="2661711"/>
              <a:ext cx="1177200" cy="5400000"/>
            </a:xfrm>
            <a:custGeom>
              <a:avLst/>
              <a:gdLst/>
              <a:ahLst/>
              <a:cxnLst/>
              <a:rect l="l" t="t" r="r" b="b"/>
              <a:pathLst>
                <a:path w="1080120" h="4393198">
                  <a:moveTo>
                    <a:pt x="311153" y="3868476"/>
                  </a:moveTo>
                  <a:cubicBezTo>
                    <a:pt x="308041" y="3883686"/>
                    <a:pt x="306406" y="3899434"/>
                    <a:pt x="306406" y="3915565"/>
                  </a:cubicBezTo>
                  <a:cubicBezTo>
                    <a:pt x="306406" y="4044609"/>
                    <a:pt x="411016" y="4149219"/>
                    <a:pt x="540060" y="4149219"/>
                  </a:cubicBezTo>
                  <a:cubicBezTo>
                    <a:pt x="669104" y="4149219"/>
                    <a:pt x="773714" y="4044609"/>
                    <a:pt x="773714" y="3915565"/>
                  </a:cubicBezTo>
                  <a:cubicBezTo>
                    <a:pt x="773714" y="3786521"/>
                    <a:pt x="669104" y="3681911"/>
                    <a:pt x="540060" y="3681911"/>
                  </a:cubicBezTo>
                  <a:cubicBezTo>
                    <a:pt x="427147" y="3681911"/>
                    <a:pt x="332940" y="3762003"/>
                    <a:pt x="311153" y="3868476"/>
                  </a:cubicBezTo>
                  <a:close/>
                  <a:moveTo>
                    <a:pt x="3658" y="143743"/>
                  </a:moveTo>
                  <a:cubicBezTo>
                    <a:pt x="20444" y="61708"/>
                    <a:pt x="93027" y="0"/>
                    <a:pt x="180024" y="0"/>
                  </a:cubicBezTo>
                  <a:lnTo>
                    <a:pt x="900096" y="0"/>
                  </a:lnTo>
                  <a:cubicBezTo>
                    <a:pt x="999521" y="0"/>
                    <a:pt x="1080120" y="80599"/>
                    <a:pt x="1080120" y="180023"/>
                  </a:cubicBezTo>
                  <a:lnTo>
                    <a:pt x="1080120" y="4213174"/>
                  </a:lnTo>
                  <a:cubicBezTo>
                    <a:pt x="1080120" y="4312599"/>
                    <a:pt x="999521" y="4393198"/>
                    <a:pt x="900096" y="4393198"/>
                  </a:cubicBezTo>
                  <a:lnTo>
                    <a:pt x="180024" y="4393198"/>
                  </a:lnTo>
                  <a:cubicBezTo>
                    <a:pt x="80599" y="4393198"/>
                    <a:pt x="0" y="4312599"/>
                    <a:pt x="0" y="4213174"/>
                  </a:cubicBezTo>
                  <a:lnTo>
                    <a:pt x="0" y="180024"/>
                  </a:lnTo>
                  <a:cubicBezTo>
                    <a:pt x="0" y="167596"/>
                    <a:pt x="1259" y="155462"/>
                    <a:pt x="3658" y="143743"/>
                  </a:cubicBezTo>
                  <a:close/>
                </a:path>
              </a:pathLst>
            </a:custGeom>
            <a:solidFill>
              <a:srgbClr val="002060"/>
            </a:solidFill>
            <a:ln w="9525" cap="flat" cmpd="sng" algn="ctr">
              <a:noFill/>
              <a:prstDash val="solid"/>
              <a:round/>
              <a:headEnd type="none" w="med" len="med"/>
              <a:tailEnd type="none" w="med" len="med"/>
            </a:ln>
            <a:effectLst/>
          </p:spPr>
          <p:txBody>
            <a:bodyPr vert="vert270" wrap="square" lIns="72000" tIns="252000" rIns="72000" bIns="45720" numCol="1" rtlCol="0" anchor="ctr" anchorCtr="0" compatLnSpc="1"/>
            <a:lstStyle/>
            <a:p>
              <a:pPr algn="r" fontAlgn="base">
                <a:spcBef>
                  <a:spcPct val="0"/>
                </a:spcBef>
                <a:spcAft>
                  <a:spcPct val="0"/>
                </a:spcAft>
              </a:pPr>
              <a:endParaRPr lang="en-US" sz="1400" b="1" dirty="0">
                <a:solidFill>
                  <a:schemeClr val="bg1"/>
                </a:solidFill>
                <a:effectLst>
                  <a:outerShdw blurRad="38100" dist="38100" dir="2700000" algn="tl">
                    <a:srgbClr val="000000">
                      <a:alpha val="43137"/>
                    </a:srgbClr>
                  </a:outerShdw>
                </a:effectLst>
                <a:latin typeface="Lucida Sans Unicode" panose="020B0602030504020204" pitchFamily="34" charset="0"/>
              </a:endParaRPr>
            </a:p>
          </p:txBody>
        </p:sp>
        <p:sp>
          <p:nvSpPr>
            <p:cNvPr id="30" name="Ellipse 10"/>
            <p:cNvSpPr/>
            <p:nvPr/>
          </p:nvSpPr>
          <p:spPr bwMode="auto">
            <a:xfrm>
              <a:off x="2987824" y="5064711"/>
              <a:ext cx="594000" cy="594000"/>
            </a:xfrm>
            <a:prstGeom prst="ellipse">
              <a:avLst/>
            </a:prstGeom>
            <a:gradFill>
              <a:gsLst>
                <a:gs pos="0">
                  <a:schemeClr val="bg1">
                    <a:lumMod val="85000"/>
                  </a:schemeClr>
                </a:gs>
                <a:gs pos="80000">
                  <a:schemeClr val="bg1">
                    <a:lumMod val="95000"/>
                  </a:schemeClr>
                </a:gs>
                <a:gs pos="100000">
                  <a:schemeClr val="bg1"/>
                </a:gs>
              </a:gsLst>
            </a:gradFill>
            <a:ln>
              <a:no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rtlCol="0" anchor="t" anchorCtr="0" compatLnSpc="1"/>
            <a:lstStyle/>
            <a:p>
              <a:pPr fontAlgn="base">
                <a:spcBef>
                  <a:spcPct val="0"/>
                </a:spcBef>
                <a:spcAft>
                  <a:spcPct val="0"/>
                </a:spcAft>
              </a:pPr>
              <a:endParaRPr lang="fr-FR" sz="1400" b="1">
                <a:solidFill>
                  <a:schemeClr val="tx1"/>
                </a:solidFill>
                <a:latin typeface="Lucida Sans Unicode" panose="020B0602030504020204" pitchFamily="34" charset="0"/>
              </a:endParaRPr>
            </a:p>
          </p:txBody>
        </p:sp>
      </p:grpSp>
      <p:graphicFrame>
        <p:nvGraphicFramePr>
          <p:cNvPr id="42" name="表格 41"/>
          <p:cNvGraphicFramePr>
            <a:graphicFrameLocks noGrp="1"/>
          </p:cNvGraphicFramePr>
          <p:nvPr/>
        </p:nvGraphicFramePr>
        <p:xfrm>
          <a:off x="526845" y="2873058"/>
          <a:ext cx="6409532" cy="3354947"/>
        </p:xfrm>
        <a:graphic>
          <a:graphicData uri="http://schemas.openxmlformats.org/drawingml/2006/table">
            <a:tbl>
              <a:tblPr firstRow="1" firstCol="1" bandRow="1">
                <a:tableStyleId>{93296810-A885-4BE3-A3E7-6D5BEEA58F35}</a:tableStyleId>
              </a:tblPr>
              <a:tblGrid>
                <a:gridCol w="1322439"/>
                <a:gridCol w="2551453"/>
                <a:gridCol w="2535640"/>
              </a:tblGrid>
              <a:tr h="931821">
                <a:tc>
                  <a:txBody>
                    <a:bodyPr/>
                    <a:lstStyle/>
                    <a:p>
                      <a:pPr algn="ctr">
                        <a:lnSpc>
                          <a:spcPct val="115000"/>
                        </a:lnSpc>
                        <a:spcAft>
                          <a:spcPts val="0"/>
                        </a:spcAft>
                      </a:pPr>
                      <a:r>
                        <a:rPr lang="zh-CN" sz="2000" kern="100" dirty="0">
                          <a:effectLst/>
                          <a:latin typeface="微软雅黑" panose="020B0503020204020204" charset="-122"/>
                          <a:ea typeface="微软雅黑" panose="020B0503020204020204" charset="-122"/>
                        </a:rPr>
                        <a:t>二级类别</a:t>
                      </a:r>
                      <a:endParaRPr lang="zh-CN" sz="2000" kern="100" dirty="0">
                        <a:effectLst/>
                        <a:latin typeface="微软雅黑" panose="020B0503020204020204" charset="-122"/>
                        <a:ea typeface="微软雅黑" panose="020B0503020204020204" charset="-122"/>
                      </a:endParaRPr>
                    </a:p>
                  </a:txBody>
                  <a:tcPr marL="68580" marR="68580" marT="0" marB="0" anchor="ctr"/>
                </a:tc>
                <a:tc>
                  <a:txBody>
                    <a:bodyPr/>
                    <a:lstStyle/>
                    <a:p>
                      <a:pPr algn="ctr">
                        <a:lnSpc>
                          <a:spcPct val="115000"/>
                        </a:lnSpc>
                        <a:spcAft>
                          <a:spcPts val="0"/>
                        </a:spcAft>
                      </a:pPr>
                      <a:r>
                        <a:rPr lang="zh-CN" sz="2000" kern="100" dirty="0">
                          <a:effectLst/>
                          <a:latin typeface="微软雅黑" panose="020B0503020204020204" charset="-122"/>
                          <a:ea typeface="微软雅黑" panose="020B0503020204020204" charset="-122"/>
                        </a:rPr>
                        <a:t>面试问题</a:t>
                      </a:r>
                      <a:endParaRPr lang="zh-CN" sz="2000" kern="100" dirty="0">
                        <a:effectLst/>
                        <a:latin typeface="微软雅黑" panose="020B0503020204020204" charset="-122"/>
                        <a:ea typeface="微软雅黑" panose="020B0503020204020204" charset="-122"/>
                      </a:endParaRPr>
                    </a:p>
                  </a:txBody>
                  <a:tcPr marL="68580" marR="68580" marT="0" marB="0" anchor="ctr"/>
                </a:tc>
                <a:tc>
                  <a:txBody>
                    <a:bodyPr/>
                    <a:lstStyle/>
                    <a:p>
                      <a:pPr algn="ctr">
                        <a:lnSpc>
                          <a:spcPct val="115000"/>
                        </a:lnSpc>
                        <a:spcAft>
                          <a:spcPts val="0"/>
                        </a:spcAft>
                      </a:pPr>
                      <a:r>
                        <a:rPr lang="zh-CN" sz="2000" kern="100" dirty="0">
                          <a:effectLst/>
                          <a:latin typeface="微软雅黑" panose="020B0503020204020204" charset="-122"/>
                          <a:ea typeface="微软雅黑" panose="020B0503020204020204" charset="-122"/>
                        </a:rPr>
                        <a:t>测试点</a:t>
                      </a:r>
                      <a:endParaRPr lang="zh-CN" sz="2000" kern="100" dirty="0">
                        <a:effectLst/>
                        <a:latin typeface="微软雅黑" panose="020B0503020204020204" charset="-122"/>
                        <a:ea typeface="微软雅黑" panose="020B0503020204020204" charset="-122"/>
                      </a:endParaRPr>
                    </a:p>
                  </a:txBody>
                  <a:tcPr marL="68580" marR="68580" marT="0" marB="0" anchor="ctr"/>
                </a:tc>
              </a:tr>
              <a:tr h="794115">
                <a:tc>
                  <a:txBody>
                    <a:bodyPr/>
                    <a:lstStyle/>
                    <a:p>
                      <a:pPr algn="ctr">
                        <a:lnSpc>
                          <a:spcPct val="115000"/>
                        </a:lnSpc>
                        <a:spcAft>
                          <a:spcPts val="0"/>
                        </a:spcAft>
                      </a:pPr>
                      <a:r>
                        <a:rPr lang="zh-CN" sz="1600" kern="100">
                          <a:effectLst/>
                          <a:latin typeface="微软雅黑" panose="020B0503020204020204" charset="-122"/>
                          <a:ea typeface="微软雅黑" panose="020B0503020204020204" charset="-122"/>
                        </a:rPr>
                        <a:t>岗位理解</a:t>
                      </a:r>
                      <a:endParaRPr lang="zh-CN" sz="1600" kern="100">
                        <a:effectLst/>
                        <a:latin typeface="微软雅黑" panose="020B0503020204020204" charset="-122"/>
                        <a:ea typeface="微软雅黑" panose="020B0503020204020204" charset="-122"/>
                      </a:endParaRPr>
                    </a:p>
                  </a:txBody>
                  <a:tcPr marL="68580" marR="68580" marT="0" marB="0" anchor="ctr"/>
                </a:tc>
                <a:tc>
                  <a:txBody>
                    <a:bodyPr/>
                    <a:lstStyle/>
                    <a:p>
                      <a:pPr marL="0" algn="just" defTabSz="914400" rtl="0" eaLnBrk="1" latinLnBrk="0" hangingPunct="1">
                        <a:lnSpc>
                          <a:spcPct val="120000"/>
                        </a:lnSpc>
                        <a:spcAft>
                          <a:spcPts val="0"/>
                        </a:spcAft>
                      </a:pPr>
                      <a:r>
                        <a:rPr lang="zh-CN" sz="1600" kern="100" dirty="0">
                          <a:solidFill>
                            <a:srgbClr val="5F5E5C"/>
                          </a:solidFill>
                          <a:effectLst/>
                          <a:latin typeface="微软雅黑" panose="020B0503020204020204" charset="-122"/>
                          <a:ea typeface="微软雅黑" panose="020B0503020204020204" charset="-122"/>
                          <a:cs typeface="+mn-cs"/>
                        </a:rPr>
                        <a:t>你是怎样理解你所应聘的</a:t>
                      </a:r>
                      <a:r>
                        <a:rPr lang="zh-CN" sz="1600" kern="100" dirty="0" smtClean="0">
                          <a:solidFill>
                            <a:srgbClr val="5F5E5C"/>
                          </a:solidFill>
                          <a:effectLst/>
                          <a:latin typeface="微软雅黑" panose="020B0503020204020204" charset="-122"/>
                          <a:ea typeface="微软雅黑" panose="020B0503020204020204" charset="-122"/>
                          <a:cs typeface="+mn-cs"/>
                        </a:rPr>
                        <a:t>岗位？</a:t>
                      </a:r>
                      <a:r>
                        <a:rPr lang="zh-CN" sz="1600" kern="100" dirty="0">
                          <a:solidFill>
                            <a:srgbClr val="5F5E5C"/>
                          </a:solidFill>
                          <a:effectLst/>
                          <a:latin typeface="微软雅黑" panose="020B0503020204020204" charset="-122"/>
                          <a:ea typeface="微软雅黑" panose="020B0503020204020204" charset="-122"/>
                          <a:cs typeface="+mn-cs"/>
                        </a:rPr>
                        <a:t>其主要职责</a:t>
                      </a:r>
                      <a:r>
                        <a:rPr lang="zh-CN" sz="1600" kern="100" dirty="0" smtClean="0">
                          <a:solidFill>
                            <a:srgbClr val="5F5E5C"/>
                          </a:solidFill>
                          <a:effectLst/>
                          <a:latin typeface="微软雅黑" panose="020B0503020204020204" charset="-122"/>
                          <a:ea typeface="微软雅黑" panose="020B0503020204020204" charset="-122"/>
                          <a:cs typeface="+mn-cs"/>
                        </a:rPr>
                        <a:t>是？</a:t>
                      </a:r>
                      <a:endParaRPr lang="zh-CN" sz="1600" kern="100" dirty="0">
                        <a:solidFill>
                          <a:srgbClr val="5F5E5C"/>
                        </a:solidFill>
                        <a:effectLst/>
                        <a:latin typeface="微软雅黑" panose="020B0503020204020204" charset="-122"/>
                        <a:ea typeface="微软雅黑" panose="020B0503020204020204" charset="-122"/>
                        <a:cs typeface="+mn-cs"/>
                      </a:endParaRPr>
                    </a:p>
                  </a:txBody>
                  <a:tcPr marL="68580" marR="68580" marT="0" marB="0" anchor="ctr"/>
                </a:tc>
                <a:tc>
                  <a:txBody>
                    <a:bodyPr/>
                    <a:lstStyle/>
                    <a:p>
                      <a:pPr marL="0" algn="just" defTabSz="914400" rtl="0" eaLnBrk="1" latinLnBrk="0" hangingPunct="1">
                        <a:lnSpc>
                          <a:spcPct val="120000"/>
                        </a:lnSpc>
                        <a:spcAft>
                          <a:spcPts val="0"/>
                        </a:spcAft>
                      </a:pPr>
                      <a:r>
                        <a:rPr lang="zh-CN" sz="1600" kern="100" dirty="0">
                          <a:solidFill>
                            <a:srgbClr val="5F5E5C"/>
                          </a:solidFill>
                          <a:effectLst/>
                          <a:latin typeface="微软雅黑" panose="020B0503020204020204" charset="-122"/>
                          <a:ea typeface="微软雅黑" panose="020B0503020204020204" charset="-122"/>
                          <a:cs typeface="+mn-cs"/>
                        </a:rPr>
                        <a:t>通过其对岗位的理解来判断是否的确有相关经验</a:t>
                      </a:r>
                      <a:endParaRPr lang="zh-CN" sz="1600" kern="100" dirty="0">
                        <a:solidFill>
                          <a:srgbClr val="5F5E5C"/>
                        </a:solidFill>
                        <a:effectLst/>
                        <a:latin typeface="微软雅黑" panose="020B0503020204020204" charset="-122"/>
                        <a:ea typeface="微软雅黑" panose="020B0503020204020204" charset="-122"/>
                        <a:cs typeface="+mn-cs"/>
                      </a:endParaRPr>
                    </a:p>
                  </a:txBody>
                  <a:tcPr marL="68580" marR="68580" marT="0" marB="0" anchor="ctr"/>
                </a:tc>
              </a:tr>
              <a:tr h="775952">
                <a:tc>
                  <a:txBody>
                    <a:bodyPr/>
                    <a:lstStyle/>
                    <a:p>
                      <a:pPr algn="ctr">
                        <a:lnSpc>
                          <a:spcPct val="115000"/>
                        </a:lnSpc>
                        <a:spcAft>
                          <a:spcPts val="0"/>
                        </a:spcAft>
                      </a:pPr>
                      <a:r>
                        <a:rPr lang="zh-CN" sz="1600" kern="100">
                          <a:effectLst/>
                          <a:latin typeface="微软雅黑" panose="020B0503020204020204" charset="-122"/>
                          <a:ea typeface="微软雅黑" panose="020B0503020204020204" charset="-122"/>
                        </a:rPr>
                        <a:t>综合胜任力</a:t>
                      </a:r>
                      <a:endParaRPr lang="zh-CN" sz="1600" kern="100">
                        <a:effectLst/>
                        <a:latin typeface="微软雅黑" panose="020B0503020204020204" charset="-122"/>
                        <a:ea typeface="微软雅黑" panose="020B0503020204020204" charset="-122"/>
                      </a:endParaRPr>
                    </a:p>
                  </a:txBody>
                  <a:tcPr marL="68580" marR="68580" marT="0" marB="0" anchor="ctr"/>
                </a:tc>
                <a:tc>
                  <a:txBody>
                    <a:bodyPr/>
                    <a:lstStyle/>
                    <a:p>
                      <a:pPr marL="0" algn="just" defTabSz="914400" rtl="0" eaLnBrk="1" latinLnBrk="0" hangingPunct="1">
                        <a:lnSpc>
                          <a:spcPct val="120000"/>
                        </a:lnSpc>
                        <a:spcAft>
                          <a:spcPts val="0"/>
                        </a:spcAft>
                      </a:pPr>
                      <a:r>
                        <a:rPr lang="zh-CN" sz="1600" kern="100">
                          <a:solidFill>
                            <a:srgbClr val="5F5E5C"/>
                          </a:solidFill>
                          <a:effectLst/>
                          <a:latin typeface="微软雅黑" panose="020B0503020204020204" charset="-122"/>
                          <a:ea typeface="微软雅黑" panose="020B0503020204020204" charset="-122"/>
                          <a:cs typeface="+mn-cs"/>
                        </a:rPr>
                        <a:t>你认为自己在这个岗位上的竞争优势是什么？</a:t>
                      </a:r>
                      <a:endParaRPr lang="zh-CN" sz="1600" kern="100">
                        <a:solidFill>
                          <a:srgbClr val="5F5E5C"/>
                        </a:solidFill>
                        <a:effectLst/>
                        <a:latin typeface="微软雅黑" panose="020B0503020204020204" charset="-122"/>
                        <a:ea typeface="微软雅黑" panose="020B0503020204020204" charset="-122"/>
                        <a:cs typeface="+mn-cs"/>
                      </a:endParaRPr>
                    </a:p>
                  </a:txBody>
                  <a:tcPr marL="68580" marR="68580" marT="0" marB="0" anchor="ctr"/>
                </a:tc>
                <a:tc>
                  <a:txBody>
                    <a:bodyPr/>
                    <a:lstStyle/>
                    <a:p>
                      <a:pPr marL="0" algn="just" defTabSz="914400" rtl="0" eaLnBrk="1" latinLnBrk="0" hangingPunct="1">
                        <a:lnSpc>
                          <a:spcPct val="120000"/>
                        </a:lnSpc>
                        <a:spcAft>
                          <a:spcPts val="0"/>
                        </a:spcAft>
                      </a:pPr>
                      <a:r>
                        <a:rPr lang="zh-CN" sz="1600" kern="100" dirty="0">
                          <a:solidFill>
                            <a:srgbClr val="5F5E5C"/>
                          </a:solidFill>
                          <a:effectLst/>
                          <a:latin typeface="微软雅黑" panose="020B0503020204020204" charset="-122"/>
                          <a:ea typeface="微软雅黑" panose="020B0503020204020204" charset="-122"/>
                          <a:cs typeface="+mn-cs"/>
                        </a:rPr>
                        <a:t>将应聘者所述与其面试中反应出来的情况进行对比</a:t>
                      </a:r>
                      <a:endParaRPr lang="zh-CN" sz="1600" kern="100" dirty="0">
                        <a:solidFill>
                          <a:srgbClr val="5F5E5C"/>
                        </a:solidFill>
                        <a:effectLst/>
                        <a:latin typeface="微软雅黑" panose="020B0503020204020204" charset="-122"/>
                        <a:ea typeface="微软雅黑" panose="020B0503020204020204" charset="-122"/>
                        <a:cs typeface="+mn-cs"/>
                      </a:endParaRPr>
                    </a:p>
                  </a:txBody>
                  <a:tcPr marL="68580" marR="68580" marT="0" marB="0" anchor="ctr"/>
                </a:tc>
              </a:tr>
              <a:tr h="817217">
                <a:tc>
                  <a:txBody>
                    <a:bodyPr/>
                    <a:lstStyle/>
                    <a:p>
                      <a:pPr algn="ctr">
                        <a:lnSpc>
                          <a:spcPct val="115000"/>
                        </a:lnSpc>
                        <a:spcAft>
                          <a:spcPts val="0"/>
                        </a:spcAft>
                      </a:pPr>
                      <a:r>
                        <a:rPr lang="zh-CN" sz="1600" kern="100">
                          <a:effectLst/>
                          <a:latin typeface="微软雅黑" panose="020B0503020204020204" charset="-122"/>
                          <a:ea typeface="微软雅黑" panose="020B0503020204020204" charset="-122"/>
                        </a:rPr>
                        <a:t>聘用价值</a:t>
                      </a:r>
                      <a:endParaRPr lang="zh-CN" sz="1600" kern="100">
                        <a:effectLst/>
                        <a:latin typeface="微软雅黑" panose="020B0503020204020204" charset="-122"/>
                        <a:ea typeface="微软雅黑" panose="020B0503020204020204" charset="-122"/>
                      </a:endParaRPr>
                    </a:p>
                  </a:txBody>
                  <a:tcPr marL="68580" marR="68580" marT="0" marB="0" anchor="ctr"/>
                </a:tc>
                <a:tc>
                  <a:txBody>
                    <a:bodyPr/>
                    <a:lstStyle/>
                    <a:p>
                      <a:pPr marL="0" algn="just" defTabSz="914400" rtl="0" eaLnBrk="1" latinLnBrk="0" hangingPunct="1">
                        <a:lnSpc>
                          <a:spcPct val="120000"/>
                        </a:lnSpc>
                        <a:spcAft>
                          <a:spcPts val="0"/>
                        </a:spcAft>
                      </a:pPr>
                      <a:r>
                        <a:rPr lang="zh-CN" sz="1600" kern="100" dirty="0">
                          <a:solidFill>
                            <a:srgbClr val="5F5E5C"/>
                          </a:solidFill>
                          <a:effectLst/>
                          <a:latin typeface="微软雅黑" panose="020B0503020204020204" charset="-122"/>
                          <a:ea typeface="微软雅黑" panose="020B0503020204020204" charset="-122"/>
                          <a:cs typeface="+mn-cs"/>
                        </a:rPr>
                        <a:t>为什么要聘用你？如果你被录用，你能给我们带来什么？</a:t>
                      </a:r>
                      <a:endParaRPr lang="zh-CN" sz="1600" kern="100" dirty="0">
                        <a:solidFill>
                          <a:srgbClr val="5F5E5C"/>
                        </a:solidFill>
                        <a:effectLst/>
                        <a:latin typeface="微软雅黑" panose="020B0503020204020204" charset="-122"/>
                        <a:ea typeface="微软雅黑" panose="020B0503020204020204" charset="-122"/>
                        <a:cs typeface="+mn-cs"/>
                      </a:endParaRPr>
                    </a:p>
                  </a:txBody>
                  <a:tcPr marL="68580" marR="68580" marT="0" marB="0" anchor="ctr"/>
                </a:tc>
                <a:tc>
                  <a:txBody>
                    <a:bodyPr/>
                    <a:lstStyle/>
                    <a:p>
                      <a:pPr marL="0" algn="just" defTabSz="914400" rtl="0" eaLnBrk="1" latinLnBrk="0" hangingPunct="1">
                        <a:lnSpc>
                          <a:spcPct val="120000"/>
                        </a:lnSpc>
                        <a:spcAft>
                          <a:spcPts val="0"/>
                        </a:spcAft>
                      </a:pPr>
                      <a:r>
                        <a:rPr lang="zh-CN" sz="1600" kern="100" dirty="0">
                          <a:solidFill>
                            <a:srgbClr val="5F5E5C"/>
                          </a:solidFill>
                          <a:effectLst/>
                          <a:latin typeface="微软雅黑" panose="020B0503020204020204" charset="-122"/>
                          <a:ea typeface="微软雅黑" panose="020B0503020204020204" charset="-122"/>
                          <a:cs typeface="+mn-cs"/>
                        </a:rPr>
                        <a:t>自信、自我认知、岗位能力匹配度</a:t>
                      </a:r>
                      <a:endParaRPr lang="zh-CN" sz="1600" kern="100" dirty="0">
                        <a:solidFill>
                          <a:srgbClr val="5F5E5C"/>
                        </a:solidFill>
                        <a:effectLst/>
                        <a:latin typeface="微软雅黑" panose="020B0503020204020204" charset="-122"/>
                        <a:ea typeface="微软雅黑" panose="020B0503020204020204" charset="-122"/>
                        <a:cs typeface="+mn-cs"/>
                      </a:endParaRPr>
                    </a:p>
                  </a:txBody>
                  <a:tcPr marL="68580" marR="68580" marT="0" marB="0" anchor="ctr"/>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1300">
        <p14:pan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p:cTn id="7" dur="500" fill="hold"/>
                                        <p:tgtEl>
                                          <p:spTgt spid="42"/>
                                        </p:tgtEl>
                                        <p:attrNameLst>
                                          <p:attrName>ppt_w</p:attrName>
                                        </p:attrNameLst>
                                      </p:cBhvr>
                                      <p:tavLst>
                                        <p:tav tm="0">
                                          <p:val>
                                            <p:strVal val="(6*min(max(#ppt_w*#ppt_h,.3),1)-7.4)/-.7*#ppt_w"/>
                                          </p:val>
                                        </p:tav>
                                        <p:tav tm="100000">
                                          <p:val>
                                            <p:strVal val="#ppt_w"/>
                                          </p:val>
                                        </p:tav>
                                      </p:tavLst>
                                    </p:anim>
                                    <p:anim calcmode="lin" valueType="num">
                                      <p:cBhvr>
                                        <p:cTn id="8" dur="500" fill="hold"/>
                                        <p:tgtEl>
                                          <p:spTgt spid="42"/>
                                        </p:tgtEl>
                                        <p:attrNameLst>
                                          <p:attrName>ppt_h</p:attrName>
                                        </p:attrNameLst>
                                      </p:cBhvr>
                                      <p:tavLst>
                                        <p:tav tm="0">
                                          <p:val>
                                            <p:strVal val="(6*min(max(#ppt_w*#ppt_h,.3),1)-7.4)/-.7*#ppt_h"/>
                                          </p:val>
                                        </p:tav>
                                        <p:tav tm="100000">
                                          <p:val>
                                            <p:strVal val="#ppt_h"/>
                                          </p:val>
                                        </p:tav>
                                      </p:tavLst>
                                    </p:anim>
                                    <p:anim calcmode="lin" valueType="num">
                                      <p:cBhvr>
                                        <p:cTn id="9" dur="500" fill="hold"/>
                                        <p:tgtEl>
                                          <p:spTgt spid="42"/>
                                        </p:tgtEl>
                                        <p:attrNameLst>
                                          <p:attrName>ppt_x</p:attrName>
                                        </p:attrNameLst>
                                      </p:cBhvr>
                                      <p:tavLst>
                                        <p:tav tm="0">
                                          <p:val>
                                            <p:fltVal val="0.5"/>
                                          </p:val>
                                        </p:tav>
                                        <p:tav tm="100000">
                                          <p:val>
                                            <p:strVal val="#ppt_x"/>
                                          </p:val>
                                        </p:tav>
                                      </p:tavLst>
                                    </p:anim>
                                    <p:anim calcmode="lin" valueType="num">
                                      <p:cBhvr>
                                        <p:cTn id="10" dur="500" fill="hold"/>
                                        <p:tgtEl>
                                          <p:spTgt spid="42"/>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图示 12"/>
          <p:cNvGraphicFramePr/>
          <p:nvPr/>
        </p:nvGraphicFramePr>
        <p:xfrm>
          <a:off x="48915" y="2420888"/>
          <a:ext cx="11881320" cy="3672408"/>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14" name="文本框 7"/>
          <p:cNvSpPr txBox="1"/>
          <p:nvPr/>
        </p:nvSpPr>
        <p:spPr>
          <a:xfrm>
            <a:off x="408955" y="2420888"/>
            <a:ext cx="11521280" cy="452432"/>
          </a:xfrm>
          <a:prstGeom prst="rect">
            <a:avLst/>
          </a:prstGeom>
          <a:noFill/>
        </p:spPr>
        <p:txBody>
          <a:bodyPr wrap="square" rtlCol="0">
            <a:spAutoFit/>
          </a:bodyPr>
          <a:lstStyle/>
          <a:p>
            <a:pPr>
              <a:lnSpc>
                <a:spcPct val="130000"/>
              </a:lnSpc>
            </a:pPr>
            <a:r>
              <a:rPr lang="zh-CN" altLang="en-US" b="1" dirty="0">
                <a:solidFill>
                  <a:srgbClr val="5F5E5C"/>
                </a:solidFill>
                <a:latin typeface="微软雅黑" panose="020B0503020204020204" charset="-122"/>
                <a:ea typeface="微软雅黑" panose="020B0503020204020204" charset="-122"/>
              </a:rPr>
              <a:t>此“面试经典六问”的资料来源于网络，本人根据实际操作过程的经验，将顺序和内容均略作调整，特此说明。</a:t>
            </a:r>
            <a:endParaRPr lang="zh-CN" altLang="en-US" b="1" dirty="0">
              <a:solidFill>
                <a:srgbClr val="5F5E5C"/>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300">
        <p14:pa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480963" y="2071040"/>
            <a:ext cx="432048" cy="432048"/>
            <a:chOff x="2569195" y="2996952"/>
            <a:chExt cx="432048" cy="432048"/>
          </a:xfrm>
        </p:grpSpPr>
        <p:sp>
          <p:nvSpPr>
            <p:cNvPr id="5" name="椭圆 4"/>
            <p:cNvSpPr/>
            <p:nvPr/>
          </p:nvSpPr>
          <p:spPr>
            <a:xfrm>
              <a:off x="2569195" y="2996952"/>
              <a:ext cx="432048" cy="432048"/>
            </a:xfrm>
            <a:prstGeom prst="ellipse">
              <a:avLst/>
            </a:prstGeom>
            <a:solidFill>
              <a:srgbClr val="E678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右箭头 5"/>
            <p:cNvSpPr/>
            <p:nvPr/>
          </p:nvSpPr>
          <p:spPr>
            <a:xfrm>
              <a:off x="2659219" y="3068976"/>
              <a:ext cx="252000" cy="288000"/>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文本框 7"/>
          <p:cNvSpPr txBox="1"/>
          <p:nvPr/>
        </p:nvSpPr>
        <p:spPr>
          <a:xfrm>
            <a:off x="913011" y="2060848"/>
            <a:ext cx="9145016" cy="452432"/>
          </a:xfrm>
          <a:prstGeom prst="rect">
            <a:avLst/>
          </a:prstGeom>
          <a:noFill/>
        </p:spPr>
        <p:txBody>
          <a:bodyPr wrap="square" rtlCol="0">
            <a:spAutoFit/>
          </a:bodyPr>
          <a:lstStyle/>
          <a:p>
            <a:pPr>
              <a:lnSpc>
                <a:spcPct val="130000"/>
              </a:lnSpc>
            </a:pPr>
            <a:r>
              <a:rPr lang="en-US" altLang="zh-CN" b="1" dirty="0">
                <a:solidFill>
                  <a:srgbClr val="5F5E5C"/>
                </a:solidFill>
                <a:latin typeface="微软雅黑" panose="020B0503020204020204" charset="-122"/>
                <a:ea typeface="微软雅黑" panose="020B0503020204020204" charset="-122"/>
              </a:rPr>
              <a:t>1</a:t>
            </a:r>
            <a:r>
              <a:rPr lang="zh-CN" altLang="en-US" b="1" dirty="0">
                <a:solidFill>
                  <a:srgbClr val="5F5E5C"/>
                </a:solidFill>
                <a:latin typeface="微软雅黑" panose="020B0503020204020204" charset="-122"/>
                <a:ea typeface="微软雅黑" panose="020B0503020204020204" charset="-122"/>
              </a:rPr>
              <a:t>）引入式问题：渐入佳境</a:t>
            </a:r>
            <a:endParaRPr lang="zh-CN" altLang="en-US" b="1" dirty="0">
              <a:solidFill>
                <a:srgbClr val="5F5E5C"/>
              </a:solidFill>
              <a:latin typeface="微软雅黑" panose="020B0503020204020204" charset="-122"/>
              <a:ea typeface="微软雅黑" panose="020B0503020204020204" charset="-122"/>
            </a:endParaRPr>
          </a:p>
        </p:txBody>
      </p:sp>
      <p:sp>
        <p:nvSpPr>
          <p:cNvPr id="8" name="TextBox 7"/>
          <p:cNvSpPr txBox="1"/>
          <p:nvPr/>
        </p:nvSpPr>
        <p:spPr>
          <a:xfrm>
            <a:off x="913011" y="3356992"/>
            <a:ext cx="4847709" cy="1052596"/>
          </a:xfrm>
          <a:prstGeom prst="rect">
            <a:avLst/>
          </a:prstGeom>
          <a:noFill/>
        </p:spPr>
        <p:txBody>
          <a:bodyPr wrap="square" rtlCol="0">
            <a:spAutoFit/>
          </a:bodyPr>
          <a:lstStyle/>
          <a:p>
            <a:pPr>
              <a:lnSpc>
                <a:spcPct val="130000"/>
              </a:lnSpc>
            </a:pPr>
            <a:r>
              <a:rPr lang="zh-CN" altLang="en-US" sz="1600" dirty="0">
                <a:solidFill>
                  <a:srgbClr val="5F5E5C"/>
                </a:solidFill>
                <a:latin typeface="微软雅黑" panose="020B0503020204020204" charset="-122"/>
                <a:ea typeface="微软雅黑" panose="020B0503020204020204" charset="-122"/>
              </a:rPr>
              <a:t>询问一些应聘者熟悉、简单的问题，让面试人和应聘人切入面试话题，获取基本信息。一些对专业或岗位看法的问题亦属此类问题</a:t>
            </a:r>
            <a:r>
              <a:rPr lang="zh-CN" altLang="en-US" sz="1600" dirty="0" smtClean="0">
                <a:solidFill>
                  <a:srgbClr val="5F5E5C"/>
                </a:solidFill>
                <a:latin typeface="微软雅黑" panose="020B0503020204020204" charset="-122"/>
                <a:ea typeface="微软雅黑" panose="020B0503020204020204" charset="-122"/>
              </a:rPr>
              <a:t>。</a:t>
            </a:r>
            <a:endParaRPr lang="zh-CN" altLang="en-US" sz="1600" b="1" dirty="0">
              <a:solidFill>
                <a:srgbClr val="E67819"/>
              </a:solidFill>
              <a:latin typeface="微软雅黑" panose="020B0503020204020204" charset="-122"/>
              <a:ea typeface="微软雅黑" panose="020B0503020204020204" charset="-122"/>
            </a:endParaRPr>
          </a:p>
        </p:txBody>
      </p:sp>
      <p:sp>
        <p:nvSpPr>
          <p:cNvPr id="9" name="矩形 8"/>
          <p:cNvSpPr/>
          <p:nvPr/>
        </p:nvSpPr>
        <p:spPr>
          <a:xfrm>
            <a:off x="913011" y="4653136"/>
            <a:ext cx="4847709" cy="1372683"/>
          </a:xfrm>
          <a:prstGeom prst="rect">
            <a:avLst/>
          </a:prstGeom>
        </p:spPr>
        <p:txBody>
          <a:bodyPr wrap="square">
            <a:spAutoFit/>
          </a:bodyPr>
          <a:lstStyle/>
          <a:p>
            <a:pPr>
              <a:lnSpc>
                <a:spcPct val="130000"/>
              </a:lnSpc>
            </a:pPr>
            <a:r>
              <a:rPr lang="zh-CN" altLang="en-US" sz="1600" dirty="0">
                <a:solidFill>
                  <a:srgbClr val="5F5E5C"/>
                </a:solidFill>
                <a:latin typeface="微软雅黑" panose="020B0503020204020204" charset="-122"/>
                <a:ea typeface="微软雅黑" panose="020B0503020204020204" charset="-122"/>
              </a:rPr>
              <a:t>其目的是</a:t>
            </a:r>
            <a:r>
              <a:rPr lang="zh-CN" altLang="en-US" sz="1600" b="1" dirty="0">
                <a:solidFill>
                  <a:srgbClr val="E67819"/>
                </a:solidFill>
                <a:latin typeface="微软雅黑" panose="020B0503020204020204" charset="-122"/>
                <a:ea typeface="微软雅黑" panose="020B0503020204020204" charset="-122"/>
              </a:rPr>
              <a:t>建立良好的面试气氛，令应聘者放松，</a:t>
            </a:r>
            <a:r>
              <a:rPr lang="zh-CN" altLang="en-US" sz="1600" dirty="0">
                <a:solidFill>
                  <a:srgbClr val="5F5E5C"/>
                </a:solidFill>
                <a:latin typeface="微软雅黑" panose="020B0503020204020204" charset="-122"/>
                <a:ea typeface="微软雅黑" panose="020B0503020204020204" charset="-122"/>
              </a:rPr>
              <a:t>面试人猎取应聘者的初步信息以供后续挖掘。如与个人信息有关的问题，与公司信息有关的问题，与行业</a:t>
            </a:r>
            <a:r>
              <a:rPr lang="en-US" altLang="zh-CN" sz="1600" dirty="0">
                <a:solidFill>
                  <a:srgbClr val="5F5E5C"/>
                </a:solidFill>
                <a:latin typeface="微软雅黑" panose="020B0503020204020204" charset="-122"/>
                <a:ea typeface="微软雅黑" panose="020B0503020204020204" charset="-122"/>
              </a:rPr>
              <a:t>/</a:t>
            </a:r>
            <a:r>
              <a:rPr lang="zh-CN" altLang="en-US" sz="1600" dirty="0">
                <a:solidFill>
                  <a:srgbClr val="5F5E5C"/>
                </a:solidFill>
                <a:latin typeface="微软雅黑" panose="020B0503020204020204" charset="-122"/>
                <a:ea typeface="微软雅黑" panose="020B0503020204020204" charset="-122"/>
              </a:rPr>
              <a:t>专业有关的问题，与招聘广告有关的问题。</a:t>
            </a:r>
            <a:endParaRPr lang="zh-CN" altLang="en-US" sz="1600" dirty="0">
              <a:solidFill>
                <a:srgbClr val="5F5E5C"/>
              </a:solidFill>
              <a:latin typeface="微软雅黑" panose="020B0503020204020204" charset="-122"/>
              <a:ea typeface="微软雅黑" panose="020B0503020204020204" charset="-122"/>
            </a:endParaRPr>
          </a:p>
        </p:txBody>
      </p:sp>
      <p:pic>
        <p:nvPicPr>
          <p:cNvPr id="5122" name="Picture 2" descr="F:\360云盘\04-待整理ing\pic\544164-dieta-na-sale.jpg"/>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t="7928" b="3891"/>
          <a:stretch>
            <a:fillRect/>
          </a:stretch>
        </p:blipFill>
        <p:spPr bwMode="auto">
          <a:xfrm>
            <a:off x="5953571" y="3346525"/>
            <a:ext cx="4248472" cy="2825932"/>
          </a:xfrm>
          <a:prstGeom prst="rect">
            <a:avLst/>
          </a:prstGeom>
          <a:ln w="28575">
            <a:solidFill>
              <a:srgbClr val="E67819"/>
            </a:solidFill>
          </a:ln>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1300">
        <p14:pan dir="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1" decel="10000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F:\360云盘\04-待整理ing\pic\6790913_xxl.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385619" y="2528386"/>
            <a:ext cx="5372115" cy="3630375"/>
          </a:xfrm>
          <a:prstGeom prst="roundRect">
            <a:avLst>
              <a:gd name="adj" fmla="val 238"/>
            </a:avLst>
          </a:prstGeom>
          <a:noFill/>
          <a:ln w="19050">
            <a:solidFill>
              <a:schemeClr val="bg1">
                <a:lumMod val="95000"/>
              </a:schemeClr>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nvGrpSpPr>
          <p:cNvPr id="4" name="组合 3"/>
          <p:cNvGrpSpPr/>
          <p:nvPr/>
        </p:nvGrpSpPr>
        <p:grpSpPr>
          <a:xfrm>
            <a:off x="480963" y="2071040"/>
            <a:ext cx="432048" cy="432048"/>
            <a:chOff x="2569195" y="2996952"/>
            <a:chExt cx="432048" cy="432048"/>
          </a:xfrm>
        </p:grpSpPr>
        <p:sp>
          <p:nvSpPr>
            <p:cNvPr id="5" name="椭圆 4"/>
            <p:cNvSpPr/>
            <p:nvPr/>
          </p:nvSpPr>
          <p:spPr>
            <a:xfrm>
              <a:off x="2569195" y="2996952"/>
              <a:ext cx="432048" cy="432048"/>
            </a:xfrm>
            <a:prstGeom prst="ellipse">
              <a:avLst/>
            </a:prstGeom>
            <a:solidFill>
              <a:srgbClr val="E678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右箭头 5"/>
            <p:cNvSpPr/>
            <p:nvPr/>
          </p:nvSpPr>
          <p:spPr>
            <a:xfrm>
              <a:off x="2659219" y="3068976"/>
              <a:ext cx="252000" cy="288000"/>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文本框 7"/>
          <p:cNvSpPr txBox="1"/>
          <p:nvPr/>
        </p:nvSpPr>
        <p:spPr>
          <a:xfrm>
            <a:off x="913011" y="2060848"/>
            <a:ext cx="9145016" cy="417358"/>
          </a:xfrm>
          <a:prstGeom prst="rect">
            <a:avLst/>
          </a:prstGeom>
          <a:noFill/>
        </p:spPr>
        <p:txBody>
          <a:bodyPr wrap="square" rtlCol="0">
            <a:spAutoFit/>
          </a:bodyPr>
          <a:lstStyle/>
          <a:p>
            <a:pPr>
              <a:lnSpc>
                <a:spcPct val="130000"/>
              </a:lnSpc>
            </a:pPr>
            <a:r>
              <a:rPr lang="en-US" altLang="zh-CN" b="1" dirty="0">
                <a:solidFill>
                  <a:srgbClr val="5F5E5C"/>
                </a:solidFill>
                <a:latin typeface="微软雅黑" panose="020B0503020204020204" charset="-122"/>
                <a:ea typeface="微软雅黑" panose="020B0503020204020204" charset="-122"/>
              </a:rPr>
              <a:t>2</a:t>
            </a:r>
            <a:r>
              <a:rPr lang="zh-CN" altLang="en-US" b="1" dirty="0">
                <a:solidFill>
                  <a:srgbClr val="5F5E5C"/>
                </a:solidFill>
                <a:latin typeface="微软雅黑" panose="020B0503020204020204" charset="-122"/>
                <a:ea typeface="微软雅黑" panose="020B0503020204020204" charset="-122"/>
              </a:rPr>
              <a:t>）动机式问题：意欲何为</a:t>
            </a:r>
            <a:endParaRPr lang="zh-CN" altLang="en-US" b="1" dirty="0">
              <a:solidFill>
                <a:srgbClr val="5F5E5C"/>
              </a:solidFill>
              <a:latin typeface="微软雅黑" panose="020B0503020204020204" charset="-122"/>
              <a:ea typeface="微软雅黑" panose="020B0503020204020204" charset="-122"/>
            </a:endParaRPr>
          </a:p>
        </p:txBody>
      </p:sp>
      <p:sp>
        <p:nvSpPr>
          <p:cNvPr id="8" name="TextBox 7"/>
          <p:cNvSpPr txBox="1"/>
          <p:nvPr/>
        </p:nvSpPr>
        <p:spPr>
          <a:xfrm>
            <a:off x="913011" y="4145442"/>
            <a:ext cx="5328592" cy="1372683"/>
          </a:xfrm>
          <a:prstGeom prst="rect">
            <a:avLst/>
          </a:prstGeom>
          <a:noFill/>
        </p:spPr>
        <p:txBody>
          <a:bodyPr wrap="square" rtlCol="0">
            <a:spAutoFit/>
          </a:bodyPr>
          <a:lstStyle/>
          <a:p>
            <a:pPr>
              <a:lnSpc>
                <a:spcPct val="130000"/>
              </a:lnSpc>
            </a:pPr>
            <a:r>
              <a:rPr lang="zh-CN" altLang="en-US" sz="1600" dirty="0">
                <a:solidFill>
                  <a:srgbClr val="5F5E5C"/>
                </a:solidFill>
                <a:latin typeface="微软雅黑" panose="020B0503020204020204" charset="-122"/>
                <a:ea typeface="微软雅黑" panose="020B0503020204020204" charset="-122"/>
              </a:rPr>
              <a:t>了解应聘者为何要变换工作，以及在工作中看重什么，以及应聘者价值观、职业发展规划的想法。其目的是了解其</a:t>
            </a:r>
            <a:r>
              <a:rPr lang="zh-CN" altLang="en-US" sz="1600" b="1" dirty="0">
                <a:solidFill>
                  <a:srgbClr val="E67819"/>
                </a:solidFill>
                <a:latin typeface="微软雅黑" panose="020B0503020204020204" charset="-122"/>
                <a:ea typeface="微软雅黑" panose="020B0503020204020204" charset="-122"/>
              </a:rPr>
              <a:t>求职的真实动因，以及相应的价值观、职业发展目标与企业价值观、企业文化及企业人才建设目标的匹配度。</a:t>
            </a:r>
            <a:endParaRPr lang="zh-CN" altLang="en-US" sz="1600" b="1" dirty="0">
              <a:solidFill>
                <a:srgbClr val="E67819"/>
              </a:solidFill>
              <a:latin typeface="微软雅黑" panose="020B0503020204020204" charset="-122"/>
              <a:ea typeface="微软雅黑" panose="020B0503020204020204" charset="-122"/>
            </a:endParaRPr>
          </a:p>
        </p:txBody>
      </p:sp>
      <p:sp>
        <p:nvSpPr>
          <p:cNvPr id="9" name="矩形 8"/>
          <p:cNvSpPr/>
          <p:nvPr/>
        </p:nvSpPr>
        <p:spPr>
          <a:xfrm>
            <a:off x="913011" y="5680875"/>
            <a:ext cx="5328592" cy="412421"/>
          </a:xfrm>
          <a:prstGeom prst="rect">
            <a:avLst/>
          </a:prstGeom>
        </p:spPr>
        <p:txBody>
          <a:bodyPr wrap="square">
            <a:spAutoFit/>
          </a:bodyPr>
          <a:lstStyle/>
          <a:p>
            <a:pPr>
              <a:lnSpc>
                <a:spcPct val="130000"/>
              </a:lnSpc>
            </a:pPr>
            <a:r>
              <a:rPr lang="zh-CN" altLang="en-US" sz="1600" dirty="0">
                <a:solidFill>
                  <a:srgbClr val="5F5E5C"/>
                </a:solidFill>
                <a:latin typeface="微软雅黑" panose="020B0503020204020204" charset="-122"/>
                <a:ea typeface="微软雅黑" panose="020B0503020204020204" charset="-122"/>
              </a:rPr>
              <a:t>如，你为什么离开上一家公司？你为什么选择我们公司？</a:t>
            </a:r>
            <a:endParaRPr lang="zh-CN" altLang="en-US" sz="1600" dirty="0">
              <a:solidFill>
                <a:srgbClr val="5F5E5C"/>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300">
        <p14:pan dir="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2" decel="10000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1+#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480963" y="2071040"/>
            <a:ext cx="432048" cy="432048"/>
            <a:chOff x="2569195" y="2996952"/>
            <a:chExt cx="432048" cy="432048"/>
          </a:xfrm>
        </p:grpSpPr>
        <p:sp>
          <p:nvSpPr>
            <p:cNvPr id="5" name="椭圆 4"/>
            <p:cNvSpPr/>
            <p:nvPr/>
          </p:nvSpPr>
          <p:spPr>
            <a:xfrm>
              <a:off x="2569195" y="2996952"/>
              <a:ext cx="432048" cy="432048"/>
            </a:xfrm>
            <a:prstGeom prst="ellipse">
              <a:avLst/>
            </a:prstGeom>
            <a:solidFill>
              <a:srgbClr val="E678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右箭头 5"/>
            <p:cNvSpPr/>
            <p:nvPr/>
          </p:nvSpPr>
          <p:spPr>
            <a:xfrm>
              <a:off x="2659219" y="3068976"/>
              <a:ext cx="252000" cy="288000"/>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文本框 7"/>
          <p:cNvSpPr txBox="1"/>
          <p:nvPr/>
        </p:nvSpPr>
        <p:spPr>
          <a:xfrm>
            <a:off x="913011" y="2060848"/>
            <a:ext cx="9145016" cy="417358"/>
          </a:xfrm>
          <a:prstGeom prst="rect">
            <a:avLst/>
          </a:prstGeom>
          <a:noFill/>
        </p:spPr>
        <p:txBody>
          <a:bodyPr wrap="square" rtlCol="0">
            <a:spAutoFit/>
          </a:bodyPr>
          <a:lstStyle/>
          <a:p>
            <a:pPr>
              <a:lnSpc>
                <a:spcPct val="130000"/>
              </a:lnSpc>
            </a:pPr>
            <a:r>
              <a:rPr lang="en-US" altLang="zh-CN" b="1" dirty="0" smtClean="0">
                <a:solidFill>
                  <a:srgbClr val="5F5E5C"/>
                </a:solidFill>
                <a:latin typeface="微软雅黑" panose="020B0503020204020204" charset="-122"/>
                <a:ea typeface="微软雅黑" panose="020B0503020204020204" charset="-122"/>
              </a:rPr>
              <a:t>3</a:t>
            </a:r>
            <a:r>
              <a:rPr lang="zh-CN" altLang="en-US" b="1" dirty="0" smtClean="0">
                <a:solidFill>
                  <a:srgbClr val="5F5E5C"/>
                </a:solidFill>
                <a:latin typeface="微软雅黑" panose="020B0503020204020204" charset="-122"/>
                <a:ea typeface="微软雅黑" panose="020B0503020204020204" charset="-122"/>
              </a:rPr>
              <a:t>）行为</a:t>
            </a:r>
            <a:r>
              <a:rPr lang="zh-CN" altLang="en-US" b="1" dirty="0">
                <a:solidFill>
                  <a:srgbClr val="5F5E5C"/>
                </a:solidFill>
                <a:latin typeface="微软雅黑" panose="020B0503020204020204" charset="-122"/>
                <a:ea typeface="微软雅黑" panose="020B0503020204020204" charset="-122"/>
              </a:rPr>
              <a:t>式问题：穷追猛打</a:t>
            </a:r>
            <a:endParaRPr lang="zh-CN" altLang="en-US" b="1" dirty="0">
              <a:solidFill>
                <a:srgbClr val="5F5E5C"/>
              </a:solidFill>
              <a:latin typeface="微软雅黑" panose="020B0503020204020204" charset="-122"/>
              <a:ea typeface="微软雅黑" panose="020B0503020204020204" charset="-122"/>
            </a:endParaRPr>
          </a:p>
        </p:txBody>
      </p:sp>
      <p:sp>
        <p:nvSpPr>
          <p:cNvPr id="8" name="TextBox 7"/>
          <p:cNvSpPr txBox="1"/>
          <p:nvPr/>
        </p:nvSpPr>
        <p:spPr>
          <a:xfrm>
            <a:off x="913011" y="2636912"/>
            <a:ext cx="5328592" cy="1661609"/>
          </a:xfrm>
          <a:prstGeom prst="rect">
            <a:avLst/>
          </a:prstGeom>
          <a:noFill/>
        </p:spPr>
        <p:txBody>
          <a:bodyPr wrap="square" rtlCol="0">
            <a:spAutoFit/>
          </a:bodyPr>
          <a:lstStyle/>
          <a:p>
            <a:pPr>
              <a:lnSpc>
                <a:spcPct val="130000"/>
              </a:lnSpc>
            </a:pPr>
            <a:r>
              <a:rPr lang="zh-CN" altLang="en-US" sz="1600" dirty="0">
                <a:solidFill>
                  <a:srgbClr val="5F5E5C"/>
                </a:solidFill>
                <a:latin typeface="微软雅黑" panose="020B0503020204020204" charset="-122"/>
                <a:ea typeface="微软雅黑" panose="020B0503020204020204" charset="-122"/>
              </a:rPr>
              <a:t>通过对应聘者实际</a:t>
            </a:r>
            <a:r>
              <a:rPr lang="zh-CN" altLang="en-US" sz="1600" dirty="0" smtClean="0">
                <a:solidFill>
                  <a:srgbClr val="5F5E5C"/>
                </a:solidFill>
                <a:latin typeface="微软雅黑" panose="020B0503020204020204" charset="-122"/>
                <a:ea typeface="微软雅黑" panose="020B0503020204020204" charset="-122"/>
              </a:rPr>
              <a:t>工作事例的</a:t>
            </a:r>
            <a:r>
              <a:rPr lang="zh-CN" altLang="en-US" sz="1600" dirty="0">
                <a:solidFill>
                  <a:srgbClr val="5F5E5C"/>
                </a:solidFill>
                <a:latin typeface="微软雅黑" panose="020B0503020204020204" charset="-122"/>
                <a:ea typeface="微软雅黑" panose="020B0503020204020204" charset="-122"/>
              </a:rPr>
              <a:t>询问和挖掘，了解其行为特征、能力水平及素质状况。其目的是</a:t>
            </a:r>
            <a:r>
              <a:rPr lang="zh-CN" altLang="en-US" sz="1600" b="1" dirty="0">
                <a:solidFill>
                  <a:srgbClr val="E67819"/>
                </a:solidFill>
                <a:latin typeface="微软雅黑" panose="020B0503020204020204" charset="-122"/>
                <a:ea typeface="微软雅黑" panose="020B0503020204020204" charset="-122"/>
              </a:rPr>
              <a:t>通过过去的行为表现，判断其是否具备相应的工作经验与工作能力</a:t>
            </a:r>
            <a:r>
              <a:rPr lang="zh-CN" altLang="en-US" sz="1600" dirty="0">
                <a:solidFill>
                  <a:srgbClr val="5F5E5C"/>
                </a:solidFill>
                <a:latin typeface="微软雅黑" panose="020B0503020204020204" charset="-122"/>
                <a:ea typeface="微软雅黑" panose="020B0503020204020204" charset="-122"/>
              </a:rPr>
              <a:t>，以及相关的分析问题、处理问题的综合能力，据此判定与目标岗位要求的匹配度。</a:t>
            </a:r>
            <a:endParaRPr lang="zh-CN" altLang="en-US" sz="1600" b="1" dirty="0">
              <a:solidFill>
                <a:srgbClr val="E67819"/>
              </a:solidFill>
              <a:latin typeface="微软雅黑" panose="020B0503020204020204" charset="-122"/>
              <a:ea typeface="微软雅黑" panose="020B0503020204020204" charset="-122"/>
            </a:endParaRPr>
          </a:p>
        </p:txBody>
      </p:sp>
      <p:sp>
        <p:nvSpPr>
          <p:cNvPr id="9" name="矩形 8"/>
          <p:cNvSpPr/>
          <p:nvPr/>
        </p:nvSpPr>
        <p:spPr>
          <a:xfrm>
            <a:off x="913011" y="4365104"/>
            <a:ext cx="5328592" cy="2012859"/>
          </a:xfrm>
          <a:prstGeom prst="rect">
            <a:avLst/>
          </a:prstGeom>
        </p:spPr>
        <p:txBody>
          <a:bodyPr wrap="square">
            <a:spAutoFit/>
          </a:bodyPr>
          <a:lstStyle/>
          <a:p>
            <a:pPr>
              <a:lnSpc>
                <a:spcPct val="130000"/>
              </a:lnSpc>
            </a:pPr>
            <a:r>
              <a:rPr lang="zh-CN" altLang="en-US" sz="1600" dirty="0" smtClean="0">
                <a:solidFill>
                  <a:srgbClr val="5F5E5C"/>
                </a:solidFill>
                <a:latin typeface="微软雅黑" panose="020B0503020204020204" charset="-122"/>
                <a:ea typeface="微软雅黑" panose="020B0503020204020204" charset="-122"/>
              </a:rPr>
              <a:t>设计</a:t>
            </a:r>
            <a:r>
              <a:rPr lang="zh-CN" altLang="en-US" sz="1600" dirty="0">
                <a:solidFill>
                  <a:srgbClr val="5F5E5C"/>
                </a:solidFill>
                <a:latin typeface="微软雅黑" panose="020B0503020204020204" charset="-122"/>
                <a:ea typeface="微软雅黑" panose="020B0503020204020204" charset="-122"/>
              </a:rPr>
              <a:t>行为式问题一般要符合</a:t>
            </a:r>
            <a:r>
              <a:rPr lang="en-US" altLang="zh-CN" sz="1600" b="1" dirty="0">
                <a:solidFill>
                  <a:srgbClr val="E67819"/>
                </a:solidFill>
                <a:latin typeface="微软雅黑" panose="020B0503020204020204" charset="-122"/>
                <a:ea typeface="微软雅黑" panose="020B0503020204020204" charset="-122"/>
              </a:rPr>
              <a:t>STAR</a:t>
            </a:r>
            <a:r>
              <a:rPr lang="zh-CN" altLang="en-US" sz="1600" b="1" dirty="0">
                <a:solidFill>
                  <a:srgbClr val="E67819"/>
                </a:solidFill>
                <a:latin typeface="微软雅黑" panose="020B0503020204020204" charset="-122"/>
                <a:ea typeface="微软雅黑" panose="020B0503020204020204" charset="-122"/>
              </a:rPr>
              <a:t>原则</a:t>
            </a:r>
            <a:r>
              <a:rPr lang="zh-CN" altLang="en-US" sz="1600" dirty="0" smtClean="0">
                <a:solidFill>
                  <a:srgbClr val="5F5E5C"/>
                </a:solidFill>
                <a:latin typeface="微软雅黑" panose="020B0503020204020204" charset="-122"/>
                <a:ea typeface="微软雅黑" panose="020B0503020204020204" charset="-122"/>
              </a:rPr>
              <a:t>，（</a:t>
            </a:r>
            <a:r>
              <a:rPr lang="en-US" altLang="zh-CN" sz="1600" dirty="0" smtClean="0">
                <a:solidFill>
                  <a:srgbClr val="5F5E5C"/>
                </a:solidFill>
                <a:latin typeface="微软雅黑" panose="020B0503020204020204" charset="-122"/>
                <a:ea typeface="微软雅黑" panose="020B0503020204020204" charset="-122"/>
              </a:rPr>
              <a:t>S</a:t>
            </a:r>
            <a:r>
              <a:rPr lang="zh-CN" altLang="en-US" sz="1600" dirty="0">
                <a:solidFill>
                  <a:srgbClr val="5F5E5C"/>
                </a:solidFill>
                <a:latin typeface="微软雅黑" panose="020B0503020204020204" charset="-122"/>
                <a:ea typeface="微软雅黑" panose="020B0503020204020204" charset="-122"/>
              </a:rPr>
              <a:t>是</a:t>
            </a:r>
            <a:r>
              <a:rPr lang="en-US" altLang="zh-CN" sz="1600" dirty="0">
                <a:solidFill>
                  <a:srgbClr val="5F5E5C"/>
                </a:solidFill>
                <a:latin typeface="微软雅黑" panose="020B0503020204020204" charset="-122"/>
                <a:ea typeface="微软雅黑" panose="020B0503020204020204" charset="-122"/>
              </a:rPr>
              <a:t>Situation</a:t>
            </a:r>
            <a:r>
              <a:rPr lang="zh-CN" altLang="en-US" sz="1600" dirty="0">
                <a:solidFill>
                  <a:srgbClr val="5F5E5C"/>
                </a:solidFill>
                <a:latin typeface="微软雅黑" panose="020B0503020204020204" charset="-122"/>
                <a:ea typeface="微软雅黑" panose="020B0503020204020204" charset="-122"/>
              </a:rPr>
              <a:t>，当时的情景；</a:t>
            </a:r>
            <a:r>
              <a:rPr lang="en-US" altLang="zh-CN" sz="1600" dirty="0">
                <a:solidFill>
                  <a:srgbClr val="5F5E5C"/>
                </a:solidFill>
                <a:latin typeface="微软雅黑" panose="020B0503020204020204" charset="-122"/>
                <a:ea typeface="微软雅黑" panose="020B0503020204020204" charset="-122"/>
              </a:rPr>
              <a:t>T</a:t>
            </a:r>
            <a:r>
              <a:rPr lang="zh-CN" altLang="en-US" sz="1600" dirty="0">
                <a:solidFill>
                  <a:srgbClr val="5F5E5C"/>
                </a:solidFill>
                <a:latin typeface="微软雅黑" panose="020B0503020204020204" charset="-122"/>
                <a:ea typeface="微软雅黑" panose="020B0503020204020204" charset="-122"/>
              </a:rPr>
              <a:t>是</a:t>
            </a:r>
            <a:r>
              <a:rPr lang="en-US" altLang="zh-CN" sz="1600" dirty="0">
                <a:solidFill>
                  <a:srgbClr val="5F5E5C"/>
                </a:solidFill>
                <a:latin typeface="微软雅黑" panose="020B0503020204020204" charset="-122"/>
                <a:ea typeface="微软雅黑" panose="020B0503020204020204" charset="-122"/>
              </a:rPr>
              <a:t>Target</a:t>
            </a:r>
            <a:r>
              <a:rPr lang="zh-CN" altLang="en-US" sz="1600" dirty="0">
                <a:solidFill>
                  <a:srgbClr val="5F5E5C"/>
                </a:solidFill>
                <a:latin typeface="微软雅黑" panose="020B0503020204020204" charset="-122"/>
                <a:ea typeface="微软雅黑" panose="020B0503020204020204" charset="-122"/>
              </a:rPr>
              <a:t>，目标； </a:t>
            </a:r>
            <a:r>
              <a:rPr lang="en-US" altLang="zh-CN" sz="1600" dirty="0">
                <a:solidFill>
                  <a:srgbClr val="5F5E5C"/>
                </a:solidFill>
                <a:latin typeface="微软雅黑" panose="020B0503020204020204" charset="-122"/>
                <a:ea typeface="微软雅黑" panose="020B0503020204020204" charset="-122"/>
              </a:rPr>
              <a:t>A</a:t>
            </a:r>
            <a:r>
              <a:rPr lang="zh-CN" altLang="en-US" sz="1600" dirty="0">
                <a:solidFill>
                  <a:srgbClr val="5F5E5C"/>
                </a:solidFill>
                <a:latin typeface="微软雅黑" panose="020B0503020204020204" charset="-122"/>
                <a:ea typeface="微软雅黑" panose="020B0503020204020204" charset="-122"/>
              </a:rPr>
              <a:t>是</a:t>
            </a:r>
            <a:r>
              <a:rPr lang="en-US" altLang="zh-CN" sz="1600" dirty="0">
                <a:solidFill>
                  <a:srgbClr val="5F5E5C"/>
                </a:solidFill>
                <a:latin typeface="微软雅黑" panose="020B0503020204020204" charset="-122"/>
                <a:ea typeface="微软雅黑" panose="020B0503020204020204" charset="-122"/>
              </a:rPr>
              <a:t>Action</a:t>
            </a:r>
            <a:r>
              <a:rPr lang="zh-CN" altLang="en-US" sz="1600" dirty="0">
                <a:solidFill>
                  <a:srgbClr val="5F5E5C"/>
                </a:solidFill>
                <a:latin typeface="微软雅黑" panose="020B0503020204020204" charset="-122"/>
                <a:ea typeface="微软雅黑" panose="020B0503020204020204" charset="-122"/>
              </a:rPr>
              <a:t>，行动</a:t>
            </a:r>
            <a:r>
              <a:rPr lang="zh-CN" altLang="en-US" sz="1600" dirty="0" smtClean="0">
                <a:solidFill>
                  <a:srgbClr val="5F5E5C"/>
                </a:solidFill>
                <a:latin typeface="微软雅黑" panose="020B0503020204020204" charset="-122"/>
                <a:ea typeface="微软雅黑" panose="020B0503020204020204" charset="-122"/>
              </a:rPr>
              <a:t>，采取</a:t>
            </a:r>
            <a:r>
              <a:rPr lang="zh-CN" altLang="en-US" sz="1600" dirty="0">
                <a:solidFill>
                  <a:srgbClr val="5F5E5C"/>
                </a:solidFill>
                <a:latin typeface="微软雅黑" panose="020B0503020204020204" charset="-122"/>
                <a:ea typeface="微软雅黑" panose="020B0503020204020204" charset="-122"/>
              </a:rPr>
              <a:t>了哪些行动；</a:t>
            </a:r>
            <a:r>
              <a:rPr lang="en-US" altLang="zh-CN" sz="1600" dirty="0">
                <a:solidFill>
                  <a:srgbClr val="5F5E5C"/>
                </a:solidFill>
                <a:latin typeface="微软雅黑" panose="020B0503020204020204" charset="-122"/>
                <a:ea typeface="微软雅黑" panose="020B0503020204020204" charset="-122"/>
              </a:rPr>
              <a:t>R</a:t>
            </a:r>
            <a:r>
              <a:rPr lang="zh-CN" altLang="en-US" sz="1600" dirty="0">
                <a:solidFill>
                  <a:srgbClr val="5F5E5C"/>
                </a:solidFill>
                <a:latin typeface="微软雅黑" panose="020B0503020204020204" charset="-122"/>
                <a:ea typeface="微软雅黑" panose="020B0503020204020204" charset="-122"/>
              </a:rPr>
              <a:t>是</a:t>
            </a:r>
            <a:r>
              <a:rPr lang="en-US" altLang="zh-CN" sz="1600" dirty="0">
                <a:solidFill>
                  <a:srgbClr val="5F5E5C"/>
                </a:solidFill>
                <a:latin typeface="微软雅黑" panose="020B0503020204020204" charset="-122"/>
                <a:ea typeface="微软雅黑" panose="020B0503020204020204" charset="-122"/>
              </a:rPr>
              <a:t>Result </a:t>
            </a:r>
            <a:r>
              <a:rPr lang="zh-CN" altLang="en-US" sz="1600" dirty="0">
                <a:solidFill>
                  <a:srgbClr val="5F5E5C"/>
                </a:solidFill>
                <a:latin typeface="微软雅黑" panose="020B0503020204020204" charset="-122"/>
                <a:ea typeface="微软雅黑" panose="020B0503020204020204" charset="-122"/>
              </a:rPr>
              <a:t>结果，</a:t>
            </a:r>
            <a:r>
              <a:rPr lang="zh-CN" altLang="en-US" sz="1600" dirty="0" smtClean="0">
                <a:solidFill>
                  <a:srgbClr val="5F5E5C"/>
                </a:solidFill>
                <a:latin typeface="微软雅黑" panose="020B0503020204020204" charset="-122"/>
                <a:ea typeface="微软雅黑" panose="020B0503020204020204" charset="-122"/>
              </a:rPr>
              <a:t>最终结果</a:t>
            </a:r>
            <a:r>
              <a:rPr lang="zh-CN" altLang="en-US" sz="1600" dirty="0">
                <a:solidFill>
                  <a:srgbClr val="5F5E5C"/>
                </a:solidFill>
                <a:latin typeface="微软雅黑" panose="020B0503020204020204" charset="-122"/>
                <a:ea typeface="微软雅黑" panose="020B0503020204020204" charset="-122"/>
              </a:rPr>
              <a:t>如何？）也就是说，你自己问一道题，如果对方能答出这四个角度来，你的问题就是一个好问题。同时，我们就可以根据应聘者从这四个角度的回答，来判断其答案的可信度。</a:t>
            </a:r>
            <a:endParaRPr lang="zh-CN" altLang="en-US" sz="1600" dirty="0">
              <a:solidFill>
                <a:srgbClr val="5F5E5C"/>
              </a:solidFill>
              <a:latin typeface="微软雅黑" panose="020B0503020204020204" charset="-122"/>
              <a:ea typeface="微软雅黑" panose="020B0503020204020204" charset="-122"/>
            </a:endParaRPr>
          </a:p>
        </p:txBody>
      </p:sp>
      <p:pic>
        <p:nvPicPr>
          <p:cNvPr id="7170" name="Picture 2" descr="F:\360云盘\04-待整理ing\pic\10010-120206213P664.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385619" y="2720854"/>
            <a:ext cx="5372115" cy="3583201"/>
          </a:xfrm>
          <a:prstGeom prst="roundRect">
            <a:avLst>
              <a:gd name="adj" fmla="val 238"/>
            </a:avLst>
          </a:prstGeom>
          <a:noFill/>
          <a:ln w="19050">
            <a:solidFill>
              <a:schemeClr val="bg1">
                <a:lumMod val="95000"/>
              </a:schemeClr>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1300">
        <p14:pan dir="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3" decel="10000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1+#ppt_w/2"/>
                                          </p:val>
                                        </p:tav>
                                        <p:tav tm="100000">
                                          <p:val>
                                            <p:strVal val="#ppt_x"/>
                                          </p:val>
                                        </p:tav>
                                      </p:tavLst>
                                    </p:anim>
                                    <p:anim calcmode="lin" valueType="num">
                                      <p:cBhvr additive="base">
                                        <p:cTn id="16" dur="500" fill="hold"/>
                                        <p:tgtEl>
                                          <p:spTgt spid="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480963" y="2071040"/>
            <a:ext cx="432048" cy="432048"/>
            <a:chOff x="2569195" y="2996952"/>
            <a:chExt cx="432048" cy="432048"/>
          </a:xfrm>
        </p:grpSpPr>
        <p:sp>
          <p:nvSpPr>
            <p:cNvPr id="5" name="椭圆 4"/>
            <p:cNvSpPr/>
            <p:nvPr/>
          </p:nvSpPr>
          <p:spPr>
            <a:xfrm>
              <a:off x="2569195" y="2996952"/>
              <a:ext cx="432048" cy="432048"/>
            </a:xfrm>
            <a:prstGeom prst="ellipse">
              <a:avLst/>
            </a:prstGeom>
            <a:solidFill>
              <a:srgbClr val="E678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右箭头 5"/>
            <p:cNvSpPr/>
            <p:nvPr/>
          </p:nvSpPr>
          <p:spPr>
            <a:xfrm>
              <a:off x="2659219" y="3068976"/>
              <a:ext cx="252000" cy="288000"/>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文本框 7"/>
          <p:cNvSpPr txBox="1"/>
          <p:nvPr/>
        </p:nvSpPr>
        <p:spPr>
          <a:xfrm>
            <a:off x="913011" y="2060848"/>
            <a:ext cx="9145016" cy="417358"/>
          </a:xfrm>
          <a:prstGeom prst="rect">
            <a:avLst/>
          </a:prstGeom>
          <a:noFill/>
        </p:spPr>
        <p:txBody>
          <a:bodyPr wrap="square" rtlCol="0">
            <a:spAutoFit/>
          </a:bodyPr>
          <a:lstStyle/>
          <a:p>
            <a:pPr>
              <a:lnSpc>
                <a:spcPct val="130000"/>
              </a:lnSpc>
            </a:pPr>
            <a:r>
              <a:rPr lang="en-US" altLang="zh-CN" b="1" dirty="0" smtClean="0">
                <a:solidFill>
                  <a:srgbClr val="5F5E5C"/>
                </a:solidFill>
                <a:latin typeface="微软雅黑" panose="020B0503020204020204" charset="-122"/>
                <a:ea typeface="微软雅黑" panose="020B0503020204020204" charset="-122"/>
              </a:rPr>
              <a:t>4</a:t>
            </a:r>
            <a:r>
              <a:rPr lang="zh-CN" altLang="en-US" b="1" dirty="0" smtClean="0">
                <a:solidFill>
                  <a:srgbClr val="5F5E5C"/>
                </a:solidFill>
                <a:latin typeface="微软雅黑" panose="020B0503020204020204" charset="-122"/>
                <a:ea typeface="微软雅黑" panose="020B0503020204020204" charset="-122"/>
              </a:rPr>
              <a:t>）应变</a:t>
            </a:r>
            <a:r>
              <a:rPr lang="zh-CN" altLang="en-US" b="1" dirty="0">
                <a:solidFill>
                  <a:srgbClr val="5F5E5C"/>
                </a:solidFill>
                <a:latin typeface="微软雅黑" panose="020B0503020204020204" charset="-122"/>
                <a:ea typeface="微软雅黑" panose="020B0503020204020204" charset="-122"/>
              </a:rPr>
              <a:t>式问题：暗藏玄机</a:t>
            </a:r>
            <a:endParaRPr lang="zh-CN" altLang="en-US" b="1" dirty="0">
              <a:solidFill>
                <a:srgbClr val="5F5E5C"/>
              </a:solidFill>
              <a:latin typeface="微软雅黑" panose="020B0503020204020204" charset="-122"/>
              <a:ea typeface="微软雅黑" panose="020B0503020204020204" charset="-122"/>
            </a:endParaRPr>
          </a:p>
        </p:txBody>
      </p:sp>
      <p:sp>
        <p:nvSpPr>
          <p:cNvPr id="8" name="TextBox 7"/>
          <p:cNvSpPr txBox="1"/>
          <p:nvPr/>
        </p:nvSpPr>
        <p:spPr>
          <a:xfrm>
            <a:off x="913011" y="3735766"/>
            <a:ext cx="5328592" cy="1692771"/>
          </a:xfrm>
          <a:prstGeom prst="rect">
            <a:avLst/>
          </a:prstGeom>
          <a:noFill/>
        </p:spPr>
        <p:txBody>
          <a:bodyPr wrap="square" rtlCol="0">
            <a:spAutoFit/>
          </a:bodyPr>
          <a:lstStyle/>
          <a:p>
            <a:pPr>
              <a:lnSpc>
                <a:spcPct val="130000"/>
              </a:lnSpc>
            </a:pPr>
            <a:r>
              <a:rPr lang="zh-CN" altLang="en-US" sz="1600" dirty="0">
                <a:solidFill>
                  <a:srgbClr val="5F5E5C"/>
                </a:solidFill>
                <a:latin typeface="微软雅黑" panose="020B0503020204020204" charset="-122"/>
                <a:ea typeface="微软雅黑" panose="020B0503020204020204" charset="-122"/>
              </a:rPr>
              <a:t>通过一些有难度，甚至两难或者多难的问题让应聘者来回答和分析。问题不一定和工作职责相关。其目的是</a:t>
            </a:r>
            <a:r>
              <a:rPr lang="zh-CN" altLang="en-US" sz="1600" b="1" dirty="0">
                <a:solidFill>
                  <a:srgbClr val="E67819"/>
                </a:solidFill>
                <a:latin typeface="微软雅黑" panose="020B0503020204020204" charset="-122"/>
                <a:ea typeface="微软雅黑" panose="020B0503020204020204" charset="-122"/>
              </a:rPr>
              <a:t>判断应聘者逻辑思维、分析问题的能力</a:t>
            </a:r>
            <a:r>
              <a:rPr lang="zh-CN" altLang="en-US" sz="1600" dirty="0">
                <a:solidFill>
                  <a:srgbClr val="5F5E5C"/>
                </a:solidFill>
                <a:latin typeface="微软雅黑" panose="020B0503020204020204" charset="-122"/>
                <a:ea typeface="微软雅黑" panose="020B0503020204020204" charset="-122"/>
              </a:rPr>
              <a:t>，以及能否透过现象看到事物的本质。应聘者回答的准确性不是关注的要点。如，下水道的井盖为什么是圆的？</a:t>
            </a:r>
            <a:endParaRPr lang="zh-CN" altLang="en-US" sz="1600" b="1" dirty="0">
              <a:solidFill>
                <a:srgbClr val="E67819"/>
              </a:solidFill>
              <a:latin typeface="微软雅黑" panose="020B0503020204020204" charset="-122"/>
              <a:ea typeface="微软雅黑" panose="020B0503020204020204" charset="-122"/>
            </a:endParaRPr>
          </a:p>
        </p:txBody>
      </p:sp>
      <p:sp>
        <p:nvSpPr>
          <p:cNvPr id="9" name="矩形 8"/>
          <p:cNvSpPr/>
          <p:nvPr/>
        </p:nvSpPr>
        <p:spPr>
          <a:xfrm>
            <a:off x="913011" y="5535966"/>
            <a:ext cx="5328592" cy="701346"/>
          </a:xfrm>
          <a:prstGeom prst="rect">
            <a:avLst/>
          </a:prstGeom>
        </p:spPr>
        <p:txBody>
          <a:bodyPr wrap="square">
            <a:spAutoFit/>
          </a:bodyPr>
          <a:lstStyle/>
          <a:p>
            <a:pPr>
              <a:lnSpc>
                <a:spcPct val="130000"/>
              </a:lnSpc>
            </a:pPr>
            <a:r>
              <a:rPr lang="zh-CN" altLang="en-US" sz="1600" dirty="0">
                <a:solidFill>
                  <a:srgbClr val="5F5E5C"/>
                </a:solidFill>
                <a:latin typeface="微软雅黑" panose="020B0503020204020204" charset="-122"/>
                <a:ea typeface="微软雅黑" panose="020B0503020204020204" charset="-122"/>
              </a:rPr>
              <a:t>注意：此类问题不是游戏类的“脑筋急转弯”，在问题的背后一定要有面试人隐含着的考察要素。</a:t>
            </a:r>
            <a:endParaRPr lang="zh-CN" altLang="en-US" sz="1600" dirty="0">
              <a:solidFill>
                <a:srgbClr val="5F5E5C"/>
              </a:solidFill>
              <a:latin typeface="微软雅黑" panose="020B0503020204020204" charset="-122"/>
              <a:ea typeface="微软雅黑" panose="020B0503020204020204" charset="-122"/>
            </a:endParaRPr>
          </a:p>
        </p:txBody>
      </p:sp>
      <p:pic>
        <p:nvPicPr>
          <p:cNvPr id="11" name="Picture 3" descr="F:\360云盘\04-待整理ing\pic\146602496.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385619" y="2720855"/>
            <a:ext cx="5374801" cy="3583200"/>
          </a:xfrm>
          <a:prstGeom prst="rect">
            <a:avLst/>
          </a:prstGeom>
          <a:ln w="28575">
            <a:solidFill>
              <a:srgbClr val="E67819"/>
            </a:solidFill>
          </a:ln>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1300">
        <p14:pan dir="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2"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3" decel="10000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1+#ppt_w/2"/>
                                          </p:val>
                                        </p:tav>
                                        <p:tav tm="100000">
                                          <p:val>
                                            <p:strVal val="#ppt_x"/>
                                          </p:val>
                                        </p:tav>
                                      </p:tavLst>
                                    </p:anim>
                                    <p:anim calcmode="lin" valueType="num">
                                      <p:cBhvr additive="base">
                                        <p:cTn id="16" dur="500" fill="hold"/>
                                        <p:tgtEl>
                                          <p:spTgt spid="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480963" y="2071040"/>
            <a:ext cx="432048" cy="432048"/>
            <a:chOff x="2569195" y="2996952"/>
            <a:chExt cx="432048" cy="432048"/>
          </a:xfrm>
        </p:grpSpPr>
        <p:sp>
          <p:nvSpPr>
            <p:cNvPr id="5" name="椭圆 4"/>
            <p:cNvSpPr/>
            <p:nvPr/>
          </p:nvSpPr>
          <p:spPr>
            <a:xfrm>
              <a:off x="2569195" y="2996952"/>
              <a:ext cx="432048" cy="432048"/>
            </a:xfrm>
            <a:prstGeom prst="ellipse">
              <a:avLst/>
            </a:prstGeom>
            <a:solidFill>
              <a:srgbClr val="E678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右箭头 5"/>
            <p:cNvSpPr/>
            <p:nvPr/>
          </p:nvSpPr>
          <p:spPr>
            <a:xfrm>
              <a:off x="2659219" y="3068976"/>
              <a:ext cx="252000" cy="288000"/>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文本框 7"/>
          <p:cNvSpPr txBox="1"/>
          <p:nvPr/>
        </p:nvSpPr>
        <p:spPr>
          <a:xfrm>
            <a:off x="913011" y="2060848"/>
            <a:ext cx="9145016" cy="417358"/>
          </a:xfrm>
          <a:prstGeom prst="rect">
            <a:avLst/>
          </a:prstGeom>
          <a:noFill/>
        </p:spPr>
        <p:txBody>
          <a:bodyPr wrap="square" rtlCol="0">
            <a:spAutoFit/>
          </a:bodyPr>
          <a:lstStyle/>
          <a:p>
            <a:pPr>
              <a:lnSpc>
                <a:spcPct val="130000"/>
              </a:lnSpc>
            </a:pPr>
            <a:r>
              <a:rPr lang="en-US" altLang="zh-CN" b="1" dirty="0">
                <a:solidFill>
                  <a:srgbClr val="5F5E5C"/>
                </a:solidFill>
                <a:latin typeface="微软雅黑" panose="020B0503020204020204" charset="-122"/>
                <a:ea typeface="微软雅黑" panose="020B0503020204020204" charset="-122"/>
              </a:rPr>
              <a:t>5</a:t>
            </a:r>
            <a:r>
              <a:rPr lang="zh-CN" altLang="en-US" b="1" dirty="0">
                <a:solidFill>
                  <a:srgbClr val="5F5E5C"/>
                </a:solidFill>
                <a:latin typeface="微软雅黑" panose="020B0503020204020204" charset="-122"/>
                <a:ea typeface="微软雅黑" panose="020B0503020204020204" charset="-122"/>
              </a:rPr>
              <a:t>）情境式问题：身临其境</a:t>
            </a:r>
            <a:endParaRPr lang="zh-CN" altLang="en-US" b="1" dirty="0">
              <a:solidFill>
                <a:srgbClr val="5F5E5C"/>
              </a:solidFill>
              <a:latin typeface="微软雅黑" panose="020B0503020204020204" charset="-122"/>
              <a:ea typeface="微软雅黑" panose="020B0503020204020204" charset="-122"/>
            </a:endParaRPr>
          </a:p>
        </p:txBody>
      </p:sp>
      <p:sp>
        <p:nvSpPr>
          <p:cNvPr id="8" name="TextBox 7"/>
          <p:cNvSpPr txBox="1"/>
          <p:nvPr/>
        </p:nvSpPr>
        <p:spPr>
          <a:xfrm>
            <a:off x="913011" y="3735766"/>
            <a:ext cx="5328592" cy="1692771"/>
          </a:xfrm>
          <a:prstGeom prst="rect">
            <a:avLst/>
          </a:prstGeom>
          <a:noFill/>
        </p:spPr>
        <p:txBody>
          <a:bodyPr wrap="square" rtlCol="0">
            <a:spAutoFit/>
          </a:bodyPr>
          <a:lstStyle/>
          <a:p>
            <a:pPr>
              <a:lnSpc>
                <a:spcPct val="130000"/>
              </a:lnSpc>
            </a:pPr>
            <a:r>
              <a:rPr lang="zh-CN" altLang="en-US" sz="1600" dirty="0">
                <a:solidFill>
                  <a:srgbClr val="5F5E5C"/>
                </a:solidFill>
                <a:latin typeface="微软雅黑" panose="020B0503020204020204" charset="-122"/>
                <a:ea typeface="微软雅黑" panose="020B0503020204020204" charset="-122"/>
              </a:rPr>
              <a:t>提出招聘岗位实际工作中必定或非常可能会发生的具体工作的难题，请应聘者提出解决方案。其目的是</a:t>
            </a:r>
            <a:r>
              <a:rPr lang="zh-CN" altLang="en-US" sz="1600" b="1" dirty="0">
                <a:solidFill>
                  <a:srgbClr val="E67819"/>
                </a:solidFill>
                <a:latin typeface="微软雅黑" panose="020B0503020204020204" charset="-122"/>
                <a:ea typeface="微软雅黑" panose="020B0503020204020204" charset="-122"/>
              </a:rPr>
              <a:t>判断应聘者分析和解决本企业现实问题的能力，</a:t>
            </a:r>
            <a:r>
              <a:rPr lang="zh-CN" altLang="en-US" sz="1600" dirty="0">
                <a:solidFill>
                  <a:srgbClr val="5F5E5C"/>
                </a:solidFill>
                <a:latin typeface="微软雅黑" panose="020B0503020204020204" charset="-122"/>
                <a:ea typeface="微软雅黑" panose="020B0503020204020204" charset="-122"/>
              </a:rPr>
              <a:t>看是否有足够的处理具体问题的方法和技巧，以及其处理方式是否符合本企业的现实。</a:t>
            </a:r>
            <a:endParaRPr lang="zh-CN" altLang="en-US" sz="1600" b="1" dirty="0">
              <a:solidFill>
                <a:srgbClr val="E67819"/>
              </a:solidFill>
              <a:latin typeface="微软雅黑" panose="020B0503020204020204" charset="-122"/>
              <a:ea typeface="微软雅黑" panose="020B0503020204020204" charset="-122"/>
            </a:endParaRPr>
          </a:p>
        </p:txBody>
      </p:sp>
      <p:sp>
        <p:nvSpPr>
          <p:cNvPr id="9" name="矩形 8"/>
          <p:cNvSpPr/>
          <p:nvPr/>
        </p:nvSpPr>
        <p:spPr>
          <a:xfrm>
            <a:off x="913011" y="5535966"/>
            <a:ext cx="5328592" cy="701346"/>
          </a:xfrm>
          <a:prstGeom prst="rect">
            <a:avLst/>
          </a:prstGeom>
        </p:spPr>
        <p:txBody>
          <a:bodyPr wrap="square">
            <a:spAutoFit/>
          </a:bodyPr>
          <a:lstStyle/>
          <a:p>
            <a:pPr>
              <a:lnSpc>
                <a:spcPct val="130000"/>
              </a:lnSpc>
            </a:pPr>
            <a:r>
              <a:rPr lang="zh-CN" altLang="en-US" sz="1600" dirty="0">
                <a:solidFill>
                  <a:srgbClr val="5F5E5C"/>
                </a:solidFill>
                <a:latin typeface="微软雅黑" panose="020B0503020204020204" charset="-122"/>
                <a:ea typeface="微软雅黑" panose="020B0503020204020204" charset="-122"/>
              </a:rPr>
              <a:t>此种问题类似于“情景模拟测试法”，其代表性的模拟方法有“文件筐测验”和“无领导小组讨论”等方式。</a:t>
            </a:r>
            <a:endParaRPr lang="zh-CN" altLang="en-US" sz="1600" dirty="0">
              <a:solidFill>
                <a:srgbClr val="5F5E5C"/>
              </a:solidFill>
              <a:latin typeface="微软雅黑" panose="020B0503020204020204" charset="-122"/>
              <a:ea typeface="微软雅黑" panose="020B0503020204020204" charset="-122"/>
            </a:endParaRPr>
          </a:p>
        </p:txBody>
      </p:sp>
      <p:pic>
        <p:nvPicPr>
          <p:cNvPr id="9219" name="Picture 3" descr="F:\360云盘\04-待整理ing\pic\detail.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385619" y="2642472"/>
            <a:ext cx="5374801" cy="3661583"/>
          </a:xfrm>
          <a:prstGeom prst="roundRect">
            <a:avLst>
              <a:gd name="adj" fmla="val 238"/>
            </a:avLst>
          </a:prstGeom>
          <a:noFill/>
          <a:ln w="19050">
            <a:solidFill>
              <a:schemeClr val="bg1">
                <a:lumMod val="95000"/>
              </a:schemeClr>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1300">
        <p14:pan dir="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2" decel="10000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1+#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p:cNvPicPr>
            <a:picLocks noChangeAspect="1" noChangeArrowheads="1"/>
          </p:cNvPicPr>
          <p:nvPr/>
        </p:nvPicPr>
        <p:blipFill rotWithShape="1">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4939" y="4149080"/>
            <a:ext cx="2752725" cy="1998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文本框 7"/>
          <p:cNvSpPr txBox="1"/>
          <p:nvPr/>
        </p:nvSpPr>
        <p:spPr>
          <a:xfrm>
            <a:off x="408956" y="1912418"/>
            <a:ext cx="5112568" cy="652486"/>
          </a:xfrm>
          <a:prstGeom prst="rect">
            <a:avLst/>
          </a:prstGeom>
          <a:noFill/>
        </p:spPr>
        <p:txBody>
          <a:bodyPr wrap="square" rtlCol="0">
            <a:spAutoFit/>
          </a:bodyPr>
          <a:lstStyle/>
          <a:p>
            <a:pPr>
              <a:lnSpc>
                <a:spcPct val="130000"/>
              </a:lnSpc>
            </a:pPr>
            <a:r>
              <a:rPr lang="zh-CN" altLang="en-US" sz="2800" b="1" dirty="0">
                <a:solidFill>
                  <a:srgbClr val="5F5E5C"/>
                </a:solidFill>
                <a:latin typeface="微软雅黑" panose="020B0503020204020204" charset="-122"/>
                <a:ea typeface="微软雅黑" panose="020B0503020204020204" charset="-122"/>
              </a:rPr>
              <a:t>文件筐测验</a:t>
            </a:r>
            <a:endParaRPr lang="zh-CN" altLang="en-US" sz="2800" b="1" dirty="0">
              <a:solidFill>
                <a:srgbClr val="5F5E5C"/>
              </a:solidFill>
              <a:latin typeface="微软雅黑" panose="020B0503020204020204" charset="-122"/>
              <a:ea typeface="微软雅黑" panose="020B0503020204020204" charset="-122"/>
            </a:endParaRPr>
          </a:p>
        </p:txBody>
      </p:sp>
      <p:sp>
        <p:nvSpPr>
          <p:cNvPr id="13" name="TextBox 12"/>
          <p:cNvSpPr txBox="1"/>
          <p:nvPr/>
        </p:nvSpPr>
        <p:spPr>
          <a:xfrm>
            <a:off x="408505" y="2564904"/>
            <a:ext cx="5617074" cy="1372683"/>
          </a:xfrm>
          <a:prstGeom prst="rect">
            <a:avLst/>
          </a:prstGeom>
          <a:noFill/>
        </p:spPr>
        <p:txBody>
          <a:bodyPr wrap="square" rtlCol="0">
            <a:spAutoFit/>
          </a:bodyPr>
          <a:lstStyle/>
          <a:p>
            <a:pPr>
              <a:lnSpc>
                <a:spcPct val="130000"/>
              </a:lnSpc>
            </a:pPr>
            <a:r>
              <a:rPr lang="zh-CN" altLang="en-US" sz="1600" dirty="0">
                <a:solidFill>
                  <a:srgbClr val="5F5E5C"/>
                </a:solidFill>
                <a:latin typeface="微软雅黑" panose="020B0503020204020204" charset="-122"/>
                <a:ea typeface="微软雅黑" panose="020B0503020204020204" charset="-122"/>
              </a:rPr>
              <a:t>将工作情境中可能遇到的一系列问题设计成信函、请示、备忘录等书面形式，需要在规定的时间内写出书面处理意见或决定。求职者要能发现文件中的逻辑关系，协调各方面资源，迅速做出判断。</a:t>
            </a:r>
            <a:endParaRPr lang="zh-CN" altLang="en-US" sz="1600" b="1" dirty="0">
              <a:solidFill>
                <a:srgbClr val="E67819"/>
              </a:solidFill>
              <a:latin typeface="微软雅黑" panose="020B0503020204020204" charset="-122"/>
              <a:ea typeface="微软雅黑" panose="020B0503020204020204" charset="-122"/>
            </a:endParaRPr>
          </a:p>
        </p:txBody>
      </p:sp>
      <p:sp>
        <p:nvSpPr>
          <p:cNvPr id="14" name="文本框 7"/>
          <p:cNvSpPr txBox="1"/>
          <p:nvPr/>
        </p:nvSpPr>
        <p:spPr>
          <a:xfrm>
            <a:off x="6601643" y="4288682"/>
            <a:ext cx="5184576" cy="652486"/>
          </a:xfrm>
          <a:prstGeom prst="rect">
            <a:avLst/>
          </a:prstGeom>
          <a:noFill/>
        </p:spPr>
        <p:txBody>
          <a:bodyPr wrap="square" rtlCol="0">
            <a:spAutoFit/>
          </a:bodyPr>
          <a:lstStyle/>
          <a:p>
            <a:pPr algn="r">
              <a:lnSpc>
                <a:spcPct val="130000"/>
              </a:lnSpc>
            </a:pPr>
            <a:r>
              <a:rPr lang="zh-CN" altLang="en-US" sz="2800" b="1" dirty="0">
                <a:solidFill>
                  <a:srgbClr val="5F5E5C"/>
                </a:solidFill>
                <a:latin typeface="微软雅黑" panose="020B0503020204020204" charset="-122"/>
                <a:ea typeface="微软雅黑" panose="020B0503020204020204" charset="-122"/>
              </a:rPr>
              <a:t>无领导小组讨论</a:t>
            </a:r>
            <a:endParaRPr lang="zh-CN" altLang="en-US" sz="2800" b="1" dirty="0">
              <a:solidFill>
                <a:srgbClr val="5F5E5C"/>
              </a:solidFill>
              <a:latin typeface="微软雅黑" panose="020B0503020204020204" charset="-122"/>
              <a:ea typeface="微软雅黑" panose="020B0503020204020204" charset="-122"/>
            </a:endParaRPr>
          </a:p>
        </p:txBody>
      </p:sp>
      <p:sp>
        <p:nvSpPr>
          <p:cNvPr id="15" name="TextBox 14"/>
          <p:cNvSpPr txBox="1"/>
          <p:nvPr/>
        </p:nvSpPr>
        <p:spPr>
          <a:xfrm>
            <a:off x="6601192" y="4967799"/>
            <a:ext cx="5185032" cy="1372683"/>
          </a:xfrm>
          <a:prstGeom prst="rect">
            <a:avLst/>
          </a:prstGeom>
          <a:noFill/>
        </p:spPr>
        <p:txBody>
          <a:bodyPr wrap="square" rtlCol="0">
            <a:spAutoFit/>
          </a:bodyPr>
          <a:lstStyle/>
          <a:p>
            <a:pPr>
              <a:lnSpc>
                <a:spcPct val="130000"/>
              </a:lnSpc>
            </a:pPr>
            <a:r>
              <a:rPr lang="zh-CN" altLang="en-US" sz="1600" dirty="0">
                <a:solidFill>
                  <a:srgbClr val="5F5E5C"/>
                </a:solidFill>
                <a:latin typeface="微软雅黑" panose="020B0503020204020204" charset="-122"/>
                <a:ea typeface="微软雅黑" panose="020B0503020204020204" charset="-122"/>
              </a:rPr>
              <a:t>指由一组应试者组成一个临时工作小组，讨论给定的问题，并做出决策。由于这个小组是临时拼凑的，并不指定谁是负责人，目的就在于考察应试者的表现，尤其是看谁会从中</a:t>
            </a:r>
            <a:r>
              <a:rPr lang="zh-CN" altLang="en-US" sz="1600" dirty="0" smtClean="0">
                <a:solidFill>
                  <a:srgbClr val="5F5E5C"/>
                </a:solidFill>
                <a:latin typeface="微软雅黑" panose="020B0503020204020204" charset="-122"/>
                <a:ea typeface="微软雅黑" panose="020B0503020204020204" charset="-122"/>
              </a:rPr>
              <a:t>脱颖而出。</a:t>
            </a:r>
            <a:endParaRPr lang="zh-CN" altLang="en-US" sz="1600" b="1" dirty="0">
              <a:solidFill>
                <a:srgbClr val="E67819"/>
              </a:solidFill>
              <a:latin typeface="微软雅黑" panose="020B0503020204020204" charset="-122"/>
              <a:ea typeface="微软雅黑" panose="020B0503020204020204" charset="-122"/>
            </a:endParaRPr>
          </a:p>
        </p:txBody>
      </p:sp>
      <p:pic>
        <p:nvPicPr>
          <p:cNvPr id="10242" name="Picture 2" descr="C:\Documents and Settings\t11318\桌面\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57826" y="2276872"/>
            <a:ext cx="3456383" cy="190697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decel="10000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left)">
                                      <p:cBhvr>
                                        <p:cTn id="16" dur="500"/>
                                        <p:tgtEl>
                                          <p:spTgt spid="14"/>
                                        </p:tgtEl>
                                      </p:cBhvr>
                                    </p:animEffect>
                                  </p:childTnLst>
                                </p:cTn>
                              </p:par>
                            </p:childTnLst>
                          </p:cTn>
                        </p:par>
                        <p:par>
                          <p:cTn id="17" fill="hold">
                            <p:stCondLst>
                              <p:cond delay="1500"/>
                            </p:stCondLst>
                            <p:childTnLst>
                              <p:par>
                                <p:cTn id="18" presetID="2" presetClass="entr" presetSubtype="1" decel="100000" fill="hold" grpId="0" nodeType="after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additive="base">
                                        <p:cTn id="20" dur="500" fill="hold"/>
                                        <p:tgtEl>
                                          <p:spTgt spid="15"/>
                                        </p:tgtEl>
                                        <p:attrNameLst>
                                          <p:attrName>ppt_x</p:attrName>
                                        </p:attrNameLst>
                                      </p:cBhvr>
                                      <p:tavLst>
                                        <p:tav tm="0">
                                          <p:val>
                                            <p:strVal val="#ppt_x"/>
                                          </p:val>
                                        </p:tav>
                                        <p:tav tm="100000">
                                          <p:val>
                                            <p:strVal val="#ppt_x"/>
                                          </p:val>
                                        </p:tav>
                                      </p:tavLst>
                                    </p:anim>
                                    <p:anim calcmode="lin" valueType="num">
                                      <p:cBhvr additive="base">
                                        <p:cTn id="21" dur="500" fill="hold"/>
                                        <p:tgtEl>
                                          <p:spTgt spid="1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480963" y="2071040"/>
            <a:ext cx="432048" cy="432048"/>
            <a:chOff x="2569195" y="2996952"/>
            <a:chExt cx="432048" cy="432048"/>
          </a:xfrm>
        </p:grpSpPr>
        <p:sp>
          <p:nvSpPr>
            <p:cNvPr id="5" name="椭圆 4"/>
            <p:cNvSpPr/>
            <p:nvPr/>
          </p:nvSpPr>
          <p:spPr>
            <a:xfrm>
              <a:off x="2569195" y="2996952"/>
              <a:ext cx="432048" cy="432048"/>
            </a:xfrm>
            <a:prstGeom prst="ellipse">
              <a:avLst/>
            </a:prstGeom>
            <a:solidFill>
              <a:srgbClr val="E678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右箭头 5"/>
            <p:cNvSpPr/>
            <p:nvPr/>
          </p:nvSpPr>
          <p:spPr>
            <a:xfrm>
              <a:off x="2659219" y="3068976"/>
              <a:ext cx="252000" cy="288000"/>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文本框 7"/>
          <p:cNvSpPr txBox="1"/>
          <p:nvPr/>
        </p:nvSpPr>
        <p:spPr>
          <a:xfrm>
            <a:off x="913011" y="2060848"/>
            <a:ext cx="9145016" cy="417358"/>
          </a:xfrm>
          <a:prstGeom prst="rect">
            <a:avLst/>
          </a:prstGeom>
          <a:noFill/>
        </p:spPr>
        <p:txBody>
          <a:bodyPr wrap="square" rtlCol="0">
            <a:spAutoFit/>
          </a:bodyPr>
          <a:lstStyle/>
          <a:p>
            <a:pPr>
              <a:lnSpc>
                <a:spcPct val="130000"/>
              </a:lnSpc>
            </a:pPr>
            <a:r>
              <a:rPr lang="en-US" altLang="zh-CN" b="1" dirty="0">
                <a:solidFill>
                  <a:srgbClr val="5F5E5C"/>
                </a:solidFill>
                <a:latin typeface="微软雅黑" panose="020B0503020204020204" charset="-122"/>
                <a:ea typeface="微软雅黑" panose="020B0503020204020204" charset="-122"/>
              </a:rPr>
              <a:t>6</a:t>
            </a:r>
            <a:r>
              <a:rPr lang="zh-CN" altLang="en-US" b="1" dirty="0">
                <a:solidFill>
                  <a:srgbClr val="5F5E5C"/>
                </a:solidFill>
                <a:latin typeface="微软雅黑" panose="020B0503020204020204" charset="-122"/>
                <a:ea typeface="微软雅黑" panose="020B0503020204020204" charset="-122"/>
              </a:rPr>
              <a:t>）压迫式问题：萃取真金</a:t>
            </a:r>
            <a:endParaRPr lang="zh-CN" altLang="en-US" b="1" dirty="0">
              <a:solidFill>
                <a:srgbClr val="5F5E5C"/>
              </a:solidFill>
              <a:latin typeface="微软雅黑" panose="020B0503020204020204" charset="-122"/>
              <a:ea typeface="微软雅黑" panose="020B0503020204020204" charset="-122"/>
            </a:endParaRPr>
          </a:p>
        </p:txBody>
      </p:sp>
      <p:sp>
        <p:nvSpPr>
          <p:cNvPr id="8" name="TextBox 7"/>
          <p:cNvSpPr txBox="1"/>
          <p:nvPr/>
        </p:nvSpPr>
        <p:spPr>
          <a:xfrm>
            <a:off x="913011" y="2852936"/>
            <a:ext cx="5184576" cy="1692771"/>
          </a:xfrm>
          <a:prstGeom prst="rect">
            <a:avLst/>
          </a:prstGeom>
          <a:noFill/>
        </p:spPr>
        <p:txBody>
          <a:bodyPr wrap="square" rtlCol="0">
            <a:spAutoFit/>
          </a:bodyPr>
          <a:lstStyle/>
          <a:p>
            <a:pPr>
              <a:lnSpc>
                <a:spcPct val="130000"/>
              </a:lnSpc>
            </a:pPr>
            <a:r>
              <a:rPr lang="zh-CN" altLang="en-US" sz="1600" dirty="0">
                <a:solidFill>
                  <a:srgbClr val="5F5E5C"/>
                </a:solidFill>
                <a:latin typeface="微软雅黑" panose="020B0503020204020204" charset="-122"/>
                <a:ea typeface="微软雅黑" panose="020B0503020204020204" charset="-122"/>
              </a:rPr>
              <a:t>问一些让应聘者感到有心理压力或不好回答的问题，或针对某一事项或问题做一连串的发问，打破沙锅问到底，直至无法回答。其目的是测试应聘者的</a:t>
            </a:r>
            <a:r>
              <a:rPr lang="zh-CN" altLang="en-US" sz="1600" b="1" dirty="0">
                <a:solidFill>
                  <a:srgbClr val="E67819"/>
                </a:solidFill>
                <a:latin typeface="微软雅黑" panose="020B0503020204020204" charset="-122"/>
                <a:ea typeface="微软雅黑" panose="020B0503020204020204" charset="-122"/>
              </a:rPr>
              <a:t>心理素质、对压力的承受能力、在压力前的应变能力和人际关系能力</a:t>
            </a:r>
            <a:r>
              <a:rPr lang="zh-CN" altLang="en-US" sz="1600" dirty="0">
                <a:solidFill>
                  <a:srgbClr val="5F5E5C"/>
                </a:solidFill>
                <a:latin typeface="微软雅黑" panose="020B0503020204020204" charset="-122"/>
                <a:ea typeface="微软雅黑" panose="020B0503020204020204" charset="-122"/>
              </a:rPr>
              <a:t>等，有时也可用于测谎。</a:t>
            </a:r>
            <a:endParaRPr lang="zh-CN" altLang="en-US" sz="1600" b="1" dirty="0">
              <a:solidFill>
                <a:srgbClr val="E67819"/>
              </a:solidFill>
              <a:latin typeface="微软雅黑" panose="020B0503020204020204" charset="-122"/>
              <a:ea typeface="微软雅黑" panose="020B0503020204020204" charset="-122"/>
            </a:endParaRPr>
          </a:p>
        </p:txBody>
      </p:sp>
      <p:sp>
        <p:nvSpPr>
          <p:cNvPr id="9" name="矩形 8"/>
          <p:cNvSpPr/>
          <p:nvPr/>
        </p:nvSpPr>
        <p:spPr>
          <a:xfrm>
            <a:off x="913011" y="4653136"/>
            <a:ext cx="5328592" cy="1692771"/>
          </a:xfrm>
          <a:prstGeom prst="rect">
            <a:avLst/>
          </a:prstGeom>
        </p:spPr>
        <p:txBody>
          <a:bodyPr wrap="square">
            <a:spAutoFit/>
          </a:bodyPr>
          <a:lstStyle/>
          <a:p>
            <a:pPr>
              <a:lnSpc>
                <a:spcPct val="130000"/>
              </a:lnSpc>
            </a:pPr>
            <a:r>
              <a:rPr lang="zh-CN" altLang="en-US" sz="1600" b="1" dirty="0">
                <a:solidFill>
                  <a:srgbClr val="FF0000"/>
                </a:solidFill>
                <a:latin typeface="微软雅黑" panose="020B0503020204020204" charset="-122"/>
                <a:ea typeface="微软雅黑" panose="020B0503020204020204" charset="-122"/>
              </a:rPr>
              <a:t>压迫式问题</a:t>
            </a:r>
            <a:r>
              <a:rPr lang="zh-CN" altLang="en-US" sz="1600" b="1" dirty="0" smtClean="0">
                <a:solidFill>
                  <a:srgbClr val="FF0000"/>
                </a:solidFill>
                <a:latin typeface="微软雅黑" panose="020B0503020204020204" charset="-122"/>
                <a:ea typeface="微软雅黑" panose="020B0503020204020204" charset="-122"/>
              </a:rPr>
              <a:t>一般</a:t>
            </a:r>
            <a:r>
              <a:rPr lang="zh-CN" altLang="en-US" sz="1600" b="1" dirty="0">
                <a:solidFill>
                  <a:srgbClr val="FF0000"/>
                </a:solidFill>
                <a:latin typeface="微软雅黑" panose="020B0503020204020204" charset="-122"/>
                <a:ea typeface="微软雅黑" panose="020B0503020204020204" charset="-122"/>
              </a:rPr>
              <a:t>要</a:t>
            </a:r>
            <a:r>
              <a:rPr lang="zh-CN" altLang="en-US" sz="1600" b="1" dirty="0" smtClean="0">
                <a:solidFill>
                  <a:srgbClr val="FF0000"/>
                </a:solidFill>
                <a:latin typeface="微软雅黑" panose="020B0503020204020204" charset="-122"/>
                <a:ea typeface="微软雅黑" panose="020B0503020204020204" charset="-122"/>
              </a:rPr>
              <a:t>慎</a:t>
            </a:r>
            <a:r>
              <a:rPr lang="zh-CN" altLang="en-US" sz="1600" b="1" dirty="0">
                <a:solidFill>
                  <a:srgbClr val="FF0000"/>
                </a:solidFill>
                <a:latin typeface="微软雅黑" panose="020B0503020204020204" charset="-122"/>
                <a:ea typeface="微软雅黑" panose="020B0503020204020204" charset="-122"/>
              </a:rPr>
              <a:t>用，避免引起争吵。</a:t>
            </a:r>
            <a:r>
              <a:rPr lang="zh-CN" altLang="en-US" sz="1600" dirty="0">
                <a:solidFill>
                  <a:srgbClr val="5F5E5C"/>
                </a:solidFill>
                <a:latin typeface="微软雅黑" panose="020B0503020204020204" charset="-122"/>
                <a:ea typeface="微软雅黑" panose="020B0503020204020204" charset="-122"/>
              </a:rPr>
              <a:t>如</a:t>
            </a:r>
            <a:r>
              <a:rPr lang="zh-CN" altLang="en-US" sz="1600" dirty="0" smtClean="0">
                <a:solidFill>
                  <a:srgbClr val="5F5E5C"/>
                </a:solidFill>
                <a:latin typeface="微软雅黑" panose="020B0503020204020204" charset="-122"/>
                <a:ea typeface="微软雅黑" panose="020B0503020204020204" charset="-122"/>
              </a:rPr>
              <a:t>，</a:t>
            </a:r>
            <a:endParaRPr lang="en-US" altLang="zh-CN" sz="1600" dirty="0" smtClean="0">
              <a:solidFill>
                <a:srgbClr val="5F5E5C"/>
              </a:solidFill>
              <a:latin typeface="微软雅黑" panose="020B0503020204020204" charset="-122"/>
              <a:ea typeface="微软雅黑" panose="020B0503020204020204" charset="-122"/>
            </a:endParaRPr>
          </a:p>
          <a:p>
            <a:pPr marL="285750" indent="-285750">
              <a:lnSpc>
                <a:spcPct val="130000"/>
              </a:lnSpc>
              <a:buFont typeface="Arial" panose="020B0604020202020204" pitchFamily="34" charset="0"/>
              <a:buChar char="•"/>
            </a:pPr>
            <a:r>
              <a:rPr lang="zh-CN" altLang="en-US" sz="1600" dirty="0" smtClean="0">
                <a:solidFill>
                  <a:srgbClr val="5F5E5C"/>
                </a:solidFill>
                <a:latin typeface="微软雅黑" panose="020B0503020204020204" charset="-122"/>
                <a:ea typeface="微软雅黑" panose="020B0503020204020204" charset="-122"/>
              </a:rPr>
              <a:t>谈谈</a:t>
            </a:r>
            <a:r>
              <a:rPr lang="zh-CN" altLang="en-US" sz="1600" dirty="0">
                <a:solidFill>
                  <a:srgbClr val="5F5E5C"/>
                </a:solidFill>
                <a:latin typeface="微软雅黑" panose="020B0503020204020204" charset="-122"/>
                <a:ea typeface="微软雅黑" panose="020B0503020204020204" charset="-122"/>
              </a:rPr>
              <a:t>你的</a:t>
            </a:r>
            <a:r>
              <a:rPr lang="zh-CN" altLang="en-US" sz="1600" dirty="0" smtClean="0">
                <a:solidFill>
                  <a:srgbClr val="5F5E5C"/>
                </a:solidFill>
                <a:latin typeface="微软雅黑" panose="020B0503020204020204" charset="-122"/>
                <a:ea typeface="微软雅黑" panose="020B0503020204020204" charset="-122"/>
              </a:rPr>
              <a:t>缺点，</a:t>
            </a:r>
            <a:endParaRPr lang="en-US" altLang="zh-CN" sz="1600" dirty="0" smtClean="0">
              <a:solidFill>
                <a:srgbClr val="5F5E5C"/>
              </a:solidFill>
              <a:latin typeface="微软雅黑" panose="020B0503020204020204" charset="-122"/>
              <a:ea typeface="微软雅黑" panose="020B0503020204020204" charset="-122"/>
            </a:endParaRPr>
          </a:p>
          <a:p>
            <a:pPr marL="285750" indent="-285750">
              <a:lnSpc>
                <a:spcPct val="130000"/>
              </a:lnSpc>
              <a:buFont typeface="Arial" panose="020B0604020202020204" pitchFamily="34" charset="0"/>
              <a:buChar char="•"/>
            </a:pPr>
            <a:r>
              <a:rPr lang="zh-CN" altLang="en-US" sz="1600" dirty="0" smtClean="0">
                <a:solidFill>
                  <a:srgbClr val="5F5E5C"/>
                </a:solidFill>
                <a:latin typeface="微软雅黑" panose="020B0503020204020204" charset="-122"/>
                <a:ea typeface="微软雅黑" panose="020B0503020204020204" charset="-122"/>
              </a:rPr>
              <a:t>谈谈</a:t>
            </a:r>
            <a:r>
              <a:rPr lang="zh-CN" altLang="en-US" sz="1600" dirty="0">
                <a:solidFill>
                  <a:srgbClr val="5F5E5C"/>
                </a:solidFill>
                <a:latin typeface="微软雅黑" panose="020B0503020204020204" charset="-122"/>
                <a:ea typeface="微软雅黑" panose="020B0503020204020204" charset="-122"/>
              </a:rPr>
              <a:t>你第一次失败的</a:t>
            </a:r>
            <a:r>
              <a:rPr lang="zh-CN" altLang="en-US" sz="1600" dirty="0" smtClean="0">
                <a:solidFill>
                  <a:srgbClr val="5F5E5C"/>
                </a:solidFill>
                <a:latin typeface="微软雅黑" panose="020B0503020204020204" charset="-122"/>
                <a:ea typeface="微软雅黑" panose="020B0503020204020204" charset="-122"/>
              </a:rPr>
              <a:t>经历，</a:t>
            </a:r>
            <a:endParaRPr lang="en-US" altLang="zh-CN" sz="1600" dirty="0" smtClean="0">
              <a:solidFill>
                <a:srgbClr val="5F5E5C"/>
              </a:solidFill>
              <a:latin typeface="微软雅黑" panose="020B0503020204020204" charset="-122"/>
              <a:ea typeface="微软雅黑" panose="020B0503020204020204" charset="-122"/>
            </a:endParaRPr>
          </a:p>
          <a:p>
            <a:pPr marL="285750" indent="-285750">
              <a:lnSpc>
                <a:spcPct val="130000"/>
              </a:lnSpc>
              <a:buFont typeface="Arial" panose="020B0604020202020204" pitchFamily="34" charset="0"/>
              <a:buChar char="•"/>
            </a:pPr>
            <a:r>
              <a:rPr lang="zh-CN" altLang="en-US" sz="1600" dirty="0" smtClean="0">
                <a:solidFill>
                  <a:srgbClr val="5F5E5C"/>
                </a:solidFill>
                <a:latin typeface="微软雅黑" panose="020B0503020204020204" charset="-122"/>
                <a:ea typeface="微软雅黑" panose="020B0503020204020204" charset="-122"/>
              </a:rPr>
              <a:t>与</a:t>
            </a:r>
            <a:r>
              <a:rPr lang="zh-CN" altLang="en-US" sz="1600" dirty="0">
                <a:solidFill>
                  <a:srgbClr val="5F5E5C"/>
                </a:solidFill>
                <a:latin typeface="微软雅黑" panose="020B0503020204020204" charset="-122"/>
                <a:ea typeface="微软雅黑" panose="020B0503020204020204" charset="-122"/>
              </a:rPr>
              <a:t>上级意见不一致怎么办</a:t>
            </a:r>
            <a:r>
              <a:rPr lang="zh-CN" altLang="en-US" sz="1600" dirty="0" smtClean="0">
                <a:solidFill>
                  <a:srgbClr val="5F5E5C"/>
                </a:solidFill>
                <a:latin typeface="微软雅黑" panose="020B0503020204020204" charset="-122"/>
                <a:ea typeface="微软雅黑" panose="020B0503020204020204" charset="-122"/>
              </a:rPr>
              <a:t>？</a:t>
            </a:r>
            <a:endParaRPr lang="en-US" altLang="zh-CN" sz="1600" dirty="0" smtClean="0">
              <a:solidFill>
                <a:srgbClr val="5F5E5C"/>
              </a:solidFill>
              <a:latin typeface="微软雅黑" panose="020B0503020204020204" charset="-122"/>
              <a:ea typeface="微软雅黑" panose="020B0503020204020204" charset="-122"/>
            </a:endParaRPr>
          </a:p>
          <a:p>
            <a:pPr marL="285750" indent="-285750">
              <a:lnSpc>
                <a:spcPct val="130000"/>
              </a:lnSpc>
              <a:buFont typeface="Arial" panose="020B0604020202020204" pitchFamily="34" charset="0"/>
              <a:buChar char="•"/>
            </a:pPr>
            <a:r>
              <a:rPr lang="zh-CN" altLang="en-US" sz="1600" dirty="0" smtClean="0">
                <a:solidFill>
                  <a:srgbClr val="5F5E5C"/>
                </a:solidFill>
                <a:latin typeface="微软雅黑" panose="020B0503020204020204" charset="-122"/>
                <a:ea typeface="微软雅黑" panose="020B0503020204020204" charset="-122"/>
              </a:rPr>
              <a:t>你</a:t>
            </a:r>
            <a:r>
              <a:rPr lang="zh-CN" altLang="en-US" sz="1600" dirty="0">
                <a:solidFill>
                  <a:srgbClr val="5F5E5C"/>
                </a:solidFill>
                <a:latin typeface="微软雅黑" panose="020B0503020204020204" charset="-122"/>
                <a:ea typeface="微软雅黑" panose="020B0503020204020204" charset="-122"/>
              </a:rPr>
              <a:t>缺乏经验，怎能胜任工作</a:t>
            </a:r>
            <a:r>
              <a:rPr lang="zh-CN" altLang="en-US" sz="1600" dirty="0" smtClean="0">
                <a:solidFill>
                  <a:srgbClr val="5F5E5C"/>
                </a:solidFill>
                <a:latin typeface="微软雅黑" panose="020B0503020204020204" charset="-122"/>
                <a:ea typeface="微软雅黑" panose="020B0503020204020204" charset="-122"/>
              </a:rPr>
              <a:t>？</a:t>
            </a:r>
            <a:endParaRPr lang="zh-CN" altLang="en-US" sz="1600" dirty="0">
              <a:solidFill>
                <a:srgbClr val="5F5E5C"/>
              </a:solidFill>
              <a:latin typeface="微软雅黑" panose="020B0503020204020204" charset="-122"/>
              <a:ea typeface="微软雅黑" panose="020B0503020204020204" charset="-122"/>
            </a:endParaRPr>
          </a:p>
        </p:txBody>
      </p:sp>
      <p:pic>
        <p:nvPicPr>
          <p:cNvPr id="10" name="Picture 2" descr="C:\Documents and Settings\t11318\桌面\iStock_000019535463Large.jpg"/>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l="1327" r="995"/>
          <a:stretch>
            <a:fillRect/>
          </a:stretch>
        </p:blipFill>
        <p:spPr bwMode="auto">
          <a:xfrm>
            <a:off x="6209582" y="2642471"/>
            <a:ext cx="5511650" cy="3661583"/>
          </a:xfrm>
          <a:prstGeom prst="rect">
            <a:avLst/>
          </a:prstGeom>
          <a:ln w="28575">
            <a:solidFill>
              <a:srgbClr val="E67819"/>
            </a:solidFill>
          </a:ln>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1300">
        <p14:pan dir="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2" decel="10000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1+#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rotWithShape="1">
          <a:blip r:embed="rId1" cstate="print">
            <a:extLst>
              <a:ext uri="{28A0092B-C50C-407E-A947-70E740481C1C}">
                <a14:useLocalDpi xmlns:a14="http://schemas.microsoft.com/office/drawing/2010/main" val="0"/>
              </a:ext>
            </a:extLst>
          </a:blip>
          <a:srcRect/>
          <a:stretch>
            <a:fillRect/>
          </a:stretch>
        </p:blipFill>
        <p:spPr>
          <a:xfrm>
            <a:off x="352145" y="2996952"/>
            <a:ext cx="5313393" cy="3234306"/>
          </a:xfrm>
          <a:prstGeom prst="roundRect">
            <a:avLst>
              <a:gd name="adj" fmla="val 0"/>
            </a:avLst>
          </a:prstGeom>
          <a:noFill/>
          <a:ln w="19050">
            <a:solidFill>
              <a:schemeClr val="bg1">
                <a:lumMod val="95000"/>
              </a:schemeClr>
            </a:solidFill>
          </a:ln>
          <a:effectLst>
            <a:outerShdw blurRad="50800" dist="38100" dir="2700000" algn="tl" rotWithShape="0">
              <a:prstClr val="black">
                <a:alpha val="40000"/>
              </a:prstClr>
            </a:outerShdw>
          </a:effectLst>
        </p:spPr>
      </p:pic>
      <p:sp>
        <p:nvSpPr>
          <p:cNvPr id="6" name="TextBox 8"/>
          <p:cNvSpPr txBox="1"/>
          <p:nvPr/>
        </p:nvSpPr>
        <p:spPr>
          <a:xfrm>
            <a:off x="336947" y="476672"/>
            <a:ext cx="4968552" cy="461665"/>
          </a:xfrm>
          <a:prstGeom prst="rect">
            <a:avLst/>
          </a:prstGeom>
          <a:noFill/>
        </p:spPr>
        <p:txBody>
          <a:bodyPr wrap="square" rtlCol="0">
            <a:spAutoFit/>
          </a:bodyPr>
          <a:lstStyle/>
          <a:p>
            <a:r>
              <a:rPr lang="zh-CN" altLang="en-US" sz="2400" b="1" dirty="0" smtClean="0">
                <a:solidFill>
                  <a:srgbClr val="5F5E5C"/>
                </a:solidFill>
                <a:latin typeface="Impact" panose="020B0806030902050204" pitchFamily="34" charset="0"/>
                <a:ea typeface="微软雅黑" panose="020B0503020204020204" charset="-122"/>
              </a:rPr>
              <a:t>第二节   </a:t>
            </a:r>
            <a:r>
              <a:rPr lang="zh-CN" altLang="en-US" sz="2400" b="1" dirty="0" smtClean="0">
                <a:solidFill>
                  <a:srgbClr val="5F5E5C"/>
                </a:solidFill>
                <a:latin typeface="微软雅黑" panose="020B0503020204020204" charset="-122"/>
                <a:ea typeface="微软雅黑" panose="020B0503020204020204" charset="-122"/>
              </a:rPr>
              <a:t>面试</a:t>
            </a:r>
            <a:r>
              <a:rPr lang="zh-CN" altLang="en-US" sz="2400" b="1" dirty="0">
                <a:solidFill>
                  <a:srgbClr val="5F5E5C"/>
                </a:solidFill>
                <a:latin typeface="微软雅黑" panose="020B0503020204020204" charset="-122"/>
                <a:ea typeface="微软雅黑" panose="020B0503020204020204" charset="-122"/>
              </a:rPr>
              <a:t>的过去与未来</a:t>
            </a:r>
            <a:endParaRPr lang="zh-CN" altLang="en-US" sz="2400" b="1" dirty="0">
              <a:solidFill>
                <a:srgbClr val="5F5E5C"/>
              </a:solidFill>
              <a:latin typeface="微软雅黑" panose="020B0503020204020204" charset="-122"/>
              <a:ea typeface="微软雅黑" panose="020B0503020204020204" charset="-122"/>
            </a:endParaRPr>
          </a:p>
        </p:txBody>
      </p:sp>
      <p:sp>
        <p:nvSpPr>
          <p:cNvPr id="9" name="TextBox 6"/>
          <p:cNvSpPr txBox="1"/>
          <p:nvPr/>
        </p:nvSpPr>
        <p:spPr>
          <a:xfrm>
            <a:off x="5953571" y="4002645"/>
            <a:ext cx="4320480" cy="2145972"/>
          </a:xfrm>
          <a:prstGeom prst="rect">
            <a:avLst/>
          </a:prstGeom>
          <a:noFill/>
        </p:spPr>
        <p:txBody>
          <a:bodyPr wrap="square" rtlCol="0">
            <a:spAutoFit/>
          </a:bodyPr>
          <a:lstStyle/>
          <a:p>
            <a:pPr marL="342900" indent="-342900">
              <a:lnSpc>
                <a:spcPct val="139000"/>
              </a:lnSpc>
              <a:buFont typeface="+mj-ea"/>
              <a:buAutoNum type="circleNumDbPlain"/>
            </a:pPr>
            <a:r>
              <a:rPr lang="zh-CN" altLang="en-US" sz="1600" dirty="0" smtClean="0">
                <a:solidFill>
                  <a:srgbClr val="5F5E5C"/>
                </a:solidFill>
                <a:latin typeface="微软雅黑" panose="020B0503020204020204" charset="-122"/>
                <a:ea typeface="微软雅黑" panose="020B0503020204020204" charset="-122"/>
              </a:rPr>
              <a:t>面试</a:t>
            </a:r>
            <a:r>
              <a:rPr lang="zh-CN" altLang="en-US" sz="1600" dirty="0">
                <a:solidFill>
                  <a:srgbClr val="5F5E5C"/>
                </a:solidFill>
                <a:latin typeface="微软雅黑" panose="020B0503020204020204" charset="-122"/>
                <a:ea typeface="微软雅黑" panose="020B0503020204020204" charset="-122"/>
              </a:rPr>
              <a:t>形式丰富多样</a:t>
            </a:r>
            <a:r>
              <a:rPr lang="zh-CN" altLang="en-US" sz="1600" dirty="0" smtClean="0">
                <a:solidFill>
                  <a:srgbClr val="5F5E5C"/>
                </a:solidFill>
                <a:latin typeface="微软雅黑" panose="020B0503020204020204" charset="-122"/>
                <a:ea typeface="微软雅黑" panose="020B0503020204020204" charset="-122"/>
              </a:rPr>
              <a:t>；</a:t>
            </a:r>
            <a:endParaRPr lang="en-US" altLang="zh-CN" sz="1600" dirty="0" smtClean="0">
              <a:solidFill>
                <a:srgbClr val="5F5E5C"/>
              </a:solidFill>
              <a:latin typeface="微软雅黑" panose="020B0503020204020204" charset="-122"/>
              <a:ea typeface="微软雅黑" panose="020B0503020204020204" charset="-122"/>
            </a:endParaRPr>
          </a:p>
          <a:p>
            <a:pPr marL="342900" indent="-342900">
              <a:lnSpc>
                <a:spcPct val="139000"/>
              </a:lnSpc>
              <a:buFont typeface="+mj-ea"/>
              <a:buAutoNum type="circleNumDbPlain"/>
            </a:pPr>
            <a:r>
              <a:rPr lang="zh-CN" altLang="en-US" sz="1600" dirty="0" smtClean="0">
                <a:solidFill>
                  <a:srgbClr val="5F5E5C"/>
                </a:solidFill>
                <a:latin typeface="微软雅黑" panose="020B0503020204020204" charset="-122"/>
                <a:ea typeface="微软雅黑" panose="020B0503020204020204" charset="-122"/>
              </a:rPr>
              <a:t>结构化</a:t>
            </a:r>
            <a:r>
              <a:rPr lang="zh-CN" altLang="en-US" sz="1600" dirty="0">
                <a:solidFill>
                  <a:srgbClr val="5F5E5C"/>
                </a:solidFill>
                <a:latin typeface="微软雅黑" panose="020B0503020204020204" charset="-122"/>
                <a:ea typeface="微软雅黑" panose="020B0503020204020204" charset="-122"/>
              </a:rPr>
              <a:t>面试成为面试的主流</a:t>
            </a:r>
            <a:r>
              <a:rPr lang="zh-CN" altLang="en-US" sz="1600" dirty="0" smtClean="0">
                <a:solidFill>
                  <a:srgbClr val="5F5E5C"/>
                </a:solidFill>
                <a:latin typeface="微软雅黑" panose="020B0503020204020204" charset="-122"/>
                <a:ea typeface="微软雅黑" panose="020B0503020204020204" charset="-122"/>
              </a:rPr>
              <a:t>；</a:t>
            </a:r>
            <a:endParaRPr lang="en-US" altLang="zh-CN" sz="1600" dirty="0" smtClean="0">
              <a:solidFill>
                <a:srgbClr val="5F5E5C"/>
              </a:solidFill>
              <a:latin typeface="微软雅黑" panose="020B0503020204020204" charset="-122"/>
              <a:ea typeface="微软雅黑" panose="020B0503020204020204" charset="-122"/>
            </a:endParaRPr>
          </a:p>
          <a:p>
            <a:pPr marL="342900" indent="-342900">
              <a:lnSpc>
                <a:spcPct val="139000"/>
              </a:lnSpc>
              <a:buFont typeface="+mj-ea"/>
              <a:buAutoNum type="circleNumDbPlain"/>
            </a:pPr>
            <a:r>
              <a:rPr lang="zh-CN" altLang="en-US" sz="1600" dirty="0" smtClean="0">
                <a:solidFill>
                  <a:srgbClr val="5F5E5C"/>
                </a:solidFill>
                <a:latin typeface="微软雅黑" panose="020B0503020204020204" charset="-122"/>
                <a:ea typeface="微软雅黑" panose="020B0503020204020204" charset="-122"/>
              </a:rPr>
              <a:t>提问</a:t>
            </a:r>
            <a:r>
              <a:rPr lang="zh-CN" altLang="en-US" sz="1600" dirty="0">
                <a:solidFill>
                  <a:srgbClr val="5F5E5C"/>
                </a:solidFill>
                <a:latin typeface="微软雅黑" panose="020B0503020204020204" charset="-122"/>
                <a:ea typeface="微软雅黑" panose="020B0503020204020204" charset="-122"/>
              </a:rPr>
              <a:t>的弹性化</a:t>
            </a:r>
            <a:r>
              <a:rPr lang="zh-CN" altLang="en-US" sz="1600" dirty="0" smtClean="0">
                <a:solidFill>
                  <a:srgbClr val="5F5E5C"/>
                </a:solidFill>
                <a:latin typeface="微软雅黑" panose="020B0503020204020204" charset="-122"/>
                <a:ea typeface="微软雅黑" panose="020B0503020204020204" charset="-122"/>
              </a:rPr>
              <a:t>；</a:t>
            </a:r>
            <a:endParaRPr lang="en-US" altLang="zh-CN" sz="1600" dirty="0" smtClean="0">
              <a:solidFill>
                <a:srgbClr val="5F5E5C"/>
              </a:solidFill>
              <a:latin typeface="微软雅黑" panose="020B0503020204020204" charset="-122"/>
              <a:ea typeface="微软雅黑" panose="020B0503020204020204" charset="-122"/>
            </a:endParaRPr>
          </a:p>
          <a:p>
            <a:pPr marL="342900" indent="-342900">
              <a:lnSpc>
                <a:spcPct val="139000"/>
              </a:lnSpc>
              <a:buFont typeface="+mj-ea"/>
              <a:buAutoNum type="circleNumDbPlain"/>
            </a:pPr>
            <a:r>
              <a:rPr lang="zh-CN" altLang="en-US" sz="1600" dirty="0" smtClean="0">
                <a:solidFill>
                  <a:srgbClr val="5F5E5C"/>
                </a:solidFill>
                <a:latin typeface="微软雅黑" panose="020B0503020204020204" charset="-122"/>
                <a:ea typeface="微软雅黑" panose="020B0503020204020204" charset="-122"/>
              </a:rPr>
              <a:t>面试</a:t>
            </a:r>
            <a:r>
              <a:rPr lang="zh-CN" altLang="en-US" sz="1600" dirty="0">
                <a:solidFill>
                  <a:srgbClr val="5F5E5C"/>
                </a:solidFill>
                <a:latin typeface="微软雅黑" panose="020B0503020204020204" charset="-122"/>
                <a:ea typeface="微软雅黑" panose="020B0503020204020204" charset="-122"/>
              </a:rPr>
              <a:t>测评的内容不断扩展</a:t>
            </a:r>
            <a:r>
              <a:rPr lang="zh-CN" altLang="en-US" sz="1600" dirty="0" smtClean="0">
                <a:solidFill>
                  <a:srgbClr val="5F5E5C"/>
                </a:solidFill>
                <a:latin typeface="微软雅黑" panose="020B0503020204020204" charset="-122"/>
                <a:ea typeface="微软雅黑" panose="020B0503020204020204" charset="-122"/>
              </a:rPr>
              <a:t>；</a:t>
            </a:r>
            <a:endParaRPr lang="en-US" altLang="zh-CN" sz="1600" dirty="0" smtClean="0">
              <a:solidFill>
                <a:srgbClr val="5F5E5C"/>
              </a:solidFill>
              <a:latin typeface="微软雅黑" panose="020B0503020204020204" charset="-122"/>
              <a:ea typeface="微软雅黑" panose="020B0503020204020204" charset="-122"/>
            </a:endParaRPr>
          </a:p>
          <a:p>
            <a:pPr marL="342900" indent="-342900">
              <a:lnSpc>
                <a:spcPct val="139000"/>
              </a:lnSpc>
              <a:buFont typeface="+mj-ea"/>
              <a:buAutoNum type="circleNumDbPlain"/>
            </a:pPr>
            <a:r>
              <a:rPr lang="zh-CN" altLang="en-US" sz="1600" dirty="0" smtClean="0">
                <a:solidFill>
                  <a:srgbClr val="5F5E5C"/>
                </a:solidFill>
                <a:latin typeface="微软雅黑" panose="020B0503020204020204" charset="-122"/>
                <a:ea typeface="微软雅黑" panose="020B0503020204020204" charset="-122"/>
              </a:rPr>
              <a:t>面试</a:t>
            </a:r>
            <a:r>
              <a:rPr lang="zh-CN" altLang="en-US" sz="1600" dirty="0">
                <a:solidFill>
                  <a:srgbClr val="5F5E5C"/>
                </a:solidFill>
                <a:latin typeface="微软雅黑" panose="020B0503020204020204" charset="-122"/>
                <a:ea typeface="微软雅黑" panose="020B0503020204020204" charset="-122"/>
              </a:rPr>
              <a:t>考官的专业化</a:t>
            </a:r>
            <a:r>
              <a:rPr lang="zh-CN" altLang="en-US" sz="1600" dirty="0" smtClean="0">
                <a:solidFill>
                  <a:srgbClr val="5F5E5C"/>
                </a:solidFill>
                <a:latin typeface="微软雅黑" panose="020B0503020204020204" charset="-122"/>
                <a:ea typeface="微软雅黑" panose="020B0503020204020204" charset="-122"/>
              </a:rPr>
              <a:t>；</a:t>
            </a:r>
            <a:endParaRPr lang="en-US" altLang="zh-CN" sz="1600" dirty="0" smtClean="0">
              <a:solidFill>
                <a:srgbClr val="5F5E5C"/>
              </a:solidFill>
              <a:latin typeface="微软雅黑" panose="020B0503020204020204" charset="-122"/>
              <a:ea typeface="微软雅黑" panose="020B0503020204020204" charset="-122"/>
            </a:endParaRPr>
          </a:p>
          <a:p>
            <a:pPr marL="342900" indent="-342900">
              <a:lnSpc>
                <a:spcPct val="139000"/>
              </a:lnSpc>
              <a:buFont typeface="+mj-ea"/>
              <a:buAutoNum type="circleNumDbPlain"/>
            </a:pPr>
            <a:r>
              <a:rPr lang="zh-CN" altLang="en-US" sz="1600" dirty="0" smtClean="0">
                <a:solidFill>
                  <a:srgbClr val="5F5E5C"/>
                </a:solidFill>
                <a:latin typeface="微软雅黑" panose="020B0503020204020204" charset="-122"/>
                <a:ea typeface="微软雅黑" panose="020B0503020204020204" charset="-122"/>
              </a:rPr>
              <a:t>面试</a:t>
            </a:r>
            <a:r>
              <a:rPr lang="zh-CN" altLang="en-US" sz="1600" dirty="0">
                <a:solidFill>
                  <a:srgbClr val="5F5E5C"/>
                </a:solidFill>
                <a:latin typeface="微软雅黑" panose="020B0503020204020204" charset="-122"/>
                <a:ea typeface="微软雅黑" panose="020B0503020204020204" charset="-122"/>
              </a:rPr>
              <a:t>的理论和方法不断发展。</a:t>
            </a:r>
            <a:endParaRPr lang="zh-CN" altLang="en-US" sz="1600" dirty="0">
              <a:solidFill>
                <a:srgbClr val="5F5E5C"/>
              </a:solidFill>
              <a:latin typeface="微软雅黑" panose="020B0503020204020204" charset="-122"/>
              <a:ea typeface="微软雅黑" panose="020B0503020204020204" charset="-122"/>
            </a:endParaRPr>
          </a:p>
        </p:txBody>
      </p:sp>
      <p:grpSp>
        <p:nvGrpSpPr>
          <p:cNvPr id="5" name="组合 4"/>
          <p:cNvGrpSpPr/>
          <p:nvPr/>
        </p:nvGrpSpPr>
        <p:grpSpPr>
          <a:xfrm>
            <a:off x="5521523" y="3412313"/>
            <a:ext cx="4752528" cy="549875"/>
            <a:chOff x="5521523" y="3429000"/>
            <a:chExt cx="4752528" cy="549875"/>
          </a:xfrm>
        </p:grpSpPr>
        <p:sp>
          <p:nvSpPr>
            <p:cNvPr id="4" name="矩形 3"/>
            <p:cNvSpPr/>
            <p:nvPr/>
          </p:nvSpPr>
          <p:spPr>
            <a:xfrm>
              <a:off x="5521523" y="3429000"/>
              <a:ext cx="4752528" cy="549875"/>
            </a:xfrm>
            <a:prstGeom prst="rect">
              <a:avLst/>
            </a:prstGeom>
            <a:solidFill>
              <a:srgbClr val="E67819">
                <a:alpha val="8588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TextBox 8"/>
            <p:cNvSpPr txBox="1"/>
            <p:nvPr/>
          </p:nvSpPr>
          <p:spPr>
            <a:xfrm>
              <a:off x="6286478" y="3546415"/>
              <a:ext cx="3456384" cy="369332"/>
            </a:xfrm>
            <a:prstGeom prst="rect">
              <a:avLst/>
            </a:prstGeom>
            <a:noFill/>
          </p:spPr>
          <p:txBody>
            <a:bodyPr wrap="square" rtlCol="0" anchor="ctr">
              <a:spAutoFit/>
            </a:bodyPr>
            <a:lstStyle/>
            <a:p>
              <a:r>
                <a:rPr lang="zh-CN" altLang="en-US" dirty="0">
                  <a:solidFill>
                    <a:schemeClr val="bg1"/>
                  </a:solidFill>
                  <a:latin typeface="Impact" panose="020B0806030902050204" pitchFamily="34" charset="0"/>
                  <a:ea typeface="微软雅黑" panose="020B0503020204020204" charset="-122"/>
                </a:rPr>
                <a:t>面试的发展趋势：</a:t>
              </a:r>
              <a:endParaRPr lang="zh-CN" altLang="en-US" dirty="0">
                <a:solidFill>
                  <a:schemeClr val="bg1"/>
                </a:solidFill>
                <a:latin typeface="微软雅黑" panose="020B0503020204020204" charset="-122"/>
                <a:ea typeface="微软雅黑" panose="020B0503020204020204" charset="-122"/>
              </a:endParaR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Scale>
                                      <p:cBhvr>
                                        <p:cTn id="7"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9"/>
                                        </p:tgtEl>
                                        <p:attrNameLst>
                                          <p:attrName>ppt_x</p:attrName>
                                          <p:attrName>ppt_y</p:attrName>
                                        </p:attrNameLst>
                                      </p:cBhvr>
                                    </p:animMotion>
                                    <p:animEffect transition="in" filter="fade">
                                      <p:cBhvr>
                                        <p:cTn id="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336947" y="2708920"/>
            <a:ext cx="11359828" cy="3480568"/>
          </a:xfrm>
          <a:prstGeom prst="rect">
            <a:avLst/>
          </a:prstGeom>
          <a:noFill/>
        </p:spPr>
        <p:txBody>
          <a:bodyPr wrap="square" rtlCol="0">
            <a:spAutoFit/>
          </a:bodyPr>
          <a:lstStyle/>
          <a:p>
            <a:pPr>
              <a:lnSpc>
                <a:spcPct val="130000"/>
              </a:lnSpc>
              <a:spcBef>
                <a:spcPts val="600"/>
              </a:spcBef>
            </a:pPr>
            <a:r>
              <a:rPr lang="zh-CN" altLang="en-US" sz="1600" b="1" dirty="0" smtClean="0">
                <a:solidFill>
                  <a:srgbClr val="5F5E5C"/>
                </a:solidFill>
                <a:latin typeface="微软雅黑" panose="020B0503020204020204" charset="-122"/>
                <a:ea typeface="微软雅黑" panose="020B0503020204020204" charset="-122"/>
              </a:rPr>
              <a:t>第一</a:t>
            </a:r>
            <a:r>
              <a:rPr lang="zh-CN" altLang="en-US" sz="1600" b="1" dirty="0">
                <a:solidFill>
                  <a:srgbClr val="5F5E5C"/>
                </a:solidFill>
                <a:latin typeface="微软雅黑" panose="020B0503020204020204" charset="-122"/>
                <a:ea typeface="微软雅黑" panose="020B0503020204020204" charset="-122"/>
              </a:rPr>
              <a:t>，请你举一个具体的例子，说明你是如何设定一个目标然后达到它。</a:t>
            </a:r>
            <a:endParaRPr lang="zh-CN" altLang="en-US" sz="1600" b="1" dirty="0">
              <a:solidFill>
                <a:srgbClr val="5F5E5C"/>
              </a:solidFill>
              <a:latin typeface="微软雅黑" panose="020B0503020204020204" charset="-122"/>
              <a:ea typeface="微软雅黑" panose="020B0503020204020204" charset="-122"/>
            </a:endParaRPr>
          </a:p>
          <a:p>
            <a:pPr>
              <a:lnSpc>
                <a:spcPct val="130000"/>
              </a:lnSpc>
              <a:spcBef>
                <a:spcPts val="600"/>
              </a:spcBef>
            </a:pPr>
            <a:r>
              <a:rPr lang="zh-CN" altLang="en-US" sz="1600" b="1" dirty="0" smtClean="0">
                <a:solidFill>
                  <a:srgbClr val="5F5E5C"/>
                </a:solidFill>
                <a:latin typeface="微软雅黑" panose="020B0503020204020204" charset="-122"/>
                <a:ea typeface="微软雅黑" panose="020B0503020204020204" charset="-122"/>
              </a:rPr>
              <a:t>第二</a:t>
            </a:r>
            <a:r>
              <a:rPr lang="zh-CN" altLang="en-US" sz="1600" b="1" dirty="0">
                <a:solidFill>
                  <a:srgbClr val="5F5E5C"/>
                </a:solidFill>
                <a:latin typeface="微软雅黑" panose="020B0503020204020204" charset="-122"/>
                <a:ea typeface="微软雅黑" panose="020B0503020204020204" charset="-122"/>
              </a:rPr>
              <a:t>，请举例说明你在一项团队活动中如何采取主动性，并且起到领导者的作用，最终获得你所希望的结果。</a:t>
            </a:r>
            <a:endParaRPr lang="zh-CN" altLang="en-US" sz="1600" b="1" dirty="0">
              <a:solidFill>
                <a:srgbClr val="5F5E5C"/>
              </a:solidFill>
              <a:latin typeface="微软雅黑" panose="020B0503020204020204" charset="-122"/>
              <a:ea typeface="微软雅黑" panose="020B0503020204020204" charset="-122"/>
            </a:endParaRPr>
          </a:p>
          <a:p>
            <a:pPr>
              <a:lnSpc>
                <a:spcPct val="130000"/>
              </a:lnSpc>
              <a:spcBef>
                <a:spcPts val="600"/>
              </a:spcBef>
            </a:pPr>
            <a:r>
              <a:rPr lang="zh-CN" altLang="en-US" sz="1600" b="1" dirty="0" smtClean="0">
                <a:solidFill>
                  <a:srgbClr val="5F5E5C"/>
                </a:solidFill>
                <a:latin typeface="微软雅黑" panose="020B0503020204020204" charset="-122"/>
                <a:ea typeface="微软雅黑" panose="020B0503020204020204" charset="-122"/>
              </a:rPr>
              <a:t>第三</a:t>
            </a:r>
            <a:r>
              <a:rPr lang="zh-CN" altLang="en-US" sz="1600" b="1" dirty="0">
                <a:solidFill>
                  <a:srgbClr val="5F5E5C"/>
                </a:solidFill>
                <a:latin typeface="微软雅黑" panose="020B0503020204020204" charset="-122"/>
                <a:ea typeface="微软雅黑" panose="020B0503020204020204" charset="-122"/>
              </a:rPr>
              <a:t>，请你描述一种情形，在这种情形中你必须去寻找</a:t>
            </a:r>
            <a:r>
              <a:rPr lang="zh-CN" altLang="en-US" sz="1600" b="1" dirty="0" smtClean="0">
                <a:solidFill>
                  <a:srgbClr val="5F5E5C"/>
                </a:solidFill>
                <a:latin typeface="微软雅黑" panose="020B0503020204020204" charset="-122"/>
                <a:ea typeface="微软雅黑" panose="020B0503020204020204" charset="-122"/>
              </a:rPr>
              <a:t>相关信息</a:t>
            </a:r>
            <a:r>
              <a:rPr lang="zh-CN" altLang="en-US" sz="1600" b="1" dirty="0">
                <a:solidFill>
                  <a:srgbClr val="5F5E5C"/>
                </a:solidFill>
                <a:latin typeface="微软雅黑" panose="020B0503020204020204" charset="-122"/>
                <a:ea typeface="微软雅黑" panose="020B0503020204020204" charset="-122"/>
              </a:rPr>
              <a:t>，发现</a:t>
            </a:r>
            <a:r>
              <a:rPr lang="zh-CN" altLang="en-US" sz="1600" b="1" dirty="0" smtClean="0">
                <a:solidFill>
                  <a:srgbClr val="5F5E5C"/>
                </a:solidFill>
                <a:latin typeface="微软雅黑" panose="020B0503020204020204" charset="-122"/>
                <a:ea typeface="微软雅黑" panose="020B0503020204020204" charset="-122"/>
              </a:rPr>
              <a:t>关键问题并决定</a:t>
            </a:r>
            <a:r>
              <a:rPr lang="zh-CN" altLang="en-US" sz="1600" b="1" dirty="0">
                <a:solidFill>
                  <a:srgbClr val="5F5E5C"/>
                </a:solidFill>
                <a:latin typeface="微软雅黑" panose="020B0503020204020204" charset="-122"/>
                <a:ea typeface="微软雅黑" panose="020B0503020204020204" charset="-122"/>
              </a:rPr>
              <a:t>依照一些步骤来获得期望的结果。</a:t>
            </a:r>
            <a:endParaRPr lang="zh-CN" altLang="en-US" sz="1600" b="1" dirty="0">
              <a:solidFill>
                <a:srgbClr val="5F5E5C"/>
              </a:solidFill>
              <a:latin typeface="微软雅黑" panose="020B0503020204020204" charset="-122"/>
              <a:ea typeface="微软雅黑" panose="020B0503020204020204" charset="-122"/>
            </a:endParaRPr>
          </a:p>
          <a:p>
            <a:pPr>
              <a:lnSpc>
                <a:spcPct val="130000"/>
              </a:lnSpc>
              <a:spcBef>
                <a:spcPts val="600"/>
              </a:spcBef>
            </a:pPr>
            <a:r>
              <a:rPr lang="zh-CN" altLang="en-US" sz="1600" b="1" dirty="0" smtClean="0">
                <a:solidFill>
                  <a:srgbClr val="5F5E5C"/>
                </a:solidFill>
                <a:latin typeface="微软雅黑" panose="020B0503020204020204" charset="-122"/>
                <a:ea typeface="微软雅黑" panose="020B0503020204020204" charset="-122"/>
              </a:rPr>
              <a:t>第四</a:t>
            </a:r>
            <a:r>
              <a:rPr lang="zh-CN" altLang="en-US" sz="1600" b="1" dirty="0">
                <a:solidFill>
                  <a:srgbClr val="5F5E5C"/>
                </a:solidFill>
                <a:latin typeface="微软雅黑" panose="020B0503020204020204" charset="-122"/>
                <a:ea typeface="微软雅黑" panose="020B0503020204020204" charset="-122"/>
              </a:rPr>
              <a:t>，请你举一个例子说明你是怎样通过事实来履行你对他人的承诺的。</a:t>
            </a:r>
            <a:endParaRPr lang="zh-CN" altLang="en-US" sz="1600" b="1" dirty="0">
              <a:solidFill>
                <a:srgbClr val="5F5E5C"/>
              </a:solidFill>
              <a:latin typeface="微软雅黑" panose="020B0503020204020204" charset="-122"/>
              <a:ea typeface="微软雅黑" panose="020B0503020204020204" charset="-122"/>
            </a:endParaRPr>
          </a:p>
          <a:p>
            <a:pPr>
              <a:lnSpc>
                <a:spcPct val="130000"/>
              </a:lnSpc>
              <a:spcBef>
                <a:spcPts val="600"/>
              </a:spcBef>
            </a:pPr>
            <a:r>
              <a:rPr lang="zh-CN" altLang="en-US" sz="1600" b="1" dirty="0" smtClean="0">
                <a:solidFill>
                  <a:srgbClr val="5F5E5C"/>
                </a:solidFill>
                <a:latin typeface="微软雅黑" panose="020B0503020204020204" charset="-122"/>
                <a:ea typeface="微软雅黑" panose="020B0503020204020204" charset="-122"/>
              </a:rPr>
              <a:t>第五</a:t>
            </a:r>
            <a:r>
              <a:rPr lang="zh-CN" altLang="en-US" sz="1600" b="1" dirty="0">
                <a:solidFill>
                  <a:srgbClr val="5F5E5C"/>
                </a:solidFill>
                <a:latin typeface="微软雅黑" panose="020B0503020204020204" charset="-122"/>
                <a:ea typeface="微软雅黑" panose="020B0503020204020204" charset="-122"/>
              </a:rPr>
              <a:t>，请你举一个例子，说明在完成一项重要任务时，你是怎样和他人进行有效合作的。</a:t>
            </a:r>
            <a:endParaRPr lang="zh-CN" altLang="en-US" sz="1600" b="1" dirty="0">
              <a:solidFill>
                <a:srgbClr val="5F5E5C"/>
              </a:solidFill>
              <a:latin typeface="微软雅黑" panose="020B0503020204020204" charset="-122"/>
              <a:ea typeface="微软雅黑" panose="020B0503020204020204" charset="-122"/>
            </a:endParaRPr>
          </a:p>
          <a:p>
            <a:pPr>
              <a:lnSpc>
                <a:spcPct val="130000"/>
              </a:lnSpc>
              <a:spcBef>
                <a:spcPts val="600"/>
              </a:spcBef>
            </a:pPr>
            <a:r>
              <a:rPr lang="zh-CN" altLang="en-US" sz="1600" b="1" dirty="0" smtClean="0">
                <a:solidFill>
                  <a:srgbClr val="5F5E5C"/>
                </a:solidFill>
                <a:latin typeface="微软雅黑" panose="020B0503020204020204" charset="-122"/>
                <a:ea typeface="微软雅黑" panose="020B0503020204020204" charset="-122"/>
              </a:rPr>
              <a:t>第六</a:t>
            </a:r>
            <a:r>
              <a:rPr lang="zh-CN" altLang="en-US" sz="1600" b="1" dirty="0">
                <a:solidFill>
                  <a:srgbClr val="5F5E5C"/>
                </a:solidFill>
                <a:latin typeface="微软雅黑" panose="020B0503020204020204" charset="-122"/>
                <a:ea typeface="微软雅黑" panose="020B0503020204020204" charset="-122"/>
              </a:rPr>
              <a:t>，请你举一个例子，说明你的一个有创意的建议曾经对一项计划的成功起到了重要的作用。</a:t>
            </a:r>
            <a:endParaRPr lang="zh-CN" altLang="en-US" sz="1600" b="1" dirty="0">
              <a:solidFill>
                <a:srgbClr val="5F5E5C"/>
              </a:solidFill>
              <a:latin typeface="微软雅黑" panose="020B0503020204020204" charset="-122"/>
              <a:ea typeface="微软雅黑" panose="020B0503020204020204" charset="-122"/>
            </a:endParaRPr>
          </a:p>
          <a:p>
            <a:pPr>
              <a:lnSpc>
                <a:spcPct val="130000"/>
              </a:lnSpc>
              <a:spcBef>
                <a:spcPts val="600"/>
              </a:spcBef>
            </a:pPr>
            <a:r>
              <a:rPr lang="zh-CN" altLang="en-US" sz="1600" b="1" dirty="0" smtClean="0">
                <a:solidFill>
                  <a:srgbClr val="5F5E5C"/>
                </a:solidFill>
                <a:latin typeface="微软雅黑" panose="020B0503020204020204" charset="-122"/>
                <a:ea typeface="微软雅黑" panose="020B0503020204020204" charset="-122"/>
              </a:rPr>
              <a:t>第七</a:t>
            </a:r>
            <a:r>
              <a:rPr lang="zh-CN" altLang="en-US" sz="1600" b="1" dirty="0">
                <a:solidFill>
                  <a:srgbClr val="5F5E5C"/>
                </a:solidFill>
                <a:latin typeface="微软雅黑" panose="020B0503020204020204" charset="-122"/>
                <a:ea typeface="微软雅黑" panose="020B0503020204020204" charset="-122"/>
              </a:rPr>
              <a:t>，请你举一</a:t>
            </a:r>
            <a:r>
              <a:rPr lang="zh-CN" altLang="en-US" sz="1600" b="1" dirty="0" smtClean="0">
                <a:solidFill>
                  <a:srgbClr val="5F5E5C"/>
                </a:solidFill>
                <a:latin typeface="微软雅黑" panose="020B0503020204020204" charset="-122"/>
                <a:ea typeface="微软雅黑" panose="020B0503020204020204" charset="-122"/>
              </a:rPr>
              <a:t>个具体的例子</a:t>
            </a:r>
            <a:r>
              <a:rPr lang="zh-CN" altLang="en-US" sz="1600" b="1" dirty="0">
                <a:solidFill>
                  <a:srgbClr val="5F5E5C"/>
                </a:solidFill>
                <a:latin typeface="微软雅黑" panose="020B0503020204020204" charset="-122"/>
                <a:ea typeface="微软雅黑" panose="020B0503020204020204" charset="-122"/>
              </a:rPr>
              <a:t>，说明你是怎样对你所处的环境进行一个评估，并且能将注意力集中于最重要的事情上以便获得你所期望的结果。</a:t>
            </a:r>
            <a:endParaRPr lang="zh-CN" altLang="en-US" sz="1600" b="1" dirty="0">
              <a:solidFill>
                <a:srgbClr val="5F5E5C"/>
              </a:solidFill>
              <a:latin typeface="微软雅黑" panose="020B0503020204020204" charset="-122"/>
              <a:ea typeface="微软雅黑" panose="020B0503020204020204" charset="-122"/>
            </a:endParaRPr>
          </a:p>
          <a:p>
            <a:pPr>
              <a:lnSpc>
                <a:spcPct val="130000"/>
              </a:lnSpc>
              <a:spcBef>
                <a:spcPts val="600"/>
              </a:spcBef>
            </a:pPr>
            <a:r>
              <a:rPr lang="zh-CN" altLang="en-US" sz="1600" b="1" dirty="0" smtClean="0">
                <a:solidFill>
                  <a:srgbClr val="5F5E5C"/>
                </a:solidFill>
                <a:latin typeface="微软雅黑" panose="020B0503020204020204" charset="-122"/>
                <a:ea typeface="微软雅黑" panose="020B0503020204020204" charset="-122"/>
              </a:rPr>
              <a:t>第八</a:t>
            </a:r>
            <a:r>
              <a:rPr lang="zh-CN" altLang="en-US" sz="1600" b="1" dirty="0">
                <a:solidFill>
                  <a:srgbClr val="5F5E5C"/>
                </a:solidFill>
                <a:latin typeface="微软雅黑" panose="020B0503020204020204" charset="-122"/>
                <a:ea typeface="微软雅黑" panose="020B0503020204020204" charset="-122"/>
              </a:rPr>
              <a:t>，请你举一个具体的例子，说明你是怎样学习一门技术并且怎样将它用于实际工作中。</a:t>
            </a:r>
            <a:endParaRPr lang="zh-CN" altLang="en-US" sz="1600" b="1" dirty="0">
              <a:solidFill>
                <a:srgbClr val="5F5E5C"/>
              </a:solidFill>
              <a:latin typeface="微软雅黑" panose="020B0503020204020204" charset="-122"/>
              <a:ea typeface="微软雅黑" panose="020B0503020204020204" charset="-122"/>
            </a:endParaRPr>
          </a:p>
        </p:txBody>
      </p:sp>
      <p:sp>
        <p:nvSpPr>
          <p:cNvPr id="11" name="文本框 7"/>
          <p:cNvSpPr txBox="1"/>
          <p:nvPr/>
        </p:nvSpPr>
        <p:spPr>
          <a:xfrm>
            <a:off x="336947" y="1912418"/>
            <a:ext cx="7128791" cy="652486"/>
          </a:xfrm>
          <a:prstGeom prst="rect">
            <a:avLst/>
          </a:prstGeom>
          <a:noFill/>
        </p:spPr>
        <p:txBody>
          <a:bodyPr wrap="square" rtlCol="0">
            <a:spAutoFit/>
          </a:bodyPr>
          <a:lstStyle/>
          <a:p>
            <a:pPr>
              <a:lnSpc>
                <a:spcPct val="130000"/>
              </a:lnSpc>
            </a:pPr>
            <a:r>
              <a:rPr lang="zh-CN" altLang="en-US" sz="2800" b="1" dirty="0" smtClean="0">
                <a:solidFill>
                  <a:srgbClr val="E67819"/>
                </a:solidFill>
                <a:latin typeface="微软雅黑" panose="020B0503020204020204" charset="-122"/>
                <a:ea typeface="微软雅黑" panose="020B0503020204020204" charset="-122"/>
              </a:rPr>
              <a:t>宝</a:t>
            </a:r>
            <a:r>
              <a:rPr lang="zh-CN" altLang="en-US" sz="2800" b="1" dirty="0">
                <a:solidFill>
                  <a:srgbClr val="E67819"/>
                </a:solidFill>
                <a:latin typeface="微软雅黑" panose="020B0503020204020204" charset="-122"/>
                <a:ea typeface="微软雅黑" panose="020B0503020204020204" charset="-122"/>
              </a:rPr>
              <a:t>洁公司对应聘毕业生的面试八问</a:t>
            </a:r>
            <a:endParaRPr lang="zh-CN" altLang="en-US" sz="2800" b="1" dirty="0">
              <a:solidFill>
                <a:srgbClr val="E67819"/>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900">
        <p14:flythrough dir="out" hasBounce="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2" presetClass="entr" presetSubtype="2"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1"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057027" y="3222072"/>
            <a:ext cx="6115374" cy="707886"/>
          </a:xfrm>
          <a:prstGeom prst="rect">
            <a:avLst/>
          </a:prstGeom>
          <a:noFill/>
        </p:spPr>
        <p:txBody>
          <a:bodyPr wrap="square" rtlCol="0" anchor="ctr">
            <a:spAutoFit/>
          </a:bodyPr>
          <a:lstStyle/>
          <a:p>
            <a:r>
              <a:rPr lang="zh-CN" altLang="en-US" sz="4000" b="1" dirty="0" smtClean="0">
                <a:solidFill>
                  <a:schemeClr val="bg1"/>
                </a:solidFill>
                <a:latin typeface="Impact" panose="020B0806030902050204" pitchFamily="34" charset="0"/>
                <a:ea typeface="微软雅黑" panose="020B0503020204020204" charset="-122"/>
              </a:rPr>
              <a:t>第四章</a:t>
            </a:r>
            <a:r>
              <a:rPr lang="en-US" altLang="zh-CN" sz="4000" b="1" dirty="0" smtClean="0">
                <a:solidFill>
                  <a:schemeClr val="bg1"/>
                </a:solidFill>
                <a:latin typeface="Impact" panose="020B0806030902050204" pitchFamily="34" charset="0"/>
                <a:ea typeface="微软雅黑" panose="020B0503020204020204" charset="-122"/>
              </a:rPr>
              <a:t>  </a:t>
            </a:r>
            <a:r>
              <a:rPr lang="zh-CN" altLang="en-US" sz="4000" b="1" dirty="0" smtClean="0">
                <a:solidFill>
                  <a:schemeClr val="bg1"/>
                </a:solidFill>
                <a:latin typeface="微软雅黑" panose="020B0503020204020204" charset="-122"/>
                <a:ea typeface="微软雅黑" panose="020B0503020204020204" charset="-122"/>
              </a:rPr>
              <a:t>面试过程及技巧</a:t>
            </a:r>
            <a:endParaRPr lang="zh-CN" altLang="en-US" sz="4000" b="1" dirty="0">
              <a:solidFill>
                <a:schemeClr val="bg1"/>
              </a:solidFill>
              <a:latin typeface="微软雅黑" panose="020B0503020204020204" charset="-122"/>
              <a:ea typeface="微软雅黑" panose="020B0503020204020204" charset="-122"/>
            </a:endParaRPr>
          </a:p>
        </p:txBody>
      </p:sp>
      <p:cxnSp>
        <p:nvCxnSpPr>
          <p:cNvPr id="14" name="直接连接符 13"/>
          <p:cNvCxnSpPr/>
          <p:nvPr/>
        </p:nvCxnSpPr>
        <p:spPr>
          <a:xfrm>
            <a:off x="1071175" y="4077072"/>
            <a:ext cx="11124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1071175" y="4143556"/>
            <a:ext cx="11124000"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1489075" y="4428122"/>
            <a:ext cx="3310372" cy="369332"/>
          </a:xfrm>
          <a:prstGeom prst="rect">
            <a:avLst/>
          </a:prstGeom>
        </p:spPr>
        <p:txBody>
          <a:bodyPr wrap="square">
            <a:spAutoFit/>
          </a:bodyPr>
          <a:lstStyle/>
          <a:p>
            <a:pPr marL="285750" lvl="0" indent="-285750">
              <a:buFont typeface="Arial" panose="020B0604020202020204" pitchFamily="34" charset="0"/>
              <a:buChar char="•"/>
              <a:defRPr/>
            </a:pPr>
            <a:r>
              <a:rPr lang="zh-CN" altLang="en-US" kern="0" dirty="0" smtClean="0">
                <a:solidFill>
                  <a:srgbClr val="F8F8F8"/>
                </a:solidFill>
                <a:latin typeface="微软雅黑" panose="020B0503020204020204" charset="-122"/>
                <a:ea typeface="微软雅黑" panose="020B0503020204020204" charset="-122"/>
              </a:rPr>
              <a:t>面试</a:t>
            </a:r>
            <a:r>
              <a:rPr lang="zh-CN" altLang="en-US" kern="0" dirty="0">
                <a:solidFill>
                  <a:srgbClr val="F8F8F8"/>
                </a:solidFill>
                <a:latin typeface="微软雅黑" panose="020B0503020204020204" charset="-122"/>
                <a:ea typeface="微软雅黑" panose="020B0503020204020204" charset="-122"/>
              </a:rPr>
              <a:t>前</a:t>
            </a:r>
            <a:endParaRPr lang="zh-CN" altLang="en-US" kern="0" dirty="0">
              <a:solidFill>
                <a:srgbClr val="F8F8F8"/>
              </a:solidFill>
              <a:latin typeface="微软雅黑" panose="020B0503020204020204" charset="-122"/>
              <a:ea typeface="微软雅黑" panose="020B0503020204020204" charset="-122"/>
            </a:endParaRPr>
          </a:p>
        </p:txBody>
      </p:sp>
      <p:sp>
        <p:nvSpPr>
          <p:cNvPr id="6" name="矩形 5"/>
          <p:cNvSpPr/>
          <p:nvPr/>
        </p:nvSpPr>
        <p:spPr>
          <a:xfrm>
            <a:off x="1489075" y="4860069"/>
            <a:ext cx="3310372" cy="369332"/>
          </a:xfrm>
          <a:prstGeom prst="rect">
            <a:avLst/>
          </a:prstGeom>
        </p:spPr>
        <p:txBody>
          <a:bodyPr wrap="square">
            <a:spAutoFit/>
          </a:bodyPr>
          <a:lstStyle/>
          <a:p>
            <a:pPr marL="285750" indent="-285750">
              <a:buFont typeface="Arial" panose="020B0604020202020204" pitchFamily="34" charset="0"/>
              <a:buChar char="•"/>
              <a:defRPr/>
            </a:pPr>
            <a:r>
              <a:rPr lang="zh-CN" altLang="en-US" kern="0" dirty="0" smtClean="0">
                <a:solidFill>
                  <a:srgbClr val="F8F8F8"/>
                </a:solidFill>
                <a:latin typeface="微软雅黑" panose="020B0503020204020204" charset="-122"/>
                <a:ea typeface="微软雅黑" panose="020B0503020204020204" charset="-122"/>
              </a:rPr>
              <a:t>面试</a:t>
            </a:r>
            <a:r>
              <a:rPr lang="zh-CN" altLang="en-US" kern="0" dirty="0">
                <a:solidFill>
                  <a:srgbClr val="F8F8F8"/>
                </a:solidFill>
                <a:latin typeface="微软雅黑" panose="020B0503020204020204" charset="-122"/>
                <a:ea typeface="微软雅黑" panose="020B0503020204020204" charset="-122"/>
              </a:rPr>
              <a:t>中</a:t>
            </a:r>
            <a:endParaRPr lang="zh-CN" altLang="en-US" kern="0" dirty="0">
              <a:solidFill>
                <a:srgbClr val="F8F8F8"/>
              </a:solidFill>
              <a:latin typeface="微软雅黑" panose="020B0503020204020204" charset="-122"/>
              <a:ea typeface="微软雅黑" panose="020B0503020204020204" charset="-122"/>
            </a:endParaRPr>
          </a:p>
        </p:txBody>
      </p:sp>
      <p:sp>
        <p:nvSpPr>
          <p:cNvPr id="7" name="矩形 6"/>
          <p:cNvSpPr/>
          <p:nvPr/>
        </p:nvSpPr>
        <p:spPr>
          <a:xfrm>
            <a:off x="1489075" y="5292016"/>
            <a:ext cx="3310372" cy="369332"/>
          </a:xfrm>
          <a:prstGeom prst="rect">
            <a:avLst/>
          </a:prstGeom>
        </p:spPr>
        <p:txBody>
          <a:bodyPr wrap="square">
            <a:spAutoFit/>
          </a:bodyPr>
          <a:lstStyle/>
          <a:p>
            <a:pPr marL="285750" indent="-285750">
              <a:buFont typeface="Arial" panose="020B0604020202020204" pitchFamily="34" charset="0"/>
              <a:buChar char="•"/>
              <a:defRPr/>
            </a:pPr>
            <a:r>
              <a:rPr lang="zh-CN" altLang="en-US" kern="0" dirty="0" smtClean="0">
                <a:solidFill>
                  <a:srgbClr val="F8F8F8"/>
                </a:solidFill>
                <a:latin typeface="微软雅黑" panose="020B0503020204020204" charset="-122"/>
                <a:ea typeface="微软雅黑" panose="020B0503020204020204" charset="-122"/>
              </a:rPr>
              <a:t>面试</a:t>
            </a:r>
            <a:r>
              <a:rPr lang="zh-CN" altLang="en-US" kern="0" dirty="0">
                <a:solidFill>
                  <a:srgbClr val="F8F8F8"/>
                </a:solidFill>
                <a:latin typeface="微软雅黑" panose="020B0503020204020204" charset="-122"/>
                <a:ea typeface="微软雅黑" panose="020B0503020204020204" charset="-122"/>
              </a:rPr>
              <a:t>后</a:t>
            </a:r>
            <a:endParaRPr lang="zh-CN" altLang="en-US" kern="0" dirty="0">
              <a:solidFill>
                <a:srgbClr val="F8F8F8"/>
              </a:solidFill>
              <a:latin typeface="微软雅黑" panose="020B0503020204020204" charset="-122"/>
              <a:ea typeface="微软雅黑" panose="020B0503020204020204" charset="-122"/>
            </a:endParaRPr>
          </a:p>
        </p:txBody>
      </p:sp>
      <p:pic>
        <p:nvPicPr>
          <p:cNvPr id="9" name="Picture 3" descr="F:\360云盘\04-待整理ing\pic\OtMXb06ntofjLYomAAFtBNfzPTM624.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7181765" y="836712"/>
            <a:ext cx="4433400" cy="2955600"/>
          </a:xfrm>
          <a:prstGeom prst="roundRect">
            <a:avLst>
              <a:gd name="adj" fmla="val 1643"/>
            </a:avLst>
          </a:prstGeom>
          <a:noFill/>
          <a:ln w="19050">
            <a:solidFill>
              <a:schemeClr val="bg1">
                <a:lumMod val="95000"/>
              </a:schemeClr>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63" presetClass="path" presetSubtype="0" accel="50000" fill="hold" grpId="1" nodeType="withEffect" p14:presetBounceEnd="64000">
                                      <p:stCondLst>
                                        <p:cond delay="0"/>
                                      </p:stCondLst>
                                      <p:childTnLst>
                                        <p:animMotion origin="layout" path="M -0.87919 -4.81481E-6 L -3.14501E-6 -4.81481E-6 " pathEditMode="relative" rAng="0" ptsTypes="AA" p14:bounceEnd="64000">
                                          <p:cBhvr>
                                            <p:cTn id="9" dur="500" fill="hold"/>
                                            <p:tgtEl>
                                              <p:spTgt spid="8"/>
                                            </p:tgtEl>
                                            <p:attrNameLst>
                                              <p:attrName>ppt_x</p:attrName>
                                              <p:attrName>ppt_y</p:attrName>
                                            </p:attrNameLst>
                                          </p:cBhvr>
                                          <p:rCtr x="43960" y="0"/>
                                        </p:animMotion>
                                      </p:childTnLst>
                                    </p:cTn>
                                  </p:par>
                                </p:childTnLst>
                              </p:cTn>
                            </p:par>
                            <p:par>
                              <p:cTn id="10" fill="hold">
                                <p:stCondLst>
                                  <p:cond delay="500"/>
                                </p:stCondLst>
                                <p:childTnLst>
                                  <p:par>
                                    <p:cTn id="11" presetID="52"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Scale>
                                          <p:cBhvr>
                                            <p:cTn id="13"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5"/>
                                            </p:tgtEl>
                                            <p:attrNameLst>
                                              <p:attrName>ppt_x</p:attrName>
                                              <p:attrName>ppt_y</p:attrName>
                                            </p:attrNameLst>
                                          </p:cBhvr>
                                        </p:animMotion>
                                        <p:animEffect transition="in" filter="fade">
                                          <p:cBhvr>
                                            <p:cTn id="15" dur="1000"/>
                                            <p:tgtEl>
                                              <p:spTgt spid="5"/>
                                            </p:tgtEl>
                                          </p:cBhvr>
                                        </p:animEffect>
                                      </p:childTnLst>
                                    </p:cTn>
                                  </p:par>
                                  <p:par>
                                    <p:cTn id="16" presetID="52" presetClass="entr" presetSubtype="0" fill="hold" grpId="0" nodeType="withEffect">
                                      <p:stCondLst>
                                        <p:cond delay="200"/>
                                      </p:stCondLst>
                                      <p:iterate type="lt">
                                        <p:tmPct val="0"/>
                                      </p:iterate>
                                      <p:childTnLst>
                                        <p:set>
                                          <p:cBhvr>
                                            <p:cTn id="17" dur="1" fill="hold">
                                              <p:stCondLst>
                                                <p:cond delay="0"/>
                                              </p:stCondLst>
                                            </p:cTn>
                                            <p:tgtEl>
                                              <p:spTgt spid="6"/>
                                            </p:tgtEl>
                                            <p:attrNameLst>
                                              <p:attrName>style.visibility</p:attrName>
                                            </p:attrNameLst>
                                          </p:cBhvr>
                                          <p:to>
                                            <p:strVal val="visible"/>
                                          </p:to>
                                        </p:set>
                                        <p:animScale>
                                          <p:cBhvr>
                                            <p:cTn id="18"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9" dur="1000" decel="50000" fill="hold">
                                              <p:stCondLst>
                                                <p:cond delay="0"/>
                                              </p:stCondLst>
                                            </p:cTn>
                                            <p:tgtEl>
                                              <p:spTgt spid="6"/>
                                            </p:tgtEl>
                                            <p:attrNameLst>
                                              <p:attrName>ppt_x</p:attrName>
                                              <p:attrName>ppt_y</p:attrName>
                                            </p:attrNameLst>
                                          </p:cBhvr>
                                        </p:animMotion>
                                        <p:animEffect transition="in" filter="fade">
                                          <p:cBhvr>
                                            <p:cTn id="20" dur="1000"/>
                                            <p:tgtEl>
                                              <p:spTgt spid="6"/>
                                            </p:tgtEl>
                                          </p:cBhvr>
                                        </p:animEffect>
                                      </p:childTnLst>
                                    </p:cTn>
                                  </p:par>
                                  <p:par>
                                    <p:cTn id="21" presetID="52" presetClass="entr" presetSubtype="0" fill="hold" grpId="0" nodeType="withEffect">
                                      <p:stCondLst>
                                        <p:cond delay="400"/>
                                      </p:stCondLst>
                                      <p:childTnLst>
                                        <p:set>
                                          <p:cBhvr>
                                            <p:cTn id="22" dur="1" fill="hold">
                                              <p:stCondLst>
                                                <p:cond delay="0"/>
                                              </p:stCondLst>
                                            </p:cTn>
                                            <p:tgtEl>
                                              <p:spTgt spid="7"/>
                                            </p:tgtEl>
                                            <p:attrNameLst>
                                              <p:attrName>style.visibility</p:attrName>
                                            </p:attrNameLst>
                                          </p:cBhvr>
                                          <p:to>
                                            <p:strVal val="visible"/>
                                          </p:to>
                                        </p:set>
                                        <p:animScale>
                                          <p:cBhvr>
                                            <p:cTn id="23"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4" dur="1000" decel="50000" fill="hold">
                                              <p:stCondLst>
                                                <p:cond delay="0"/>
                                              </p:stCondLst>
                                            </p:cTn>
                                            <p:tgtEl>
                                              <p:spTgt spid="7"/>
                                            </p:tgtEl>
                                            <p:attrNameLst>
                                              <p:attrName>ppt_x</p:attrName>
                                              <p:attrName>ppt_y</p:attrName>
                                            </p:attrNameLst>
                                          </p:cBhvr>
                                        </p:animMotion>
                                        <p:animEffect transition="in" filter="fade">
                                          <p:cBhvr>
                                            <p:cTn id="25"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5" grpId="0"/>
          <p:bldP spid="6" grpId="0"/>
          <p:bldP spid="7"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63" presetClass="path" presetSubtype="0" accel="50000" fill="hold" grpId="1" nodeType="withEffect">
                                      <p:stCondLst>
                                        <p:cond delay="0"/>
                                      </p:stCondLst>
                                      <p:childTnLst>
                                        <p:animMotion origin="layout" path="M -0.87919 -4.81481E-6 L -3.14501E-6 -4.81481E-6 " pathEditMode="relative" rAng="0" ptsTypes="AA">
                                          <p:cBhvr>
                                            <p:cTn id="9" dur="500" fill="hold"/>
                                            <p:tgtEl>
                                              <p:spTgt spid="8"/>
                                            </p:tgtEl>
                                            <p:attrNameLst>
                                              <p:attrName>ppt_x</p:attrName>
                                              <p:attrName>ppt_y</p:attrName>
                                            </p:attrNameLst>
                                          </p:cBhvr>
                                          <p:rCtr x="43960" y="0"/>
                                        </p:animMotion>
                                      </p:childTnLst>
                                    </p:cTn>
                                  </p:par>
                                </p:childTnLst>
                              </p:cTn>
                            </p:par>
                            <p:par>
                              <p:cTn id="10" fill="hold">
                                <p:stCondLst>
                                  <p:cond delay="500"/>
                                </p:stCondLst>
                                <p:childTnLst>
                                  <p:par>
                                    <p:cTn id="11" presetID="52"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Scale>
                                          <p:cBhvr>
                                            <p:cTn id="13"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5"/>
                                            </p:tgtEl>
                                            <p:attrNameLst>
                                              <p:attrName>ppt_x</p:attrName>
                                              <p:attrName>ppt_y</p:attrName>
                                            </p:attrNameLst>
                                          </p:cBhvr>
                                        </p:animMotion>
                                        <p:animEffect transition="in" filter="fade">
                                          <p:cBhvr>
                                            <p:cTn id="15" dur="1000"/>
                                            <p:tgtEl>
                                              <p:spTgt spid="5"/>
                                            </p:tgtEl>
                                          </p:cBhvr>
                                        </p:animEffect>
                                      </p:childTnLst>
                                    </p:cTn>
                                  </p:par>
                                  <p:par>
                                    <p:cTn id="16" presetID="52" presetClass="entr" presetSubtype="0" fill="hold" grpId="0" nodeType="withEffect">
                                      <p:stCondLst>
                                        <p:cond delay="200"/>
                                      </p:stCondLst>
                                      <p:iterate type="lt">
                                        <p:tmPct val="0"/>
                                      </p:iterate>
                                      <p:childTnLst>
                                        <p:set>
                                          <p:cBhvr>
                                            <p:cTn id="17" dur="1" fill="hold">
                                              <p:stCondLst>
                                                <p:cond delay="0"/>
                                              </p:stCondLst>
                                            </p:cTn>
                                            <p:tgtEl>
                                              <p:spTgt spid="6"/>
                                            </p:tgtEl>
                                            <p:attrNameLst>
                                              <p:attrName>style.visibility</p:attrName>
                                            </p:attrNameLst>
                                          </p:cBhvr>
                                          <p:to>
                                            <p:strVal val="visible"/>
                                          </p:to>
                                        </p:set>
                                        <p:animScale>
                                          <p:cBhvr>
                                            <p:cTn id="18"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9" dur="1000" decel="50000" fill="hold">
                                              <p:stCondLst>
                                                <p:cond delay="0"/>
                                              </p:stCondLst>
                                            </p:cTn>
                                            <p:tgtEl>
                                              <p:spTgt spid="6"/>
                                            </p:tgtEl>
                                            <p:attrNameLst>
                                              <p:attrName>ppt_x</p:attrName>
                                              <p:attrName>ppt_y</p:attrName>
                                            </p:attrNameLst>
                                          </p:cBhvr>
                                        </p:animMotion>
                                        <p:animEffect transition="in" filter="fade">
                                          <p:cBhvr>
                                            <p:cTn id="20" dur="1000"/>
                                            <p:tgtEl>
                                              <p:spTgt spid="6"/>
                                            </p:tgtEl>
                                          </p:cBhvr>
                                        </p:animEffect>
                                      </p:childTnLst>
                                    </p:cTn>
                                  </p:par>
                                  <p:par>
                                    <p:cTn id="21" presetID="52" presetClass="entr" presetSubtype="0" fill="hold" grpId="0" nodeType="withEffect">
                                      <p:stCondLst>
                                        <p:cond delay="400"/>
                                      </p:stCondLst>
                                      <p:childTnLst>
                                        <p:set>
                                          <p:cBhvr>
                                            <p:cTn id="22" dur="1" fill="hold">
                                              <p:stCondLst>
                                                <p:cond delay="0"/>
                                              </p:stCondLst>
                                            </p:cTn>
                                            <p:tgtEl>
                                              <p:spTgt spid="7"/>
                                            </p:tgtEl>
                                            <p:attrNameLst>
                                              <p:attrName>style.visibility</p:attrName>
                                            </p:attrNameLst>
                                          </p:cBhvr>
                                          <p:to>
                                            <p:strVal val="visible"/>
                                          </p:to>
                                        </p:set>
                                        <p:animScale>
                                          <p:cBhvr>
                                            <p:cTn id="23"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4" dur="1000" decel="50000" fill="hold">
                                              <p:stCondLst>
                                                <p:cond delay="0"/>
                                              </p:stCondLst>
                                            </p:cTn>
                                            <p:tgtEl>
                                              <p:spTgt spid="7"/>
                                            </p:tgtEl>
                                            <p:attrNameLst>
                                              <p:attrName>ppt_x</p:attrName>
                                              <p:attrName>ppt_y</p:attrName>
                                            </p:attrNameLst>
                                          </p:cBhvr>
                                        </p:animMotion>
                                        <p:animEffect transition="in" filter="fade">
                                          <p:cBhvr>
                                            <p:cTn id="25"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5" grpId="0"/>
          <p:bldP spid="6" grpId="0"/>
          <p:bldP spid="7" grpId="0"/>
        </p:bldLst>
      </p:timing>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F:\360云盘\04-待整理ing\pic\1310622295345.jpg"/>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a:stretch>
            <a:fillRect/>
          </a:stretch>
        </p:blipFill>
        <p:spPr bwMode="auto">
          <a:xfrm>
            <a:off x="480963" y="3356992"/>
            <a:ext cx="3997235" cy="2024061"/>
          </a:xfrm>
          <a:prstGeom prst="rect">
            <a:avLst/>
          </a:prstGeom>
          <a:noFill/>
          <a:extLst>
            <a:ext uri="{909E8E84-426E-40DD-AFC4-6F175D3DCCD1}">
              <a14:hiddenFill xmlns:a14="http://schemas.microsoft.com/office/drawing/2010/main">
                <a:solidFill>
                  <a:srgbClr val="FFFFFF"/>
                </a:solidFill>
              </a14:hiddenFill>
            </a:ext>
          </a:extLst>
        </p:spPr>
      </p:pic>
      <p:sp>
        <p:nvSpPr>
          <p:cNvPr id="2" name="文本框 7"/>
          <p:cNvSpPr txBox="1"/>
          <p:nvPr/>
        </p:nvSpPr>
        <p:spPr>
          <a:xfrm>
            <a:off x="408955" y="476672"/>
            <a:ext cx="9505056" cy="812530"/>
          </a:xfrm>
          <a:prstGeom prst="rect">
            <a:avLst/>
          </a:prstGeom>
          <a:noFill/>
        </p:spPr>
        <p:txBody>
          <a:bodyPr wrap="square" rtlCol="0">
            <a:spAutoFit/>
          </a:bodyPr>
          <a:lstStyle/>
          <a:p>
            <a:pPr>
              <a:lnSpc>
                <a:spcPct val="130000"/>
              </a:lnSpc>
            </a:pPr>
            <a:r>
              <a:rPr lang="zh-CN" altLang="en-US" b="1" dirty="0">
                <a:solidFill>
                  <a:srgbClr val="5F5E5C"/>
                </a:solidFill>
                <a:latin typeface="微软雅黑" panose="020B0503020204020204" charset="-122"/>
                <a:ea typeface="微软雅黑" panose="020B0503020204020204" charset="-122"/>
              </a:rPr>
              <a:t>很多人单纯地认为只要自己熟悉业务、熟悉公司，或者凭着“阅人无数”的资历就可以和应聘者有效交流</a:t>
            </a:r>
            <a:r>
              <a:rPr lang="zh-CN" altLang="en-US" b="1" dirty="0" smtClean="0">
                <a:solidFill>
                  <a:srgbClr val="5F5E5C"/>
                </a:solidFill>
                <a:latin typeface="微软雅黑" panose="020B0503020204020204" charset="-122"/>
                <a:ea typeface="微软雅黑" panose="020B0503020204020204" charset="-122"/>
              </a:rPr>
              <a:t>。</a:t>
            </a:r>
            <a:endParaRPr lang="zh-CN" altLang="en-US" b="1" dirty="0">
              <a:solidFill>
                <a:srgbClr val="E67819"/>
              </a:solidFill>
              <a:latin typeface="微软雅黑" panose="020B0503020204020204" charset="-122"/>
              <a:ea typeface="微软雅黑" panose="020B0503020204020204" charset="-122"/>
            </a:endParaRPr>
          </a:p>
        </p:txBody>
      </p:sp>
      <p:sp>
        <p:nvSpPr>
          <p:cNvPr id="3" name="矩形 2"/>
          <p:cNvSpPr/>
          <p:nvPr/>
        </p:nvSpPr>
        <p:spPr>
          <a:xfrm>
            <a:off x="408955" y="1268760"/>
            <a:ext cx="5570756" cy="597921"/>
          </a:xfrm>
          <a:prstGeom prst="rect">
            <a:avLst/>
          </a:prstGeom>
        </p:spPr>
        <p:txBody>
          <a:bodyPr wrap="none">
            <a:spAutoFit/>
          </a:bodyPr>
          <a:lstStyle/>
          <a:p>
            <a:pPr>
              <a:lnSpc>
                <a:spcPct val="130000"/>
              </a:lnSpc>
            </a:pPr>
            <a:r>
              <a:rPr lang="zh-CN" altLang="en-US" sz="2800" b="1" dirty="0">
                <a:solidFill>
                  <a:srgbClr val="E67819"/>
                </a:solidFill>
                <a:latin typeface="微软雅黑" panose="020B0503020204020204" charset="-122"/>
                <a:ea typeface="微软雅黑" panose="020B0503020204020204" charset="-122"/>
              </a:rPr>
              <a:t>抱着这种态度的人是有欠谦虚的。</a:t>
            </a:r>
            <a:endParaRPr lang="zh-CN" altLang="en-US" sz="2800" b="1" dirty="0">
              <a:solidFill>
                <a:srgbClr val="E67819"/>
              </a:solidFill>
              <a:latin typeface="微软雅黑" panose="020B0503020204020204" charset="-122"/>
              <a:ea typeface="微软雅黑" panose="020B0503020204020204" charset="-122"/>
            </a:endParaRPr>
          </a:p>
        </p:txBody>
      </p:sp>
      <p:sp>
        <p:nvSpPr>
          <p:cNvPr id="4" name="矩形 3"/>
          <p:cNvSpPr/>
          <p:nvPr/>
        </p:nvSpPr>
        <p:spPr>
          <a:xfrm>
            <a:off x="4545874" y="3361754"/>
            <a:ext cx="7168337" cy="2024063"/>
          </a:xfrm>
          <a:prstGeom prst="rect">
            <a:avLst/>
          </a:prstGeom>
          <a:solidFill>
            <a:srgbClr val="E678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 Box 2"/>
          <p:cNvSpPr txBox="1">
            <a:spLocks noChangeArrowheads="1"/>
          </p:cNvSpPr>
          <p:nvPr/>
        </p:nvSpPr>
        <p:spPr bwMode="auto">
          <a:xfrm>
            <a:off x="4657427" y="3618898"/>
            <a:ext cx="6984776"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000">
                <a:solidFill>
                  <a:schemeClr val="tx1"/>
                </a:solidFill>
                <a:latin typeface="Calibri" panose="020F0502020204030204" charset="0"/>
                <a:ea typeface="宋体" panose="02010600030101010101" pitchFamily="2" charset="-122"/>
              </a:defRPr>
            </a:lvl1pPr>
            <a:lvl2pPr marL="742950" indent="-285750" eaLnBrk="0" hangingPunct="0">
              <a:defRPr sz="2000">
                <a:solidFill>
                  <a:schemeClr val="tx1"/>
                </a:solidFill>
                <a:latin typeface="Calibri" panose="020F0502020204030204" charset="0"/>
                <a:ea typeface="宋体" panose="02010600030101010101" pitchFamily="2" charset="-122"/>
              </a:defRPr>
            </a:lvl2pPr>
            <a:lvl3pPr marL="1143000" indent="-228600" eaLnBrk="0" hangingPunct="0">
              <a:defRPr sz="2000">
                <a:solidFill>
                  <a:schemeClr val="tx1"/>
                </a:solidFill>
                <a:latin typeface="Calibri" panose="020F0502020204030204" charset="0"/>
                <a:ea typeface="宋体" panose="02010600030101010101" pitchFamily="2" charset="-122"/>
              </a:defRPr>
            </a:lvl3pPr>
            <a:lvl4pPr marL="1600200" indent="-228600" eaLnBrk="0" hangingPunct="0">
              <a:defRPr sz="2000">
                <a:solidFill>
                  <a:schemeClr val="tx1"/>
                </a:solidFill>
                <a:latin typeface="Calibri" panose="020F0502020204030204" charset="0"/>
                <a:ea typeface="宋体" panose="02010600030101010101" pitchFamily="2" charset="-122"/>
              </a:defRPr>
            </a:lvl4pPr>
            <a:lvl5pPr eaLnBrk="0" hangingPunct="0">
              <a:defRPr sz="2000">
                <a:solidFill>
                  <a:schemeClr val="tx1"/>
                </a:solidFill>
                <a:latin typeface="Calibri" panose="020F0502020204030204" charset="0"/>
                <a:ea typeface="宋体" panose="02010600030101010101" pitchFamily="2" charset="-122"/>
              </a:defRPr>
            </a:lvl5pPr>
            <a:lvl6pPr marL="2514600" indent="-228600" defTabSz="1028700" eaLnBrk="0" fontAlgn="base" hangingPunct="0">
              <a:spcBef>
                <a:spcPct val="0"/>
              </a:spcBef>
              <a:spcAft>
                <a:spcPct val="0"/>
              </a:spcAft>
              <a:defRPr sz="2000">
                <a:solidFill>
                  <a:schemeClr val="tx1"/>
                </a:solidFill>
                <a:latin typeface="Calibri" panose="020F0502020204030204" charset="0"/>
                <a:ea typeface="宋体" panose="02010600030101010101" pitchFamily="2" charset="-122"/>
              </a:defRPr>
            </a:lvl6pPr>
            <a:lvl7pPr marL="2971800" indent="-228600" defTabSz="1028700" eaLnBrk="0" fontAlgn="base" hangingPunct="0">
              <a:spcBef>
                <a:spcPct val="0"/>
              </a:spcBef>
              <a:spcAft>
                <a:spcPct val="0"/>
              </a:spcAft>
              <a:defRPr sz="2000">
                <a:solidFill>
                  <a:schemeClr val="tx1"/>
                </a:solidFill>
                <a:latin typeface="Calibri" panose="020F0502020204030204" charset="0"/>
                <a:ea typeface="宋体" panose="02010600030101010101" pitchFamily="2" charset="-122"/>
              </a:defRPr>
            </a:lvl7pPr>
            <a:lvl8pPr marL="3429000" indent="-228600" defTabSz="1028700" eaLnBrk="0" fontAlgn="base" hangingPunct="0">
              <a:spcBef>
                <a:spcPct val="0"/>
              </a:spcBef>
              <a:spcAft>
                <a:spcPct val="0"/>
              </a:spcAft>
              <a:defRPr sz="2000">
                <a:solidFill>
                  <a:schemeClr val="tx1"/>
                </a:solidFill>
                <a:latin typeface="Calibri" panose="020F0502020204030204" charset="0"/>
                <a:ea typeface="宋体" panose="02010600030101010101" pitchFamily="2" charset="-122"/>
              </a:defRPr>
            </a:lvl8pPr>
            <a:lvl9pPr marL="3886200" indent="-228600" defTabSz="1028700" eaLnBrk="0" fontAlgn="base" hangingPunct="0">
              <a:spcBef>
                <a:spcPct val="0"/>
              </a:spcBef>
              <a:spcAft>
                <a:spcPct val="0"/>
              </a:spcAft>
              <a:defRPr sz="2000">
                <a:solidFill>
                  <a:schemeClr val="tx1"/>
                </a:solidFill>
                <a:latin typeface="Calibri" panose="020F0502020204030204" charset="0"/>
                <a:ea typeface="宋体" panose="02010600030101010101" pitchFamily="2" charset="-122"/>
              </a:defRPr>
            </a:lvl9pPr>
          </a:lstStyle>
          <a:p>
            <a:pPr eaLnBrk="1" hangingPunct="1">
              <a:lnSpc>
                <a:spcPct val="150000"/>
              </a:lnSpc>
            </a:pPr>
            <a:r>
              <a:rPr lang="zh-CN" altLang="en-US" sz="1600" b="1" dirty="0">
                <a:solidFill>
                  <a:schemeClr val="bg1"/>
                </a:solidFill>
                <a:latin typeface="微软雅黑" panose="020B0503020204020204" charset="-122"/>
                <a:ea typeface="微软雅黑" panose="020B0503020204020204" charset="-122"/>
              </a:rPr>
              <a:t>面试是一门学问，里面有很多原则性和方法，需要加以掌握并应用自如。否则，可能得不到想要的信息，或者被应聘者某些表象遮蔽了自己的判断。这些技巧包括很多细节，比如：如何开始？如何提问？如何打断对方谈话？如何引导沉默者开口？如何对待特殊的应聘者？如何对待情绪激动者等等。</a:t>
            </a:r>
            <a:endParaRPr lang="zh-CN" altLang="en-US" sz="1600" dirty="0">
              <a:solidFill>
                <a:schemeClr val="bg1"/>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par>
                          <p:cTn id="12" fill="hold">
                            <p:stCondLst>
                              <p:cond delay="1000"/>
                            </p:stCondLst>
                            <p:childTnLst>
                              <p:par>
                                <p:cTn id="13" presetID="23" presetClass="entr" presetSubtype="36"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strVal val="(6*min(max(#ppt_w*#ppt_h,.3),1)-7.4)/-.7*#ppt_w"/>
                                          </p:val>
                                        </p:tav>
                                        <p:tav tm="100000">
                                          <p:val>
                                            <p:strVal val="#ppt_w"/>
                                          </p:val>
                                        </p:tav>
                                      </p:tavLst>
                                    </p:anim>
                                    <p:anim calcmode="lin" valueType="num">
                                      <p:cBhvr>
                                        <p:cTn id="16" dur="500" fill="hold"/>
                                        <p:tgtEl>
                                          <p:spTgt spid="6"/>
                                        </p:tgtEl>
                                        <p:attrNameLst>
                                          <p:attrName>ppt_h</p:attrName>
                                        </p:attrNameLst>
                                      </p:cBhvr>
                                      <p:tavLst>
                                        <p:tav tm="0">
                                          <p:val>
                                            <p:strVal val="(6*min(max(#ppt_w*#ppt_h,.3),1)-7.4)/-.7*#ppt_h"/>
                                          </p:val>
                                        </p:tav>
                                        <p:tav tm="100000">
                                          <p:val>
                                            <p:strVal val="#ppt_h"/>
                                          </p:val>
                                        </p:tav>
                                      </p:tavLst>
                                    </p:anim>
                                    <p:anim calcmode="lin" valueType="num">
                                      <p:cBhvr>
                                        <p:cTn id="17" dur="500" fill="hold"/>
                                        <p:tgtEl>
                                          <p:spTgt spid="6"/>
                                        </p:tgtEl>
                                        <p:attrNameLst>
                                          <p:attrName>ppt_x</p:attrName>
                                        </p:attrNameLst>
                                      </p:cBhvr>
                                      <p:tavLst>
                                        <p:tav tm="0">
                                          <p:val>
                                            <p:fltVal val="0.5"/>
                                          </p:val>
                                        </p:tav>
                                        <p:tav tm="100000">
                                          <p:val>
                                            <p:strVal val="#ppt_x"/>
                                          </p:val>
                                        </p:tav>
                                      </p:tavLst>
                                    </p:anim>
                                    <p:anim calcmode="lin" valueType="num">
                                      <p:cBhvr>
                                        <p:cTn id="18" dur="500" fill="hold"/>
                                        <p:tgtEl>
                                          <p:spTgt spid="6"/>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p:cNvGrpSpPr/>
          <p:nvPr/>
        </p:nvGrpSpPr>
        <p:grpSpPr>
          <a:xfrm>
            <a:off x="4009627" y="3573016"/>
            <a:ext cx="3168080" cy="2511774"/>
            <a:chOff x="662609" y="3576120"/>
            <a:chExt cx="3168080" cy="2511774"/>
          </a:xfrm>
        </p:grpSpPr>
        <p:sp>
          <p:nvSpPr>
            <p:cNvPr id="20" name="圆角矩形 19"/>
            <p:cNvSpPr/>
            <p:nvPr/>
          </p:nvSpPr>
          <p:spPr>
            <a:xfrm>
              <a:off x="662609" y="3576120"/>
              <a:ext cx="2986705" cy="2511774"/>
            </a:xfrm>
            <a:prstGeom prst="roundRect">
              <a:avLst>
                <a:gd name="adj" fmla="val 1589"/>
              </a:avLst>
            </a:prstGeom>
            <a:solidFill>
              <a:srgbClr val="E67819"/>
            </a:solidFill>
            <a:ln>
              <a:noFill/>
            </a:ln>
            <a:effectLst>
              <a:reflection blurRad="6350" stA="46000" endPos="1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等腰三角形 20"/>
            <p:cNvSpPr/>
            <p:nvPr/>
          </p:nvSpPr>
          <p:spPr>
            <a:xfrm rot="5400000">
              <a:off x="3610072" y="4075583"/>
              <a:ext cx="259860" cy="181374"/>
            </a:xfrm>
            <a:prstGeom prst="triangle">
              <a:avLst>
                <a:gd name="adj" fmla="val 47166"/>
              </a:avLst>
            </a:prstGeom>
            <a:solidFill>
              <a:srgbClr val="E678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 name="文本框 7"/>
          <p:cNvSpPr txBox="1"/>
          <p:nvPr/>
        </p:nvSpPr>
        <p:spPr>
          <a:xfrm>
            <a:off x="350010" y="960286"/>
            <a:ext cx="9577064" cy="812530"/>
          </a:xfrm>
          <a:prstGeom prst="rect">
            <a:avLst/>
          </a:prstGeom>
          <a:noFill/>
        </p:spPr>
        <p:txBody>
          <a:bodyPr wrap="square" rtlCol="0">
            <a:spAutoFit/>
          </a:bodyPr>
          <a:lstStyle/>
          <a:p>
            <a:pPr>
              <a:lnSpc>
                <a:spcPct val="130000"/>
              </a:lnSpc>
            </a:pPr>
            <a:r>
              <a:rPr lang="zh-CN" altLang="en-US" b="1" dirty="0">
                <a:solidFill>
                  <a:srgbClr val="5F5E5C"/>
                </a:solidFill>
                <a:latin typeface="微软雅黑" panose="020B0503020204020204" charset="-122"/>
                <a:ea typeface="微软雅黑" panose="020B0503020204020204" charset="-122"/>
              </a:rPr>
              <a:t>有一个必做的流程叫面试准备。张晓彤说，</a:t>
            </a:r>
            <a:r>
              <a:rPr lang="zh-CN" altLang="en-US" b="1" dirty="0">
                <a:solidFill>
                  <a:srgbClr val="FF0000"/>
                </a:solidFill>
                <a:latin typeface="微软雅黑" panose="020B0503020204020204" charset="-122"/>
                <a:ea typeface="微软雅黑" panose="020B0503020204020204" charset="-122"/>
              </a:rPr>
              <a:t>如果你准备工作做失败了，那么你就是为失败而准备的。</a:t>
            </a:r>
            <a:endParaRPr lang="zh-CN" altLang="en-US" b="1" dirty="0">
              <a:solidFill>
                <a:srgbClr val="FF0000"/>
              </a:solidFill>
              <a:latin typeface="微软雅黑" panose="020B0503020204020204" charset="-122"/>
              <a:ea typeface="微软雅黑" panose="020B0503020204020204" charset="-122"/>
            </a:endParaRPr>
          </a:p>
        </p:txBody>
      </p:sp>
      <p:grpSp>
        <p:nvGrpSpPr>
          <p:cNvPr id="7" name="组合 6"/>
          <p:cNvGrpSpPr/>
          <p:nvPr/>
        </p:nvGrpSpPr>
        <p:grpSpPr>
          <a:xfrm>
            <a:off x="662609" y="3573016"/>
            <a:ext cx="3168080" cy="2511774"/>
            <a:chOff x="662609" y="3576120"/>
            <a:chExt cx="3168080" cy="2511774"/>
          </a:xfrm>
        </p:grpSpPr>
        <p:sp>
          <p:nvSpPr>
            <p:cNvPr id="8" name="圆角矩形 7"/>
            <p:cNvSpPr/>
            <p:nvPr/>
          </p:nvSpPr>
          <p:spPr>
            <a:xfrm>
              <a:off x="662609" y="3576120"/>
              <a:ext cx="2986705" cy="2511774"/>
            </a:xfrm>
            <a:prstGeom prst="roundRect">
              <a:avLst>
                <a:gd name="adj" fmla="val 1589"/>
              </a:avLst>
            </a:prstGeom>
            <a:solidFill>
              <a:srgbClr val="E67819"/>
            </a:solidFill>
            <a:ln>
              <a:noFill/>
            </a:ln>
            <a:effectLst>
              <a:reflection blurRad="6350" stA="46000" endPos="1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等腰三角形 8"/>
            <p:cNvSpPr/>
            <p:nvPr/>
          </p:nvSpPr>
          <p:spPr>
            <a:xfrm rot="5400000">
              <a:off x="3610072" y="4075583"/>
              <a:ext cx="259860" cy="181374"/>
            </a:xfrm>
            <a:prstGeom prst="triangle">
              <a:avLst>
                <a:gd name="adj" fmla="val 47166"/>
              </a:avLst>
            </a:prstGeom>
            <a:solidFill>
              <a:srgbClr val="E678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TextBox 8"/>
          <p:cNvSpPr txBox="1"/>
          <p:nvPr/>
        </p:nvSpPr>
        <p:spPr>
          <a:xfrm>
            <a:off x="662610" y="3835726"/>
            <a:ext cx="2986704" cy="456472"/>
          </a:xfrm>
          <a:prstGeom prst="rect">
            <a:avLst/>
          </a:prstGeom>
          <a:noFill/>
        </p:spPr>
        <p:txBody>
          <a:bodyPr wrap="square" tIns="0" bIns="0" rtlCol="0" anchor="ctr">
            <a:spAutoFit/>
          </a:bodyPr>
          <a:lstStyle/>
          <a:p>
            <a:pPr algn="ctr">
              <a:lnSpc>
                <a:spcPct val="139000"/>
              </a:lnSpc>
            </a:pPr>
            <a:r>
              <a:rPr lang="zh-CN" altLang="en-US" sz="2400" b="1" dirty="0" smtClean="0">
                <a:solidFill>
                  <a:schemeClr val="bg1"/>
                </a:solidFill>
                <a:latin typeface="Impact" panose="020B0806030902050204" pitchFamily="34" charset="0"/>
                <a:ea typeface="微软雅黑" panose="020B0503020204020204" charset="-122"/>
              </a:rPr>
              <a:t>熟悉要求 设计题目</a:t>
            </a:r>
            <a:endParaRPr lang="zh-CN" altLang="en-US" sz="2400" b="1" dirty="0">
              <a:solidFill>
                <a:schemeClr val="bg1"/>
              </a:solidFill>
              <a:latin typeface="微软雅黑" panose="020B0503020204020204" charset="-122"/>
              <a:ea typeface="微软雅黑" panose="020B0503020204020204" charset="-122"/>
            </a:endParaRPr>
          </a:p>
        </p:txBody>
      </p:sp>
      <p:sp>
        <p:nvSpPr>
          <p:cNvPr id="14" name="TextBox 8"/>
          <p:cNvSpPr txBox="1"/>
          <p:nvPr/>
        </p:nvSpPr>
        <p:spPr>
          <a:xfrm>
            <a:off x="4009628" y="3834829"/>
            <a:ext cx="2986704" cy="458267"/>
          </a:xfrm>
          <a:prstGeom prst="rect">
            <a:avLst/>
          </a:prstGeom>
          <a:noFill/>
        </p:spPr>
        <p:txBody>
          <a:bodyPr wrap="square" tIns="0" bIns="0" rtlCol="0" anchor="ctr">
            <a:spAutoFit/>
          </a:bodyPr>
          <a:lstStyle/>
          <a:p>
            <a:pPr algn="ctr">
              <a:lnSpc>
                <a:spcPct val="139000"/>
              </a:lnSpc>
            </a:pPr>
            <a:r>
              <a:rPr lang="zh-CN" altLang="en-US" sz="2400" b="1" dirty="0" smtClean="0">
                <a:solidFill>
                  <a:schemeClr val="bg1"/>
                </a:solidFill>
                <a:latin typeface="微软雅黑" panose="020B0503020204020204" charset="-122"/>
                <a:ea typeface="微软雅黑" panose="020B0503020204020204" charset="-122"/>
              </a:rPr>
              <a:t>阅读简历 了解信息</a:t>
            </a:r>
            <a:endParaRPr lang="zh-CN" altLang="en-US" sz="2400" b="1" dirty="0">
              <a:solidFill>
                <a:schemeClr val="bg1"/>
              </a:solidFill>
              <a:latin typeface="微软雅黑" panose="020B0503020204020204" charset="-122"/>
              <a:ea typeface="微软雅黑" panose="020B0503020204020204" charset="-122"/>
            </a:endParaRPr>
          </a:p>
        </p:txBody>
      </p:sp>
      <p:sp>
        <p:nvSpPr>
          <p:cNvPr id="15" name="TextBox 8"/>
          <p:cNvSpPr txBox="1"/>
          <p:nvPr/>
        </p:nvSpPr>
        <p:spPr>
          <a:xfrm>
            <a:off x="716744" y="4415846"/>
            <a:ext cx="2880318" cy="1461426"/>
          </a:xfrm>
          <a:prstGeom prst="rect">
            <a:avLst/>
          </a:prstGeom>
          <a:noFill/>
        </p:spPr>
        <p:txBody>
          <a:bodyPr wrap="square" rtlCol="0" anchor="ctr">
            <a:spAutoFit/>
          </a:bodyPr>
          <a:lstStyle/>
          <a:p>
            <a:pPr>
              <a:lnSpc>
                <a:spcPct val="139000"/>
              </a:lnSpc>
            </a:pPr>
            <a:r>
              <a:rPr lang="zh-CN" altLang="en-US" sz="1600" dirty="0">
                <a:solidFill>
                  <a:schemeClr val="bg1"/>
                </a:solidFill>
                <a:latin typeface="Impact" panose="020B0806030902050204" pitchFamily="34" charset="0"/>
                <a:ea typeface="微软雅黑" panose="020B0503020204020204" charset="-122"/>
              </a:rPr>
              <a:t>进一步熟悉岗位职责和任职资格，并根据任职资格（胜任素质模型）或对岗位的实际情况的分析来设计面试题目。</a:t>
            </a:r>
            <a:endParaRPr lang="zh-CN" altLang="en-US" sz="1600" dirty="0">
              <a:solidFill>
                <a:schemeClr val="bg1"/>
              </a:solidFill>
              <a:latin typeface="微软雅黑" panose="020B0503020204020204" charset="-122"/>
              <a:ea typeface="微软雅黑" panose="020B0503020204020204" charset="-122"/>
            </a:endParaRPr>
          </a:p>
        </p:txBody>
      </p:sp>
      <p:sp>
        <p:nvSpPr>
          <p:cNvPr id="16" name="TextBox 8"/>
          <p:cNvSpPr txBox="1"/>
          <p:nvPr/>
        </p:nvSpPr>
        <p:spPr>
          <a:xfrm>
            <a:off x="4081363" y="4416455"/>
            <a:ext cx="2880000" cy="1423531"/>
          </a:xfrm>
          <a:prstGeom prst="rect">
            <a:avLst/>
          </a:prstGeom>
          <a:noFill/>
        </p:spPr>
        <p:txBody>
          <a:bodyPr wrap="square" rtlCol="0" anchor="ctr">
            <a:spAutoFit/>
          </a:bodyPr>
          <a:lstStyle/>
          <a:p>
            <a:pPr>
              <a:lnSpc>
                <a:spcPct val="139000"/>
              </a:lnSpc>
            </a:pPr>
            <a:r>
              <a:rPr lang="zh-CN" altLang="en-US" sz="1600" dirty="0" smtClean="0">
                <a:solidFill>
                  <a:schemeClr val="bg1"/>
                </a:solidFill>
                <a:latin typeface="Impact" panose="020B0806030902050204" pitchFamily="34" charset="0"/>
                <a:ea typeface="微软雅黑" panose="020B0503020204020204" charset="-122"/>
              </a:rPr>
              <a:t>发现简历上不</a:t>
            </a:r>
            <a:r>
              <a:rPr lang="zh-CN" altLang="en-US" sz="1600" dirty="0">
                <a:solidFill>
                  <a:schemeClr val="bg1"/>
                </a:solidFill>
                <a:latin typeface="Impact" panose="020B0806030902050204" pitchFamily="34" charset="0"/>
                <a:ea typeface="微软雅黑" panose="020B0503020204020204" charset="-122"/>
              </a:rPr>
              <a:t>太明确的地方，记录下来</a:t>
            </a:r>
            <a:r>
              <a:rPr lang="zh-CN" altLang="en-US" sz="1600" dirty="0" smtClean="0">
                <a:solidFill>
                  <a:schemeClr val="bg1"/>
                </a:solidFill>
                <a:latin typeface="Impact" panose="020B0806030902050204" pitchFamily="34" charset="0"/>
                <a:ea typeface="微软雅黑" panose="020B0503020204020204" charset="-122"/>
              </a:rPr>
              <a:t>，在</a:t>
            </a:r>
            <a:r>
              <a:rPr lang="zh-CN" altLang="en-US" sz="1600" dirty="0">
                <a:solidFill>
                  <a:schemeClr val="bg1"/>
                </a:solidFill>
                <a:latin typeface="Impact" panose="020B0806030902050204" pitchFamily="34" charset="0"/>
                <a:ea typeface="微软雅黑" panose="020B0503020204020204" charset="-122"/>
              </a:rPr>
              <a:t>简历中进行相应的标识，并针对这些疑点设计面试问题</a:t>
            </a:r>
            <a:r>
              <a:rPr lang="zh-CN" altLang="en-US" sz="1600" dirty="0" smtClean="0">
                <a:solidFill>
                  <a:schemeClr val="bg1"/>
                </a:solidFill>
                <a:latin typeface="Impact" panose="020B0806030902050204" pitchFamily="34" charset="0"/>
                <a:ea typeface="微软雅黑" panose="020B0503020204020204" charset="-122"/>
              </a:rPr>
              <a:t>。</a:t>
            </a:r>
            <a:endParaRPr lang="en-US" altLang="zh-CN" sz="1600" dirty="0" smtClean="0">
              <a:solidFill>
                <a:schemeClr val="bg1"/>
              </a:solidFill>
              <a:latin typeface="Impact" panose="020B0806030902050204" pitchFamily="34" charset="0"/>
              <a:ea typeface="微软雅黑" panose="020B0503020204020204" charset="-122"/>
            </a:endParaRPr>
          </a:p>
        </p:txBody>
      </p:sp>
      <p:sp>
        <p:nvSpPr>
          <p:cNvPr id="22" name="文本框 7"/>
          <p:cNvSpPr txBox="1"/>
          <p:nvPr/>
        </p:nvSpPr>
        <p:spPr>
          <a:xfrm>
            <a:off x="7465739" y="2924944"/>
            <a:ext cx="4320480" cy="572464"/>
          </a:xfrm>
          <a:prstGeom prst="rect">
            <a:avLst/>
          </a:prstGeom>
          <a:noFill/>
        </p:spPr>
        <p:txBody>
          <a:bodyPr wrap="square" rtlCol="0">
            <a:spAutoFit/>
          </a:bodyPr>
          <a:lstStyle/>
          <a:p>
            <a:pPr algn="r">
              <a:lnSpc>
                <a:spcPct val="130000"/>
              </a:lnSpc>
            </a:pPr>
            <a:r>
              <a:rPr lang="en-US" altLang="zh-CN" sz="2400" b="1" dirty="0">
                <a:solidFill>
                  <a:srgbClr val="5F5E5C"/>
                </a:solidFill>
                <a:latin typeface="微软雅黑" panose="020B0503020204020204" charset="-122"/>
                <a:ea typeface="微软雅黑" panose="020B0503020204020204" charset="-122"/>
              </a:rPr>
              <a:t>【</a:t>
            </a:r>
            <a:r>
              <a:rPr lang="zh-CN" altLang="en-US" sz="2400" b="1" dirty="0">
                <a:solidFill>
                  <a:srgbClr val="5F5E5C"/>
                </a:solidFill>
                <a:latin typeface="微软雅黑" panose="020B0503020204020204" charset="-122"/>
                <a:ea typeface="微软雅黑" panose="020B0503020204020204" charset="-122"/>
              </a:rPr>
              <a:t>提醒：不要被简历忽悠了</a:t>
            </a:r>
            <a:r>
              <a:rPr lang="en-US" altLang="zh-CN" sz="2400" b="1" dirty="0">
                <a:solidFill>
                  <a:srgbClr val="5F5E5C"/>
                </a:solidFill>
                <a:latin typeface="微软雅黑" panose="020B0503020204020204" charset="-122"/>
                <a:ea typeface="微软雅黑" panose="020B0503020204020204" charset="-122"/>
              </a:rPr>
              <a:t>】</a:t>
            </a:r>
            <a:endParaRPr lang="zh-CN" altLang="en-US" sz="2400" b="1" dirty="0">
              <a:solidFill>
                <a:srgbClr val="5F5E5C"/>
              </a:solidFill>
              <a:latin typeface="微软雅黑" panose="020B0503020204020204" charset="-122"/>
              <a:ea typeface="微软雅黑" panose="020B0503020204020204" charset="-122"/>
            </a:endParaRPr>
          </a:p>
        </p:txBody>
      </p:sp>
      <p:sp>
        <p:nvSpPr>
          <p:cNvPr id="23" name="TextBox 22"/>
          <p:cNvSpPr txBox="1"/>
          <p:nvPr/>
        </p:nvSpPr>
        <p:spPr>
          <a:xfrm>
            <a:off x="7609755" y="3604061"/>
            <a:ext cx="4176468" cy="2653034"/>
          </a:xfrm>
          <a:prstGeom prst="rect">
            <a:avLst/>
          </a:prstGeom>
          <a:noFill/>
        </p:spPr>
        <p:txBody>
          <a:bodyPr wrap="square" rtlCol="0">
            <a:spAutoFit/>
          </a:bodyPr>
          <a:lstStyle/>
          <a:p>
            <a:pPr>
              <a:lnSpc>
                <a:spcPct val="130000"/>
              </a:lnSpc>
            </a:pPr>
            <a:r>
              <a:rPr lang="zh-CN" altLang="en-US" sz="1600" dirty="0">
                <a:solidFill>
                  <a:srgbClr val="5F5E5C"/>
                </a:solidFill>
                <a:latin typeface="微软雅黑" panose="020B0503020204020204" charset="-122"/>
                <a:ea typeface="微软雅黑" panose="020B0503020204020204" charset="-122"/>
              </a:rPr>
              <a:t>简历是死的，不一定能反映出面试者当下的情况。比如简历上写的是名校毕业的，又有知名企业的工作背景。但这些都是过去，不能说明面试者现在的水平。简历往往有水分，或者有描述不精确的地方。</a:t>
            </a:r>
            <a:r>
              <a:rPr lang="zh-CN" altLang="en-US" sz="1600" b="1" dirty="0">
                <a:solidFill>
                  <a:srgbClr val="FF0000"/>
                </a:solidFill>
                <a:latin typeface="微软雅黑" panose="020B0503020204020204" charset="-122"/>
                <a:ea typeface="微软雅黑" panose="020B0503020204020204" charset="-122"/>
              </a:rPr>
              <a:t>比如简历上写的是精通</a:t>
            </a:r>
            <a:r>
              <a:rPr lang="en-US" altLang="zh-CN" sz="1600" b="1" dirty="0">
                <a:solidFill>
                  <a:srgbClr val="FF0000"/>
                </a:solidFill>
                <a:latin typeface="微软雅黑" panose="020B0503020204020204" charset="-122"/>
                <a:ea typeface="微软雅黑" panose="020B0503020204020204" charset="-122"/>
              </a:rPr>
              <a:t>PPT</a:t>
            </a:r>
            <a:r>
              <a:rPr lang="zh-CN" altLang="en-US" sz="1600" b="1" dirty="0" smtClean="0">
                <a:solidFill>
                  <a:srgbClr val="FF0000"/>
                </a:solidFill>
                <a:latin typeface="微软雅黑" panose="020B0503020204020204" charset="-122"/>
                <a:ea typeface="微软雅黑" panose="020B0503020204020204" charset="-122"/>
              </a:rPr>
              <a:t>制作</a:t>
            </a:r>
            <a:r>
              <a:rPr lang="zh-CN" altLang="en-US" sz="1600" b="1" dirty="0">
                <a:solidFill>
                  <a:srgbClr val="FF0000"/>
                </a:solidFill>
                <a:latin typeface="微软雅黑" panose="020B0503020204020204" charset="-122"/>
                <a:ea typeface="微软雅黑" panose="020B0503020204020204" charset="-122"/>
              </a:rPr>
              <a:t>，</a:t>
            </a:r>
            <a:r>
              <a:rPr lang="zh-CN" altLang="en-US" sz="1600" b="1" dirty="0" smtClean="0">
                <a:solidFill>
                  <a:srgbClr val="FF0000"/>
                </a:solidFill>
                <a:latin typeface="微软雅黑" panose="020B0503020204020204" charset="-122"/>
                <a:ea typeface="微软雅黑" panose="020B0503020204020204" charset="-122"/>
              </a:rPr>
              <a:t>到底</a:t>
            </a:r>
            <a:r>
              <a:rPr lang="zh-CN" altLang="en-US" sz="1600" b="1" dirty="0">
                <a:solidFill>
                  <a:srgbClr val="FF0000"/>
                </a:solidFill>
                <a:latin typeface="微软雅黑" panose="020B0503020204020204" charset="-122"/>
                <a:ea typeface="微软雅黑" panose="020B0503020204020204" charset="-122"/>
              </a:rPr>
              <a:t>精通到什么</a:t>
            </a:r>
            <a:r>
              <a:rPr lang="zh-CN" altLang="en-US" sz="1600" b="1" dirty="0" smtClean="0">
                <a:solidFill>
                  <a:srgbClr val="FF0000"/>
                </a:solidFill>
                <a:latin typeface="微软雅黑" panose="020B0503020204020204" charset="-122"/>
                <a:ea typeface="微软雅黑" panose="020B0503020204020204" charset="-122"/>
              </a:rPr>
              <a:t>程度？</a:t>
            </a:r>
            <a:r>
              <a:rPr lang="zh-CN" altLang="en-US" sz="1600" dirty="0" smtClean="0">
                <a:solidFill>
                  <a:srgbClr val="5F5E5C"/>
                </a:solidFill>
                <a:latin typeface="微软雅黑" panose="020B0503020204020204" charset="-122"/>
                <a:ea typeface="微软雅黑" panose="020B0503020204020204" charset="-122"/>
              </a:rPr>
              <a:t>只有</a:t>
            </a:r>
            <a:r>
              <a:rPr lang="zh-CN" altLang="en-US" sz="1600" dirty="0">
                <a:solidFill>
                  <a:srgbClr val="5F5E5C"/>
                </a:solidFill>
                <a:latin typeface="微软雅黑" panose="020B0503020204020204" charset="-122"/>
                <a:ea typeface="微软雅黑" panose="020B0503020204020204" charset="-122"/>
              </a:rPr>
              <a:t>通过面试才能大致了解。简历上越是把自己写得优秀的地方，越要去挑战一下。</a:t>
            </a:r>
            <a:endParaRPr lang="zh-CN" altLang="en-US" sz="1600" b="1" dirty="0">
              <a:solidFill>
                <a:srgbClr val="E67819"/>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300">
        <p14:pa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anim calcmode="lin" valueType="num">
                                      <p:cBhvr>
                                        <p:cTn id="12" dur="500" fill="hold"/>
                                        <p:tgtEl>
                                          <p:spTgt spid="13"/>
                                        </p:tgtEl>
                                        <p:attrNameLst>
                                          <p:attrName>ppt_x</p:attrName>
                                        </p:attrNameLst>
                                      </p:cBhvr>
                                      <p:tavLst>
                                        <p:tav tm="0">
                                          <p:val>
                                            <p:strVal val="#ppt_x"/>
                                          </p:val>
                                        </p:tav>
                                        <p:tav tm="100000">
                                          <p:val>
                                            <p:strVal val="#ppt_x"/>
                                          </p:val>
                                        </p:tav>
                                      </p:tavLst>
                                    </p:anim>
                                    <p:anim calcmode="lin" valueType="num">
                                      <p:cBhvr>
                                        <p:cTn id="13" dur="500" fill="hold"/>
                                        <p:tgtEl>
                                          <p:spTgt spid="13"/>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20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750"/>
                                        <p:tgtEl>
                                          <p:spTgt spid="15"/>
                                        </p:tgtEl>
                                      </p:cBhvr>
                                    </p:animEffect>
                                    <p:anim calcmode="lin" valueType="num">
                                      <p:cBhvr>
                                        <p:cTn id="17" dur="750" fill="hold"/>
                                        <p:tgtEl>
                                          <p:spTgt spid="15"/>
                                        </p:tgtEl>
                                        <p:attrNameLst>
                                          <p:attrName>ppt_x</p:attrName>
                                        </p:attrNameLst>
                                      </p:cBhvr>
                                      <p:tavLst>
                                        <p:tav tm="0">
                                          <p:val>
                                            <p:strVal val="#ppt_x"/>
                                          </p:val>
                                        </p:tav>
                                        <p:tav tm="100000">
                                          <p:val>
                                            <p:strVal val="#ppt_x"/>
                                          </p:val>
                                        </p:tav>
                                      </p:tavLst>
                                    </p:anim>
                                    <p:anim calcmode="lin" valueType="num">
                                      <p:cBhvr>
                                        <p:cTn id="18" dur="750" fill="hold"/>
                                        <p:tgtEl>
                                          <p:spTgt spid="1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10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anim calcmode="lin" valueType="num">
                                      <p:cBhvr>
                                        <p:cTn id="22" dur="500" fill="hold"/>
                                        <p:tgtEl>
                                          <p:spTgt spid="14"/>
                                        </p:tgtEl>
                                        <p:attrNameLst>
                                          <p:attrName>ppt_x</p:attrName>
                                        </p:attrNameLst>
                                      </p:cBhvr>
                                      <p:tavLst>
                                        <p:tav tm="0">
                                          <p:val>
                                            <p:strVal val="#ppt_x"/>
                                          </p:val>
                                        </p:tav>
                                        <p:tav tm="100000">
                                          <p:val>
                                            <p:strVal val="#ppt_x"/>
                                          </p:val>
                                        </p:tav>
                                      </p:tavLst>
                                    </p:anim>
                                    <p:anim calcmode="lin" valueType="num">
                                      <p:cBhvr>
                                        <p:cTn id="23" dur="500" fill="hold"/>
                                        <p:tgtEl>
                                          <p:spTgt spid="14"/>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30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750"/>
                                        <p:tgtEl>
                                          <p:spTgt spid="16"/>
                                        </p:tgtEl>
                                      </p:cBhvr>
                                    </p:animEffect>
                                    <p:anim calcmode="lin" valueType="num">
                                      <p:cBhvr>
                                        <p:cTn id="27" dur="750" fill="hold"/>
                                        <p:tgtEl>
                                          <p:spTgt spid="16"/>
                                        </p:tgtEl>
                                        <p:attrNameLst>
                                          <p:attrName>ppt_x</p:attrName>
                                        </p:attrNameLst>
                                      </p:cBhvr>
                                      <p:tavLst>
                                        <p:tav tm="0">
                                          <p:val>
                                            <p:strVal val="#ppt_x"/>
                                          </p:val>
                                        </p:tav>
                                        <p:tav tm="100000">
                                          <p:val>
                                            <p:strVal val="#ppt_x"/>
                                          </p:val>
                                        </p:tav>
                                      </p:tavLst>
                                    </p:anim>
                                    <p:anim calcmode="lin" valueType="num">
                                      <p:cBhvr>
                                        <p:cTn id="28" dur="750" fill="hold"/>
                                        <p:tgtEl>
                                          <p:spTgt spid="16"/>
                                        </p:tgtEl>
                                        <p:attrNameLst>
                                          <p:attrName>ppt_y</p:attrName>
                                        </p:attrNameLst>
                                      </p:cBhvr>
                                      <p:tavLst>
                                        <p:tav tm="0">
                                          <p:val>
                                            <p:strVal val="#ppt_y-.1"/>
                                          </p:val>
                                        </p:tav>
                                        <p:tav tm="100000">
                                          <p:val>
                                            <p:strVal val="#ppt_y"/>
                                          </p:val>
                                        </p:tav>
                                      </p:tavLst>
                                    </p:anim>
                                  </p:childTnLst>
                                </p:cTn>
                              </p:par>
                            </p:childTnLst>
                          </p:cTn>
                        </p:par>
                        <p:par>
                          <p:cTn id="29" fill="hold">
                            <p:stCondLst>
                              <p:cond delay="1000"/>
                            </p:stCondLst>
                            <p:childTnLst>
                              <p:par>
                                <p:cTn id="30" presetID="22" presetClass="entr" presetSubtype="8"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1500"/>
                            </p:stCondLst>
                            <p:childTnLst>
                              <p:par>
                                <p:cTn id="34" presetID="2" presetClass="entr" presetSubtype="1" decel="100000" fill="hold" grpId="0" nodeType="afterEffect">
                                  <p:stCondLst>
                                    <p:cond delay="0"/>
                                  </p:stCondLst>
                                  <p:childTnLst>
                                    <p:set>
                                      <p:cBhvr>
                                        <p:cTn id="35" dur="1" fill="hold">
                                          <p:stCondLst>
                                            <p:cond delay="0"/>
                                          </p:stCondLst>
                                        </p:cTn>
                                        <p:tgtEl>
                                          <p:spTgt spid="23"/>
                                        </p:tgtEl>
                                        <p:attrNameLst>
                                          <p:attrName>style.visibility</p:attrName>
                                        </p:attrNameLst>
                                      </p:cBhvr>
                                      <p:to>
                                        <p:strVal val="visible"/>
                                      </p:to>
                                    </p:set>
                                    <p:anim calcmode="lin" valueType="num">
                                      <p:cBhvr additive="base">
                                        <p:cTn id="36" dur="500" fill="hold"/>
                                        <p:tgtEl>
                                          <p:spTgt spid="23"/>
                                        </p:tgtEl>
                                        <p:attrNameLst>
                                          <p:attrName>ppt_x</p:attrName>
                                        </p:attrNameLst>
                                      </p:cBhvr>
                                      <p:tavLst>
                                        <p:tav tm="0">
                                          <p:val>
                                            <p:strVal val="#ppt_x"/>
                                          </p:val>
                                        </p:tav>
                                        <p:tav tm="100000">
                                          <p:val>
                                            <p:strVal val="#ppt_x"/>
                                          </p:val>
                                        </p:tav>
                                      </p:tavLst>
                                    </p:anim>
                                    <p:anim calcmode="lin" valueType="num">
                                      <p:cBhvr additive="base">
                                        <p:cTn id="37" dur="500" fill="hold"/>
                                        <p:tgtEl>
                                          <p:spTgt spid="2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3" grpId="0"/>
      <p:bldP spid="14" grpId="0"/>
      <p:bldP spid="15" grpId="0"/>
      <p:bldP spid="16" grpId="0"/>
      <p:bldP spid="22" grpId="0"/>
      <p:bldP spid="23"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360云盘\04-待整理ing\pic\Img01122008090856111020.jpg"/>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a:stretch>
            <a:fillRect/>
          </a:stretch>
        </p:blipFill>
        <p:spPr bwMode="auto">
          <a:xfrm>
            <a:off x="480962" y="1822066"/>
            <a:ext cx="9581447" cy="3407134"/>
          </a:xfrm>
          <a:prstGeom prst="rect">
            <a:avLst/>
          </a:prstGeom>
          <a:ln w="28575">
            <a:solidFill>
              <a:srgbClr val="E67819"/>
            </a:solidFill>
          </a:ln>
          <a:extLst>
            <a:ext uri="{909E8E84-426E-40DD-AFC4-6F175D3DCCD1}">
              <a14:hiddenFill xmlns:a14="http://schemas.microsoft.com/office/drawing/2010/main">
                <a:solidFill>
                  <a:srgbClr val="FFFFFF"/>
                </a:solidFill>
              </a14:hiddenFill>
            </a:ext>
          </a:extLst>
        </p:spPr>
      </p:pic>
      <p:sp>
        <p:nvSpPr>
          <p:cNvPr id="34" name="TextBox 17"/>
          <p:cNvSpPr txBox="1"/>
          <p:nvPr/>
        </p:nvSpPr>
        <p:spPr>
          <a:xfrm>
            <a:off x="336947" y="5400740"/>
            <a:ext cx="9793088" cy="1052596"/>
          </a:xfrm>
          <a:prstGeom prst="rect">
            <a:avLst/>
          </a:prstGeom>
          <a:noFill/>
        </p:spPr>
        <p:txBody>
          <a:bodyPr wrap="square" rtlCol="0">
            <a:spAutoFit/>
          </a:bodyPr>
          <a:lstStyle/>
          <a:p>
            <a:pPr indent="457200">
              <a:lnSpc>
                <a:spcPct val="130000"/>
              </a:lnSpc>
            </a:pPr>
            <a:r>
              <a:rPr lang="zh-CN" altLang="en-US" sz="1600" dirty="0">
                <a:solidFill>
                  <a:srgbClr val="5F5E5C"/>
                </a:solidFill>
                <a:latin typeface="微软雅黑" panose="020B0503020204020204" charset="-122"/>
                <a:ea typeface="微软雅黑" panose="020B0503020204020204" charset="-122"/>
              </a:rPr>
              <a:t>面试开始时的要点就是：</a:t>
            </a:r>
            <a:r>
              <a:rPr lang="zh-CN" altLang="en-US" sz="1600" b="1" dirty="0">
                <a:solidFill>
                  <a:srgbClr val="E67819"/>
                </a:solidFill>
                <a:latin typeface="微软雅黑" panose="020B0503020204020204" charset="-122"/>
                <a:ea typeface="微软雅黑" panose="020B0503020204020204" charset="-122"/>
              </a:rPr>
              <a:t>破冰，建立和谐气氛</a:t>
            </a:r>
            <a:r>
              <a:rPr lang="zh-CN" altLang="en-US" sz="1600" dirty="0">
                <a:solidFill>
                  <a:srgbClr val="5F5E5C"/>
                </a:solidFill>
                <a:latin typeface="微软雅黑" panose="020B0503020204020204" charset="-122"/>
                <a:ea typeface="微软雅黑" panose="020B0503020204020204" charset="-122"/>
              </a:rPr>
              <a:t>，帮助应聘者缓和情绪，让应聘者尽快进入状态。可以通过“您怎么过来的，交通还方便吧？”等简单寒暄来消除应聘者的紧张情绪，然后再简单介绍一下本次面试的流程及时间安排等等。</a:t>
            </a:r>
            <a:endParaRPr lang="zh-CN" altLang="en-US" sz="1600" b="1" dirty="0">
              <a:solidFill>
                <a:srgbClr val="E67819"/>
              </a:solidFill>
              <a:latin typeface="微软雅黑" panose="020B0503020204020204" charset="-122"/>
              <a:ea typeface="微软雅黑" panose="020B0503020204020204" charset="-122"/>
            </a:endParaRPr>
          </a:p>
        </p:txBody>
      </p:sp>
      <p:sp>
        <p:nvSpPr>
          <p:cNvPr id="7" name="文本框 5"/>
          <p:cNvSpPr txBox="1"/>
          <p:nvPr/>
        </p:nvSpPr>
        <p:spPr>
          <a:xfrm>
            <a:off x="336947" y="971625"/>
            <a:ext cx="4117114" cy="452432"/>
          </a:xfrm>
          <a:prstGeom prst="rect">
            <a:avLst/>
          </a:prstGeom>
          <a:noFill/>
        </p:spPr>
        <p:txBody>
          <a:bodyPr wrap="square" rtlCol="0">
            <a:spAutoFit/>
          </a:bodyPr>
          <a:lstStyle/>
          <a:p>
            <a:pPr>
              <a:lnSpc>
                <a:spcPct val="130000"/>
              </a:lnSpc>
            </a:pPr>
            <a:r>
              <a:rPr lang="en-US" altLang="zh-CN" b="1" dirty="0" smtClean="0">
                <a:solidFill>
                  <a:srgbClr val="5F5E5C"/>
                </a:solidFill>
                <a:latin typeface="微软雅黑" panose="020B0503020204020204" charset="-122"/>
                <a:ea typeface="微软雅黑" panose="020B0503020204020204" charset="-122"/>
              </a:rPr>
              <a:t>4.2.1 </a:t>
            </a:r>
            <a:r>
              <a:rPr lang="zh-CN" altLang="en-US" b="1" dirty="0" smtClean="0">
                <a:solidFill>
                  <a:srgbClr val="5F5E5C"/>
                </a:solidFill>
                <a:latin typeface="微软雅黑" panose="020B0503020204020204" charset="-122"/>
                <a:ea typeface="微软雅黑" panose="020B0503020204020204" charset="-122"/>
              </a:rPr>
              <a:t>面试</a:t>
            </a:r>
            <a:r>
              <a:rPr lang="zh-CN" altLang="en-US" b="1" dirty="0">
                <a:solidFill>
                  <a:srgbClr val="5F5E5C"/>
                </a:solidFill>
                <a:latin typeface="微软雅黑" panose="020B0503020204020204" charset="-122"/>
                <a:ea typeface="微软雅黑" panose="020B0503020204020204" charset="-122"/>
              </a:rPr>
              <a:t>开始的技巧</a:t>
            </a:r>
            <a:endParaRPr lang="zh-CN" altLang="en-US" b="1" dirty="0">
              <a:solidFill>
                <a:srgbClr val="E67819"/>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ppt_x"/>
                                          </p:val>
                                        </p:tav>
                                        <p:tav tm="100000">
                                          <p:val>
                                            <p:strVal val="#ppt_x"/>
                                          </p:val>
                                        </p:tav>
                                      </p:tavLst>
                                    </p:anim>
                                    <p:anim calcmode="lin" valueType="num">
                                      <p:cBhvr additive="base">
                                        <p:cTn id="8" dur="500" fill="hold"/>
                                        <p:tgtEl>
                                          <p:spTgt spid="3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矩形 34"/>
          <p:cNvSpPr/>
          <p:nvPr/>
        </p:nvSpPr>
        <p:spPr>
          <a:xfrm>
            <a:off x="480963" y="3360357"/>
            <a:ext cx="5328592" cy="2012859"/>
          </a:xfrm>
          <a:prstGeom prst="rect">
            <a:avLst/>
          </a:prstGeom>
        </p:spPr>
        <p:txBody>
          <a:bodyPr wrap="square">
            <a:spAutoFit/>
          </a:bodyPr>
          <a:lstStyle/>
          <a:p>
            <a:pPr indent="410210">
              <a:lnSpc>
                <a:spcPct val="130000"/>
              </a:lnSpc>
            </a:pPr>
            <a:r>
              <a:rPr lang="zh-CN" altLang="en-US" sz="1600" dirty="0">
                <a:solidFill>
                  <a:srgbClr val="5F5E5C"/>
                </a:solidFill>
                <a:latin typeface="微软雅黑" panose="020B0503020204020204" charset="-122"/>
                <a:ea typeface="微软雅黑" panose="020B0503020204020204" charset="-122"/>
              </a:rPr>
              <a:t>面试，是最常用的人才选拔方法，看上去，问个问题并不难，但是怎么就通过问题将人选拔出来，是很多面试官一直说不清道不明的事情。一面试，常常问了半天，自己并不清楚问了什么，也不能判断他们的回答说明了什么，</a:t>
            </a:r>
            <a:r>
              <a:rPr lang="zh-CN" altLang="en-US" sz="1600" b="1" dirty="0">
                <a:solidFill>
                  <a:srgbClr val="FF0000"/>
                </a:solidFill>
                <a:latin typeface="微软雅黑" panose="020B0503020204020204" charset="-122"/>
                <a:ea typeface="微软雅黑" panose="020B0503020204020204" charset="-122"/>
              </a:rPr>
              <a:t>“凭直觉”、“拍脑门”的决策方式成了大多数面试官的面试</a:t>
            </a:r>
            <a:r>
              <a:rPr lang="zh-CN" altLang="en-US" sz="1600" b="1" dirty="0" smtClean="0">
                <a:solidFill>
                  <a:srgbClr val="FF0000"/>
                </a:solidFill>
                <a:latin typeface="微软雅黑" panose="020B0503020204020204" charset="-122"/>
                <a:ea typeface="微软雅黑" panose="020B0503020204020204" charset="-122"/>
              </a:rPr>
              <a:t>法宝</a:t>
            </a:r>
            <a:r>
              <a:rPr lang="zh-CN" altLang="en-US" sz="1600" b="1" dirty="0">
                <a:solidFill>
                  <a:srgbClr val="FF0000"/>
                </a:solidFill>
                <a:latin typeface="微软雅黑" panose="020B0503020204020204" charset="-122"/>
                <a:ea typeface="微软雅黑" panose="020B0503020204020204" charset="-122"/>
              </a:rPr>
              <a:t>。</a:t>
            </a:r>
            <a:endParaRPr lang="zh-CN" altLang="en-US" sz="1600" b="1" dirty="0">
              <a:solidFill>
                <a:srgbClr val="FF0000"/>
              </a:solidFill>
              <a:latin typeface="微软雅黑" panose="020B0503020204020204" charset="-122"/>
              <a:ea typeface="微软雅黑" panose="020B0503020204020204" charset="-122"/>
            </a:endParaRPr>
          </a:p>
        </p:txBody>
      </p:sp>
      <p:sp>
        <p:nvSpPr>
          <p:cNvPr id="5" name="矩形 4"/>
          <p:cNvSpPr/>
          <p:nvPr/>
        </p:nvSpPr>
        <p:spPr>
          <a:xfrm>
            <a:off x="480963" y="2771223"/>
            <a:ext cx="108000" cy="396000"/>
          </a:xfrm>
          <a:prstGeom prst="rect">
            <a:avLst/>
          </a:prstGeom>
          <a:solidFill>
            <a:srgbClr val="E678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7"/>
          <p:cNvSpPr txBox="1"/>
          <p:nvPr/>
        </p:nvSpPr>
        <p:spPr>
          <a:xfrm>
            <a:off x="612321" y="2760544"/>
            <a:ext cx="3466369" cy="417358"/>
          </a:xfrm>
          <a:prstGeom prst="rect">
            <a:avLst/>
          </a:prstGeom>
          <a:noFill/>
        </p:spPr>
        <p:txBody>
          <a:bodyPr wrap="square" rtlCol="0">
            <a:spAutoFit/>
          </a:bodyPr>
          <a:lstStyle/>
          <a:p>
            <a:pPr>
              <a:lnSpc>
                <a:spcPct val="130000"/>
              </a:lnSpc>
            </a:pPr>
            <a:r>
              <a:rPr lang="en-US" altLang="zh-CN" b="1" dirty="0">
                <a:solidFill>
                  <a:srgbClr val="5F5E5C"/>
                </a:solidFill>
                <a:latin typeface="微软雅黑" panose="020B0503020204020204" charset="-122"/>
                <a:ea typeface="微软雅黑" panose="020B0503020204020204" charset="-122"/>
              </a:rPr>
              <a:t>1</a:t>
            </a:r>
            <a:r>
              <a:rPr lang="zh-CN" altLang="en-US" b="1" dirty="0">
                <a:solidFill>
                  <a:srgbClr val="5F5E5C"/>
                </a:solidFill>
                <a:latin typeface="微软雅黑" panose="020B0503020204020204" charset="-122"/>
                <a:ea typeface="微软雅黑" panose="020B0503020204020204" charset="-122"/>
              </a:rPr>
              <a:t>）面试提问的</a:t>
            </a:r>
            <a:r>
              <a:rPr lang="zh-CN" altLang="en-US" b="1" dirty="0" smtClean="0">
                <a:solidFill>
                  <a:srgbClr val="5F5E5C"/>
                </a:solidFill>
                <a:latin typeface="微软雅黑" panose="020B0503020204020204" charset="-122"/>
                <a:ea typeface="微软雅黑" panose="020B0503020204020204" charset="-122"/>
              </a:rPr>
              <a:t>技巧</a:t>
            </a:r>
            <a:endParaRPr lang="zh-CN" altLang="en-US" b="1" dirty="0">
              <a:solidFill>
                <a:srgbClr val="5F5E5C"/>
              </a:solidFill>
              <a:latin typeface="微软雅黑" panose="020B0503020204020204" charset="-122"/>
              <a:ea typeface="微软雅黑" panose="020B0503020204020204" charset="-122"/>
            </a:endParaRPr>
          </a:p>
        </p:txBody>
      </p:sp>
      <p:pic>
        <p:nvPicPr>
          <p:cNvPr id="7" name="Picture 3" descr="F:\360云盘\04-待整理ing\pic\stk32318bme.jpg"/>
          <p:cNvPicPr>
            <a:picLocks noChangeAspect="1" noChangeArrowheads="1"/>
          </p:cNvPicPr>
          <p:nvPr/>
        </p:nvPicPr>
        <p:blipFill rotWithShape="1">
          <a:blip r:embed="rId1" cstate="screen"/>
          <a:srcRect/>
          <a:stretch>
            <a:fillRect/>
          </a:stretch>
        </p:blipFill>
        <p:spPr bwMode="auto">
          <a:xfrm>
            <a:off x="6241603" y="2642471"/>
            <a:ext cx="5479629" cy="3527469"/>
          </a:xfrm>
          <a:prstGeom prst="rect">
            <a:avLst/>
          </a:prstGeom>
          <a:ln w="28575">
            <a:solidFill>
              <a:srgbClr val="E67819"/>
            </a:solidFill>
          </a:ln>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ppt_x"/>
                                          </p:val>
                                        </p:tav>
                                        <p:tav tm="100000">
                                          <p:val>
                                            <p:strVal val="#ppt_x"/>
                                          </p:val>
                                        </p:tav>
                                      </p:tavLst>
                                    </p:anim>
                                    <p:anim calcmode="lin" valueType="num">
                                      <p:cBhvr additive="base">
                                        <p:cTn id="8" dur="500" fill="hold"/>
                                        <p:tgtEl>
                                          <p:spTgt spid="3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7"/>
          <p:cNvSpPr txBox="1"/>
          <p:nvPr/>
        </p:nvSpPr>
        <p:spPr>
          <a:xfrm>
            <a:off x="2857227" y="967665"/>
            <a:ext cx="3610385" cy="417358"/>
          </a:xfrm>
          <a:prstGeom prst="rect">
            <a:avLst/>
          </a:prstGeom>
          <a:noFill/>
        </p:spPr>
        <p:txBody>
          <a:bodyPr wrap="square" rtlCol="0">
            <a:spAutoFit/>
          </a:bodyPr>
          <a:lstStyle/>
          <a:p>
            <a:pPr>
              <a:lnSpc>
                <a:spcPct val="130000"/>
              </a:lnSpc>
            </a:pPr>
            <a:r>
              <a:rPr lang="en-US" altLang="zh-CN" b="1" dirty="0">
                <a:solidFill>
                  <a:srgbClr val="E67819"/>
                </a:solidFill>
                <a:latin typeface="微软雅黑" panose="020B0503020204020204" charset="-122"/>
                <a:ea typeface="微软雅黑" panose="020B0503020204020204" charset="-122"/>
              </a:rPr>
              <a:t>1</a:t>
            </a:r>
            <a:r>
              <a:rPr lang="zh-CN" altLang="en-US" b="1" dirty="0">
                <a:solidFill>
                  <a:srgbClr val="E67819"/>
                </a:solidFill>
                <a:latin typeface="微软雅黑" panose="020B0503020204020204" charset="-122"/>
                <a:ea typeface="微软雅黑" panose="020B0503020204020204" charset="-122"/>
              </a:rPr>
              <a:t>）面试提问的</a:t>
            </a:r>
            <a:r>
              <a:rPr lang="zh-CN" altLang="en-US" b="1" dirty="0" smtClean="0">
                <a:solidFill>
                  <a:srgbClr val="E67819"/>
                </a:solidFill>
                <a:latin typeface="微软雅黑" panose="020B0503020204020204" charset="-122"/>
                <a:ea typeface="微软雅黑" panose="020B0503020204020204" charset="-122"/>
              </a:rPr>
              <a:t>技巧</a:t>
            </a:r>
            <a:endParaRPr lang="zh-CN" altLang="en-US" b="1" dirty="0">
              <a:solidFill>
                <a:srgbClr val="E67819"/>
              </a:solidFill>
              <a:latin typeface="微软雅黑" panose="020B0503020204020204" charset="-122"/>
              <a:ea typeface="微软雅黑" panose="020B0503020204020204" charset="-122"/>
            </a:endParaRPr>
          </a:p>
        </p:txBody>
      </p:sp>
      <p:cxnSp>
        <p:nvCxnSpPr>
          <p:cNvPr id="3" name="直接连接符 2"/>
          <p:cNvCxnSpPr/>
          <p:nvPr/>
        </p:nvCxnSpPr>
        <p:spPr>
          <a:xfrm>
            <a:off x="2857227" y="1027407"/>
            <a:ext cx="0" cy="324000"/>
          </a:xfrm>
          <a:prstGeom prst="line">
            <a:avLst/>
          </a:prstGeom>
          <a:ln w="28575">
            <a:solidFill>
              <a:srgbClr val="5F5E5C"/>
            </a:solidFil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6601643" y="3369265"/>
            <a:ext cx="5184576" cy="597921"/>
          </a:xfrm>
          <a:prstGeom prst="rect">
            <a:avLst/>
          </a:prstGeom>
          <a:noFill/>
        </p:spPr>
        <p:txBody>
          <a:bodyPr wrap="square" rtlCol="0">
            <a:spAutoFit/>
          </a:bodyPr>
          <a:lstStyle/>
          <a:p>
            <a:pPr algn="r">
              <a:lnSpc>
                <a:spcPct val="130000"/>
              </a:lnSpc>
            </a:pPr>
            <a:r>
              <a:rPr lang="zh-CN" altLang="en-US" sz="2800" b="1" dirty="0" smtClean="0">
                <a:solidFill>
                  <a:srgbClr val="5F5E5C"/>
                </a:solidFill>
                <a:latin typeface="微软雅黑" panose="020B0503020204020204" charset="-122"/>
                <a:ea typeface="微软雅黑" panose="020B0503020204020204" charset="-122"/>
              </a:rPr>
              <a:t>① 问题</a:t>
            </a:r>
            <a:r>
              <a:rPr lang="zh-CN" altLang="en-US" sz="2800" b="1" dirty="0">
                <a:solidFill>
                  <a:srgbClr val="5F5E5C"/>
                </a:solidFill>
                <a:latin typeface="微软雅黑" panose="020B0503020204020204" charset="-122"/>
                <a:ea typeface="微软雅黑" panose="020B0503020204020204" charset="-122"/>
              </a:rPr>
              <a:t>要少而精</a:t>
            </a:r>
            <a:endParaRPr lang="zh-CN" altLang="en-US" sz="2800" b="1" dirty="0">
              <a:solidFill>
                <a:srgbClr val="5F5E5C"/>
              </a:solidFill>
              <a:latin typeface="微软雅黑" panose="020B0503020204020204" charset="-122"/>
              <a:ea typeface="微软雅黑" panose="020B0503020204020204" charset="-122"/>
            </a:endParaRPr>
          </a:p>
        </p:txBody>
      </p:sp>
      <p:sp>
        <p:nvSpPr>
          <p:cNvPr id="9" name="TextBox 8"/>
          <p:cNvSpPr txBox="1"/>
          <p:nvPr/>
        </p:nvSpPr>
        <p:spPr>
          <a:xfrm>
            <a:off x="6601192" y="4048382"/>
            <a:ext cx="5185032" cy="2332946"/>
          </a:xfrm>
          <a:prstGeom prst="rect">
            <a:avLst/>
          </a:prstGeom>
          <a:noFill/>
        </p:spPr>
        <p:txBody>
          <a:bodyPr wrap="square" rtlCol="0">
            <a:spAutoFit/>
          </a:bodyPr>
          <a:lstStyle/>
          <a:p>
            <a:pPr>
              <a:lnSpc>
                <a:spcPct val="130000"/>
              </a:lnSpc>
            </a:pPr>
            <a:r>
              <a:rPr lang="zh-CN" altLang="en-US" sz="1600" dirty="0">
                <a:solidFill>
                  <a:srgbClr val="5F5E5C"/>
                </a:solidFill>
                <a:latin typeface="微软雅黑" panose="020B0503020204020204" charset="-122"/>
                <a:ea typeface="微软雅黑" panose="020B0503020204020204" charset="-122"/>
              </a:rPr>
              <a:t>短短的几十分钟，显然不可能对应聘者各方面的测评都面面俱到，实际上，</a:t>
            </a:r>
            <a:r>
              <a:rPr lang="zh-CN" altLang="en-US" sz="1600" b="1" dirty="0">
                <a:solidFill>
                  <a:srgbClr val="E67819"/>
                </a:solidFill>
                <a:latin typeface="微软雅黑" panose="020B0503020204020204" charset="-122"/>
                <a:ea typeface="微软雅黑" panose="020B0503020204020204" charset="-122"/>
              </a:rPr>
              <a:t>我们只要把握住胜任素质中最关键的几个要求</a:t>
            </a:r>
            <a:r>
              <a:rPr lang="zh-CN" altLang="en-US" sz="1600" dirty="0">
                <a:solidFill>
                  <a:srgbClr val="5F5E5C"/>
                </a:solidFill>
                <a:latin typeface="微软雅黑" panose="020B0503020204020204" charset="-122"/>
                <a:ea typeface="微软雅黑" panose="020B0503020204020204" charset="-122"/>
              </a:rPr>
              <a:t>，就可以从众多的人才中做出选择，好像选篮球运动员，先把个高的挑出来，选飞行员，先把视力好的选出来一样，因此，面试前，要认真分析，一个岗位对于一个人的最主要的需求是什么？然后设计相应的面试题目就可以了。</a:t>
            </a:r>
            <a:endParaRPr lang="zh-CN" altLang="en-US" sz="1600" b="1" dirty="0">
              <a:solidFill>
                <a:srgbClr val="E67819"/>
              </a:solidFill>
              <a:latin typeface="微软雅黑" panose="020B0503020204020204" charset="-122"/>
              <a:ea typeface="微软雅黑" panose="020B0503020204020204" charset="-122"/>
            </a:endParaRPr>
          </a:p>
        </p:txBody>
      </p:sp>
      <p:sp>
        <p:nvSpPr>
          <p:cNvPr id="10" name="文本框 7"/>
          <p:cNvSpPr txBox="1"/>
          <p:nvPr/>
        </p:nvSpPr>
        <p:spPr>
          <a:xfrm>
            <a:off x="408955" y="1536350"/>
            <a:ext cx="9505056" cy="777457"/>
          </a:xfrm>
          <a:prstGeom prst="rect">
            <a:avLst/>
          </a:prstGeom>
          <a:noFill/>
        </p:spPr>
        <p:txBody>
          <a:bodyPr wrap="square" rtlCol="0">
            <a:spAutoFit/>
          </a:bodyPr>
          <a:lstStyle/>
          <a:p>
            <a:pPr>
              <a:lnSpc>
                <a:spcPct val="130000"/>
              </a:lnSpc>
            </a:pPr>
            <a:r>
              <a:rPr lang="zh-CN" altLang="en-US" b="1" dirty="0">
                <a:solidFill>
                  <a:srgbClr val="E67819"/>
                </a:solidFill>
                <a:latin typeface="微软雅黑" panose="020B0503020204020204" charset="-122"/>
                <a:ea typeface="微软雅黑" panose="020B0503020204020204" charset="-122"/>
              </a:rPr>
              <a:t>面试任何一个人，即便是大学生，也有着十几年的人生经历，可是面试选拔的时候往往只有几十分钟，这么短的时间进行面试，真的可以把人问出来吗？这是面试官们普遍担忧的问题。</a:t>
            </a:r>
            <a:endParaRPr lang="zh-CN" altLang="en-US" b="1" dirty="0">
              <a:solidFill>
                <a:srgbClr val="E67819"/>
              </a:solidFill>
              <a:latin typeface="微软雅黑" panose="020B0503020204020204" charset="-122"/>
              <a:ea typeface="微软雅黑" panose="020B0503020204020204" charset="-122"/>
            </a:endParaRPr>
          </a:p>
        </p:txBody>
      </p:sp>
      <p:pic>
        <p:nvPicPr>
          <p:cNvPr id="2050" name="Picture 2" descr="F:\360云盘\04-待整理ing\pic\РЕК~2.JPG"/>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t="8614" b="12180"/>
          <a:stretch>
            <a:fillRect/>
          </a:stretch>
        </p:blipFill>
        <p:spPr bwMode="auto">
          <a:xfrm>
            <a:off x="541299" y="2513243"/>
            <a:ext cx="5807109" cy="3817662"/>
          </a:xfrm>
          <a:prstGeom prst="roundRect">
            <a:avLst>
              <a:gd name="adj" fmla="val 238"/>
            </a:avLst>
          </a:prstGeom>
          <a:noFill/>
          <a:ln w="19050">
            <a:solidFill>
              <a:schemeClr val="bg1">
                <a:lumMod val="95000"/>
              </a:schemeClr>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childTnLst>
                          </p:cTn>
                        </p:par>
                        <p:par>
                          <p:cTn id="12" fill="hold">
                            <p:stCondLst>
                              <p:cond delay="1000"/>
                            </p:stCondLst>
                            <p:childTnLst>
                              <p:par>
                                <p:cTn id="13" presetID="2" presetClass="entr" presetSubtype="1" decel="10000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7"/>
          <p:cNvSpPr txBox="1"/>
          <p:nvPr/>
        </p:nvSpPr>
        <p:spPr>
          <a:xfrm>
            <a:off x="2857227" y="967665"/>
            <a:ext cx="3610385" cy="417358"/>
          </a:xfrm>
          <a:prstGeom prst="rect">
            <a:avLst/>
          </a:prstGeom>
          <a:noFill/>
        </p:spPr>
        <p:txBody>
          <a:bodyPr wrap="square" rtlCol="0">
            <a:spAutoFit/>
          </a:bodyPr>
          <a:lstStyle/>
          <a:p>
            <a:pPr>
              <a:lnSpc>
                <a:spcPct val="130000"/>
              </a:lnSpc>
            </a:pPr>
            <a:r>
              <a:rPr lang="en-US" altLang="zh-CN" b="1" dirty="0">
                <a:solidFill>
                  <a:srgbClr val="E67819"/>
                </a:solidFill>
                <a:latin typeface="微软雅黑" panose="020B0503020204020204" charset="-122"/>
                <a:ea typeface="微软雅黑" panose="020B0503020204020204" charset="-122"/>
              </a:rPr>
              <a:t>1</a:t>
            </a:r>
            <a:r>
              <a:rPr lang="zh-CN" altLang="en-US" b="1" dirty="0">
                <a:solidFill>
                  <a:srgbClr val="E67819"/>
                </a:solidFill>
                <a:latin typeface="微软雅黑" panose="020B0503020204020204" charset="-122"/>
                <a:ea typeface="微软雅黑" panose="020B0503020204020204" charset="-122"/>
              </a:rPr>
              <a:t>）面试提问的</a:t>
            </a:r>
            <a:r>
              <a:rPr lang="zh-CN" altLang="en-US" b="1" dirty="0" smtClean="0">
                <a:solidFill>
                  <a:srgbClr val="E67819"/>
                </a:solidFill>
                <a:latin typeface="微软雅黑" panose="020B0503020204020204" charset="-122"/>
                <a:ea typeface="微软雅黑" panose="020B0503020204020204" charset="-122"/>
              </a:rPr>
              <a:t>技巧</a:t>
            </a:r>
            <a:endParaRPr lang="zh-CN" altLang="en-US" b="1" dirty="0">
              <a:solidFill>
                <a:srgbClr val="E67819"/>
              </a:solidFill>
              <a:latin typeface="微软雅黑" panose="020B0503020204020204" charset="-122"/>
              <a:ea typeface="微软雅黑" panose="020B0503020204020204" charset="-122"/>
            </a:endParaRPr>
          </a:p>
        </p:txBody>
      </p:sp>
      <p:cxnSp>
        <p:nvCxnSpPr>
          <p:cNvPr id="3" name="直接连接符 2"/>
          <p:cNvCxnSpPr/>
          <p:nvPr/>
        </p:nvCxnSpPr>
        <p:spPr>
          <a:xfrm>
            <a:off x="2857227" y="1027407"/>
            <a:ext cx="0" cy="324000"/>
          </a:xfrm>
          <a:prstGeom prst="line">
            <a:avLst/>
          </a:prstGeom>
          <a:ln w="28575">
            <a:solidFill>
              <a:srgbClr val="5F5E5C"/>
            </a:solidFil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6601643" y="3068960"/>
            <a:ext cx="5184576" cy="597921"/>
          </a:xfrm>
          <a:prstGeom prst="rect">
            <a:avLst/>
          </a:prstGeom>
          <a:noFill/>
        </p:spPr>
        <p:txBody>
          <a:bodyPr wrap="square" rtlCol="0">
            <a:spAutoFit/>
          </a:bodyPr>
          <a:lstStyle/>
          <a:p>
            <a:pPr algn="r">
              <a:lnSpc>
                <a:spcPct val="130000"/>
              </a:lnSpc>
            </a:pPr>
            <a:r>
              <a:rPr lang="zh-CN" altLang="en-US" sz="2800" b="1" dirty="0" smtClean="0">
                <a:solidFill>
                  <a:srgbClr val="5F5E5C"/>
                </a:solidFill>
                <a:latin typeface="微软雅黑" panose="020B0503020204020204" charset="-122"/>
                <a:ea typeface="微软雅黑" panose="020B0503020204020204" charset="-122"/>
              </a:rPr>
              <a:t>② 关键</a:t>
            </a:r>
            <a:r>
              <a:rPr lang="zh-CN" altLang="en-US" sz="2800" b="1" dirty="0">
                <a:solidFill>
                  <a:srgbClr val="5F5E5C"/>
                </a:solidFill>
                <a:latin typeface="微软雅黑" panose="020B0503020204020204" charset="-122"/>
                <a:ea typeface="微软雅黑" panose="020B0503020204020204" charset="-122"/>
              </a:rPr>
              <a:t>问题要深</a:t>
            </a:r>
            <a:r>
              <a:rPr lang="zh-CN" altLang="en-US" sz="2800" b="1" dirty="0" smtClean="0">
                <a:solidFill>
                  <a:srgbClr val="5F5E5C"/>
                </a:solidFill>
                <a:latin typeface="微软雅黑" panose="020B0503020204020204" charset="-122"/>
                <a:ea typeface="微软雅黑" panose="020B0503020204020204" charset="-122"/>
              </a:rPr>
              <a:t>挖</a:t>
            </a:r>
            <a:endParaRPr lang="zh-CN" altLang="en-US" sz="2800" b="1" dirty="0">
              <a:solidFill>
                <a:srgbClr val="5F5E5C"/>
              </a:solidFill>
              <a:latin typeface="微软雅黑" panose="020B0503020204020204" charset="-122"/>
              <a:ea typeface="微软雅黑" panose="020B0503020204020204" charset="-122"/>
            </a:endParaRPr>
          </a:p>
        </p:txBody>
      </p:sp>
      <p:sp>
        <p:nvSpPr>
          <p:cNvPr id="9" name="TextBox 8"/>
          <p:cNvSpPr txBox="1"/>
          <p:nvPr/>
        </p:nvSpPr>
        <p:spPr>
          <a:xfrm>
            <a:off x="6467612" y="3748077"/>
            <a:ext cx="5318612" cy="2653034"/>
          </a:xfrm>
          <a:prstGeom prst="rect">
            <a:avLst/>
          </a:prstGeom>
          <a:noFill/>
        </p:spPr>
        <p:txBody>
          <a:bodyPr wrap="square" rtlCol="0">
            <a:spAutoFit/>
          </a:bodyPr>
          <a:lstStyle/>
          <a:p>
            <a:pPr>
              <a:lnSpc>
                <a:spcPct val="130000"/>
              </a:lnSpc>
            </a:pPr>
            <a:r>
              <a:rPr lang="zh-CN" altLang="en-US" sz="1600" dirty="0">
                <a:solidFill>
                  <a:srgbClr val="5F5E5C"/>
                </a:solidFill>
                <a:latin typeface="微软雅黑" panose="020B0503020204020204" charset="-122"/>
                <a:ea typeface="微软雅黑" panose="020B0503020204020204" charset="-122"/>
              </a:rPr>
              <a:t>必须要沿着自己预先设计的提问思路或从应聘者的回答中引发新的话题打破沙锅问底，直到你可以对想要了解的内容做出清晰的判断。特别是</a:t>
            </a:r>
            <a:r>
              <a:rPr lang="zh-CN" altLang="en-US" sz="1600" b="1" dirty="0">
                <a:solidFill>
                  <a:srgbClr val="E67819"/>
                </a:solidFill>
                <a:latin typeface="微软雅黑" panose="020B0503020204020204" charset="-122"/>
                <a:ea typeface="微软雅黑" panose="020B0503020204020204" charset="-122"/>
              </a:rPr>
              <a:t>当候选人出现不自然表情或神态时，更要深挖细节</a:t>
            </a:r>
            <a:r>
              <a:rPr lang="zh-CN" altLang="en-US" sz="1600" dirty="0">
                <a:solidFill>
                  <a:srgbClr val="5F5E5C"/>
                </a:solidFill>
                <a:latin typeface="微软雅黑" panose="020B0503020204020204" charset="-122"/>
                <a:ea typeface="微软雅黑" panose="020B0503020204020204" charset="-122"/>
              </a:rPr>
              <a:t>，比如：当你面对此类情形时，具体是怎么做的？做了之后的效果怎样？对于你后续的工作有哪些影响？；又如：你当时是怎么想的？你这么想的依据是什么？你觉得这些依据对于当时的判断有多少参考价值？</a:t>
            </a:r>
            <a:r>
              <a:rPr lang="en-US" altLang="zh-CN" sz="1600" dirty="0">
                <a:solidFill>
                  <a:srgbClr val="5F5E5C"/>
                </a:solidFill>
                <a:latin typeface="微软雅黑" panose="020B0503020204020204" charset="-122"/>
                <a:ea typeface="微软雅黑" panose="020B0503020204020204" charset="-122"/>
              </a:rPr>
              <a:t>……</a:t>
            </a:r>
            <a:r>
              <a:rPr lang="zh-CN" altLang="en-US" sz="1600" dirty="0">
                <a:solidFill>
                  <a:srgbClr val="5F5E5C"/>
                </a:solidFill>
                <a:latin typeface="微软雅黑" panose="020B0503020204020204" charset="-122"/>
                <a:ea typeface="微软雅黑" panose="020B0503020204020204" charset="-122"/>
              </a:rPr>
              <a:t>等等。</a:t>
            </a:r>
            <a:endParaRPr lang="zh-CN" altLang="en-US" sz="1600" b="1" dirty="0">
              <a:solidFill>
                <a:srgbClr val="E67819"/>
              </a:solidFill>
              <a:latin typeface="微软雅黑" panose="020B0503020204020204" charset="-122"/>
              <a:ea typeface="微软雅黑" panose="020B0503020204020204" charset="-122"/>
            </a:endParaRPr>
          </a:p>
        </p:txBody>
      </p:sp>
      <p:sp>
        <p:nvSpPr>
          <p:cNvPr id="10" name="文本框 7"/>
          <p:cNvSpPr txBox="1"/>
          <p:nvPr/>
        </p:nvSpPr>
        <p:spPr>
          <a:xfrm>
            <a:off x="408955" y="1536350"/>
            <a:ext cx="9505056" cy="777457"/>
          </a:xfrm>
          <a:prstGeom prst="rect">
            <a:avLst/>
          </a:prstGeom>
          <a:noFill/>
        </p:spPr>
        <p:txBody>
          <a:bodyPr wrap="square" rtlCol="0">
            <a:spAutoFit/>
          </a:bodyPr>
          <a:lstStyle/>
          <a:p>
            <a:pPr>
              <a:lnSpc>
                <a:spcPct val="130000"/>
              </a:lnSpc>
            </a:pPr>
            <a:r>
              <a:rPr lang="zh-CN" altLang="en-US" b="1" dirty="0">
                <a:solidFill>
                  <a:srgbClr val="E67819"/>
                </a:solidFill>
                <a:latin typeface="微软雅黑" panose="020B0503020204020204" charset="-122"/>
                <a:ea typeface="微软雅黑" panose="020B0503020204020204" charset="-122"/>
              </a:rPr>
              <a:t>面试时，如果仅是对一些问题泛泛的了解，是不能真正判断应聘者是否真正拥有相关的技能和经验的。</a:t>
            </a:r>
            <a:endParaRPr lang="zh-CN" altLang="en-US" b="1" dirty="0">
              <a:solidFill>
                <a:srgbClr val="E67819"/>
              </a:solidFill>
              <a:latin typeface="微软雅黑" panose="020B0503020204020204" charset="-122"/>
              <a:ea typeface="微软雅黑" panose="020B0503020204020204" charset="-122"/>
            </a:endParaRPr>
          </a:p>
        </p:txBody>
      </p:sp>
      <p:pic>
        <p:nvPicPr>
          <p:cNvPr id="3074" name="Picture 2" descr="C:\Documents and Settings\t11318\桌面\shutterstock_55496071_0.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524697" y="2513243"/>
            <a:ext cx="5726888" cy="3817662"/>
          </a:xfrm>
          <a:prstGeom prst="roundRect">
            <a:avLst>
              <a:gd name="adj" fmla="val 238"/>
            </a:avLst>
          </a:prstGeom>
          <a:noFill/>
          <a:ln w="19050">
            <a:solidFill>
              <a:schemeClr val="bg1">
                <a:lumMod val="95000"/>
              </a:schemeClr>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childTnLst>
                          </p:cTn>
                        </p:par>
                        <p:par>
                          <p:cTn id="12" fill="hold">
                            <p:stCondLst>
                              <p:cond delay="1000"/>
                            </p:stCondLst>
                            <p:childTnLst>
                              <p:par>
                                <p:cTn id="13" presetID="2" presetClass="entr" presetSubtype="1" decel="10000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0-#ppt_h/2"/>
                                          </p:val>
                                        </p:tav>
                                        <p:tav tm="100000">
                                          <p:val>
                                            <p:strVal val="#ppt_y"/>
                                          </p:val>
                                        </p:tav>
                                      </p:tavLst>
                                    </p:anim>
                                  </p:childTnLst>
                                </p:cTn>
                              </p:par>
                              <p:par>
                                <p:cTn id="17" presetID="2" presetClass="entr" presetSubtype="4" decel="100000" fill="hold" nodeType="withEffect">
                                  <p:stCondLst>
                                    <p:cond delay="0"/>
                                  </p:stCondLst>
                                  <p:childTnLst>
                                    <p:set>
                                      <p:cBhvr>
                                        <p:cTn id="18" dur="1" fill="hold">
                                          <p:stCondLst>
                                            <p:cond delay="0"/>
                                          </p:stCondLst>
                                        </p:cTn>
                                        <p:tgtEl>
                                          <p:spTgt spid="3074"/>
                                        </p:tgtEl>
                                        <p:attrNameLst>
                                          <p:attrName>style.visibility</p:attrName>
                                        </p:attrNameLst>
                                      </p:cBhvr>
                                      <p:to>
                                        <p:strVal val="visible"/>
                                      </p:to>
                                    </p:set>
                                    <p:anim calcmode="lin" valueType="num">
                                      <p:cBhvr additive="base">
                                        <p:cTn id="19" dur="500" fill="hold"/>
                                        <p:tgtEl>
                                          <p:spTgt spid="3074"/>
                                        </p:tgtEl>
                                        <p:attrNameLst>
                                          <p:attrName>ppt_x</p:attrName>
                                        </p:attrNameLst>
                                      </p:cBhvr>
                                      <p:tavLst>
                                        <p:tav tm="0">
                                          <p:val>
                                            <p:strVal val="#ppt_x"/>
                                          </p:val>
                                        </p:tav>
                                        <p:tav tm="100000">
                                          <p:val>
                                            <p:strVal val="#ppt_x"/>
                                          </p:val>
                                        </p:tav>
                                      </p:tavLst>
                                    </p:anim>
                                    <p:anim calcmode="lin" valueType="num">
                                      <p:cBhvr additive="base">
                                        <p:cTn id="20"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7"/>
          <p:cNvSpPr txBox="1"/>
          <p:nvPr/>
        </p:nvSpPr>
        <p:spPr>
          <a:xfrm>
            <a:off x="2857227" y="967665"/>
            <a:ext cx="3610385" cy="417358"/>
          </a:xfrm>
          <a:prstGeom prst="rect">
            <a:avLst/>
          </a:prstGeom>
          <a:noFill/>
        </p:spPr>
        <p:txBody>
          <a:bodyPr wrap="square" rtlCol="0">
            <a:spAutoFit/>
          </a:bodyPr>
          <a:lstStyle/>
          <a:p>
            <a:pPr>
              <a:lnSpc>
                <a:spcPct val="130000"/>
              </a:lnSpc>
            </a:pPr>
            <a:r>
              <a:rPr lang="en-US" altLang="zh-CN" b="1" dirty="0">
                <a:solidFill>
                  <a:srgbClr val="E67819"/>
                </a:solidFill>
                <a:latin typeface="微软雅黑" panose="020B0503020204020204" charset="-122"/>
                <a:ea typeface="微软雅黑" panose="020B0503020204020204" charset="-122"/>
              </a:rPr>
              <a:t>1</a:t>
            </a:r>
            <a:r>
              <a:rPr lang="zh-CN" altLang="en-US" b="1" dirty="0">
                <a:solidFill>
                  <a:srgbClr val="E67819"/>
                </a:solidFill>
                <a:latin typeface="微软雅黑" panose="020B0503020204020204" charset="-122"/>
                <a:ea typeface="微软雅黑" panose="020B0503020204020204" charset="-122"/>
              </a:rPr>
              <a:t>）面试提问的</a:t>
            </a:r>
            <a:r>
              <a:rPr lang="zh-CN" altLang="en-US" b="1" dirty="0" smtClean="0">
                <a:solidFill>
                  <a:srgbClr val="E67819"/>
                </a:solidFill>
                <a:latin typeface="微软雅黑" panose="020B0503020204020204" charset="-122"/>
                <a:ea typeface="微软雅黑" panose="020B0503020204020204" charset="-122"/>
              </a:rPr>
              <a:t>技巧</a:t>
            </a:r>
            <a:endParaRPr lang="zh-CN" altLang="en-US" b="1" dirty="0">
              <a:solidFill>
                <a:srgbClr val="E67819"/>
              </a:solidFill>
              <a:latin typeface="微软雅黑" panose="020B0503020204020204" charset="-122"/>
              <a:ea typeface="微软雅黑" panose="020B0503020204020204" charset="-122"/>
            </a:endParaRPr>
          </a:p>
        </p:txBody>
      </p:sp>
      <p:cxnSp>
        <p:nvCxnSpPr>
          <p:cNvPr id="3" name="直接连接符 2"/>
          <p:cNvCxnSpPr/>
          <p:nvPr/>
        </p:nvCxnSpPr>
        <p:spPr>
          <a:xfrm>
            <a:off x="2857227" y="1027407"/>
            <a:ext cx="0" cy="324000"/>
          </a:xfrm>
          <a:prstGeom prst="line">
            <a:avLst/>
          </a:prstGeom>
          <a:ln w="28575">
            <a:solidFill>
              <a:srgbClr val="5F5E5C"/>
            </a:solidFil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6601643" y="3068960"/>
            <a:ext cx="5184576" cy="652486"/>
          </a:xfrm>
          <a:prstGeom prst="rect">
            <a:avLst/>
          </a:prstGeom>
          <a:noFill/>
        </p:spPr>
        <p:txBody>
          <a:bodyPr wrap="square" rtlCol="0">
            <a:spAutoFit/>
          </a:bodyPr>
          <a:lstStyle/>
          <a:p>
            <a:pPr algn="r">
              <a:lnSpc>
                <a:spcPct val="130000"/>
              </a:lnSpc>
            </a:pPr>
            <a:r>
              <a:rPr lang="zh-CN" altLang="en-US" sz="2800" b="1" dirty="0" smtClean="0">
                <a:solidFill>
                  <a:srgbClr val="5F5E5C"/>
                </a:solidFill>
                <a:latin typeface="微软雅黑" panose="020B0503020204020204" charset="-122"/>
                <a:ea typeface="微软雅黑" panose="020B0503020204020204" charset="-122"/>
              </a:rPr>
              <a:t>③ 不要</a:t>
            </a:r>
            <a:r>
              <a:rPr lang="zh-CN" altLang="en-US" sz="2800" b="1" dirty="0">
                <a:solidFill>
                  <a:srgbClr val="5F5E5C"/>
                </a:solidFill>
                <a:latin typeface="微软雅黑" panose="020B0503020204020204" charset="-122"/>
                <a:ea typeface="微软雅黑" panose="020B0503020204020204" charset="-122"/>
              </a:rPr>
              <a:t>对面试者有任何</a:t>
            </a:r>
            <a:r>
              <a:rPr lang="zh-CN" altLang="en-US" sz="2800" b="1" dirty="0" smtClean="0">
                <a:solidFill>
                  <a:srgbClr val="5F5E5C"/>
                </a:solidFill>
                <a:latin typeface="微软雅黑" panose="020B0503020204020204" charset="-122"/>
                <a:ea typeface="微软雅黑" panose="020B0503020204020204" charset="-122"/>
              </a:rPr>
              <a:t>假设</a:t>
            </a:r>
            <a:endParaRPr lang="zh-CN" altLang="en-US" sz="2800" b="1" dirty="0">
              <a:solidFill>
                <a:srgbClr val="5F5E5C"/>
              </a:solidFill>
              <a:latin typeface="微软雅黑" panose="020B0503020204020204" charset="-122"/>
              <a:ea typeface="微软雅黑" panose="020B0503020204020204" charset="-122"/>
            </a:endParaRPr>
          </a:p>
        </p:txBody>
      </p:sp>
      <p:sp>
        <p:nvSpPr>
          <p:cNvPr id="9" name="TextBox 8"/>
          <p:cNvSpPr txBox="1"/>
          <p:nvPr/>
        </p:nvSpPr>
        <p:spPr>
          <a:xfrm>
            <a:off x="6467612" y="3748077"/>
            <a:ext cx="5318612" cy="2653034"/>
          </a:xfrm>
          <a:prstGeom prst="rect">
            <a:avLst/>
          </a:prstGeom>
          <a:noFill/>
        </p:spPr>
        <p:txBody>
          <a:bodyPr wrap="square" rtlCol="0">
            <a:spAutoFit/>
          </a:bodyPr>
          <a:lstStyle/>
          <a:p>
            <a:pPr>
              <a:lnSpc>
                <a:spcPct val="130000"/>
              </a:lnSpc>
            </a:pPr>
            <a:r>
              <a:rPr lang="zh-CN" altLang="en-US" sz="1600" dirty="0">
                <a:solidFill>
                  <a:srgbClr val="5F5E5C"/>
                </a:solidFill>
                <a:latin typeface="微软雅黑" panose="020B0503020204020204" charset="-122"/>
                <a:ea typeface="微软雅黑" panose="020B0503020204020204" charset="-122"/>
              </a:rPr>
              <a:t>有些面试官看到对方有多年经验，就假设他们在某个方面是合格的，在心理上已经开始放水。还有面试官看到对方在某些问题上口若悬河，吐沫横飞，就假设对方有经验，有水平，而主动放弃了追问细节的机会。录用以后才发现此人空有理论，没有动手能力。会说不会做。</a:t>
            </a:r>
            <a:r>
              <a:rPr lang="zh-CN" altLang="en-US" sz="1600" b="1" dirty="0">
                <a:solidFill>
                  <a:srgbClr val="FF0000"/>
                </a:solidFill>
                <a:latin typeface="微软雅黑" panose="020B0503020204020204" charset="-122"/>
                <a:ea typeface="微软雅黑" panose="020B0503020204020204" charset="-122"/>
              </a:rPr>
              <a:t>录取一个不合格的人，不仅是对公司不负责，也是对面试者不负责。</a:t>
            </a:r>
            <a:r>
              <a:rPr lang="zh-CN" altLang="en-US" sz="1600" dirty="0">
                <a:solidFill>
                  <a:srgbClr val="5F5E5C"/>
                </a:solidFill>
                <a:latin typeface="微软雅黑" panose="020B0503020204020204" charset="-122"/>
                <a:ea typeface="微软雅黑" panose="020B0503020204020204" charset="-122"/>
              </a:rPr>
              <a:t>因此在面试个过程中要想法设法找出应聘者的问题，为最终的决定提供有效的判断依据。</a:t>
            </a:r>
            <a:endParaRPr lang="zh-CN" altLang="en-US" sz="1600" b="1" dirty="0">
              <a:solidFill>
                <a:srgbClr val="E67819"/>
              </a:solidFill>
              <a:latin typeface="微软雅黑" panose="020B0503020204020204" charset="-122"/>
              <a:ea typeface="微软雅黑" panose="020B0503020204020204" charset="-122"/>
            </a:endParaRPr>
          </a:p>
        </p:txBody>
      </p:sp>
      <p:sp>
        <p:nvSpPr>
          <p:cNvPr id="10" name="文本框 7"/>
          <p:cNvSpPr txBox="1"/>
          <p:nvPr/>
        </p:nvSpPr>
        <p:spPr>
          <a:xfrm>
            <a:off x="408955" y="1536350"/>
            <a:ext cx="9505056" cy="417358"/>
          </a:xfrm>
          <a:prstGeom prst="rect">
            <a:avLst/>
          </a:prstGeom>
          <a:noFill/>
        </p:spPr>
        <p:txBody>
          <a:bodyPr wrap="square" rtlCol="0">
            <a:spAutoFit/>
          </a:bodyPr>
          <a:lstStyle/>
          <a:p>
            <a:pPr>
              <a:lnSpc>
                <a:spcPct val="130000"/>
              </a:lnSpc>
            </a:pPr>
            <a:r>
              <a:rPr lang="zh-CN" altLang="en-US" b="1" dirty="0">
                <a:solidFill>
                  <a:srgbClr val="E67819"/>
                </a:solidFill>
                <a:latin typeface="微软雅黑" panose="020B0503020204020204" charset="-122"/>
                <a:ea typeface="微软雅黑" panose="020B0503020204020204" charset="-122"/>
              </a:rPr>
              <a:t>不要对应聘者有任何假设，包括简历上的信息。唯一的假设就是对方不合格。</a:t>
            </a:r>
            <a:endParaRPr lang="zh-CN" altLang="en-US" b="1" dirty="0">
              <a:solidFill>
                <a:srgbClr val="E67819"/>
              </a:solidFill>
              <a:latin typeface="微软雅黑" panose="020B0503020204020204" charset="-122"/>
              <a:ea typeface="微软雅黑" panose="020B0503020204020204" charset="-122"/>
            </a:endParaRPr>
          </a:p>
        </p:txBody>
      </p:sp>
      <p:pic>
        <p:nvPicPr>
          <p:cNvPr id="11" name="Picture 4" descr="C:\Documents and Settings\t11318\桌面\tips karir sukses.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524697" y="2522526"/>
            <a:ext cx="5726888" cy="3808380"/>
          </a:xfrm>
          <a:prstGeom prst="roundRect">
            <a:avLst>
              <a:gd name="adj" fmla="val 238"/>
            </a:avLst>
          </a:prstGeom>
          <a:noFill/>
          <a:ln w="19050">
            <a:solidFill>
              <a:schemeClr val="bg1">
                <a:lumMod val="95000"/>
              </a:schemeClr>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childTnLst>
                          </p:cTn>
                        </p:par>
                        <p:par>
                          <p:cTn id="12" fill="hold">
                            <p:stCondLst>
                              <p:cond delay="1000"/>
                            </p:stCondLst>
                            <p:childTnLst>
                              <p:par>
                                <p:cTn id="13" presetID="2" presetClass="entr" presetSubtype="8" decel="10000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par>
                                <p:cTn id="17" presetID="2" presetClass="entr" presetSubtype="2" decel="10000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1+#ppt_w/2"/>
                                          </p:val>
                                        </p:tav>
                                        <p:tav tm="100000">
                                          <p:val>
                                            <p:strVal val="#ppt_x"/>
                                          </p:val>
                                        </p:tav>
                                      </p:tavLst>
                                    </p:anim>
                                    <p:anim calcmode="lin" valueType="num">
                                      <p:cBhvr additive="base">
                                        <p:cTn id="2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480963" y="2725559"/>
            <a:ext cx="108000" cy="396000"/>
          </a:xfrm>
          <a:prstGeom prst="rect">
            <a:avLst/>
          </a:prstGeom>
          <a:solidFill>
            <a:srgbClr val="E678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7"/>
          <p:cNvSpPr txBox="1"/>
          <p:nvPr/>
        </p:nvSpPr>
        <p:spPr>
          <a:xfrm>
            <a:off x="612321" y="2714880"/>
            <a:ext cx="3466369" cy="417358"/>
          </a:xfrm>
          <a:prstGeom prst="rect">
            <a:avLst/>
          </a:prstGeom>
          <a:noFill/>
        </p:spPr>
        <p:txBody>
          <a:bodyPr wrap="square" rtlCol="0">
            <a:spAutoFit/>
          </a:bodyPr>
          <a:lstStyle/>
          <a:p>
            <a:pPr>
              <a:lnSpc>
                <a:spcPct val="130000"/>
              </a:lnSpc>
            </a:pPr>
            <a:r>
              <a:rPr lang="en-US" altLang="zh-CN" b="1" dirty="0">
                <a:solidFill>
                  <a:srgbClr val="5F5E5C"/>
                </a:solidFill>
                <a:latin typeface="微软雅黑" panose="020B0503020204020204" charset="-122"/>
                <a:ea typeface="微软雅黑" panose="020B0503020204020204" charset="-122"/>
              </a:rPr>
              <a:t>2</a:t>
            </a:r>
            <a:r>
              <a:rPr lang="zh-CN" altLang="en-US" b="1" dirty="0">
                <a:solidFill>
                  <a:srgbClr val="5F5E5C"/>
                </a:solidFill>
                <a:latin typeface="微软雅黑" panose="020B0503020204020204" charset="-122"/>
                <a:ea typeface="微软雅黑" panose="020B0503020204020204" charset="-122"/>
              </a:rPr>
              <a:t>）面试倾听的技巧</a:t>
            </a:r>
            <a:endParaRPr lang="zh-CN" altLang="en-US" b="1" dirty="0">
              <a:solidFill>
                <a:srgbClr val="5F5E5C"/>
              </a:solidFill>
              <a:latin typeface="微软雅黑" panose="020B0503020204020204" charset="-122"/>
              <a:ea typeface="微软雅黑" panose="020B0503020204020204" charset="-122"/>
            </a:endParaRPr>
          </a:p>
        </p:txBody>
      </p:sp>
      <p:sp>
        <p:nvSpPr>
          <p:cNvPr id="8" name="TextBox 7"/>
          <p:cNvSpPr txBox="1"/>
          <p:nvPr/>
        </p:nvSpPr>
        <p:spPr>
          <a:xfrm>
            <a:off x="534963" y="3272589"/>
            <a:ext cx="11251256" cy="2892715"/>
          </a:xfrm>
          <a:prstGeom prst="rect">
            <a:avLst/>
          </a:prstGeom>
          <a:noFill/>
        </p:spPr>
        <p:txBody>
          <a:bodyPr wrap="square" rtlCol="0">
            <a:spAutoFit/>
          </a:bodyPr>
          <a:lstStyle/>
          <a:p>
            <a:pPr marL="285750" indent="-285750">
              <a:lnSpc>
                <a:spcPct val="120000"/>
              </a:lnSpc>
              <a:spcBef>
                <a:spcPts val="600"/>
              </a:spcBef>
              <a:buFont typeface="Wingdings" panose="05000000000000000000" pitchFamily="2" charset="2"/>
              <a:buChar char="u"/>
            </a:pPr>
            <a:r>
              <a:rPr lang="zh-CN" altLang="en-US" sz="1600" b="1" dirty="0">
                <a:solidFill>
                  <a:srgbClr val="E67819"/>
                </a:solidFill>
                <a:latin typeface="微软雅黑" panose="020B0503020204020204" charset="-122"/>
                <a:ea typeface="微软雅黑" panose="020B0503020204020204" charset="-122"/>
              </a:rPr>
              <a:t>要始终表现出对应聘者的尊重，这是一条根本原则</a:t>
            </a:r>
            <a:r>
              <a:rPr lang="zh-CN" altLang="en-US" sz="1600" dirty="0">
                <a:solidFill>
                  <a:srgbClr val="5F5E5C"/>
                </a:solidFill>
                <a:latin typeface="微软雅黑" panose="020B0503020204020204" charset="-122"/>
                <a:ea typeface="微软雅黑" panose="020B0503020204020204" charset="-122"/>
              </a:rPr>
              <a:t>。</a:t>
            </a:r>
            <a:endParaRPr lang="zh-CN" altLang="en-US" sz="1600" dirty="0">
              <a:solidFill>
                <a:srgbClr val="5F5E5C"/>
              </a:solidFill>
              <a:latin typeface="微软雅黑" panose="020B0503020204020204" charset="-122"/>
              <a:ea typeface="微软雅黑" panose="020B0503020204020204" charset="-122"/>
            </a:endParaRPr>
          </a:p>
          <a:p>
            <a:pPr marL="285750" indent="-285750">
              <a:lnSpc>
                <a:spcPct val="120000"/>
              </a:lnSpc>
              <a:spcBef>
                <a:spcPts val="600"/>
              </a:spcBef>
              <a:buFont typeface="Wingdings" panose="05000000000000000000" pitchFamily="2" charset="2"/>
              <a:buChar char="u"/>
            </a:pPr>
            <a:r>
              <a:rPr lang="zh-CN" altLang="en-US" sz="1600" b="1" dirty="0">
                <a:solidFill>
                  <a:srgbClr val="E67819"/>
                </a:solidFill>
                <a:latin typeface="微软雅黑" panose="020B0503020204020204" charset="-122"/>
                <a:ea typeface="微软雅黑" panose="020B0503020204020204" charset="-122"/>
              </a:rPr>
              <a:t>先不要有什么成见或决定</a:t>
            </a:r>
            <a:r>
              <a:rPr lang="zh-CN" altLang="en-US" sz="1600" dirty="0">
                <a:solidFill>
                  <a:srgbClr val="5F5E5C"/>
                </a:solidFill>
                <a:latin typeface="微软雅黑" panose="020B0503020204020204" charset="-122"/>
                <a:ea typeface="微软雅黑" panose="020B0503020204020204" charset="-122"/>
              </a:rPr>
              <a:t>，应密切注视讲话的人所要表达的内容及其情绪。这样才能使后者畅所欲言，无所顾忌。</a:t>
            </a:r>
            <a:endParaRPr lang="zh-CN" altLang="en-US" sz="1600" dirty="0">
              <a:solidFill>
                <a:srgbClr val="5F5E5C"/>
              </a:solidFill>
              <a:latin typeface="微软雅黑" panose="020B0503020204020204" charset="-122"/>
              <a:ea typeface="微软雅黑" panose="020B0503020204020204" charset="-122"/>
            </a:endParaRPr>
          </a:p>
          <a:p>
            <a:pPr marL="285750" indent="-285750">
              <a:lnSpc>
                <a:spcPct val="120000"/>
              </a:lnSpc>
              <a:spcBef>
                <a:spcPts val="600"/>
              </a:spcBef>
              <a:buFont typeface="Wingdings" panose="05000000000000000000" pitchFamily="2" charset="2"/>
              <a:buChar char="u"/>
            </a:pPr>
            <a:r>
              <a:rPr lang="zh-CN" altLang="en-US" sz="1600" dirty="0">
                <a:solidFill>
                  <a:srgbClr val="5F5E5C"/>
                </a:solidFill>
                <a:latin typeface="微软雅黑" panose="020B0503020204020204" charset="-122"/>
                <a:ea typeface="微软雅黑" panose="020B0503020204020204" charset="-122"/>
              </a:rPr>
              <a:t>必要时，将对方所说的予以提要重述，以表示你在注意听，也鼓励对方说下去。</a:t>
            </a:r>
            <a:endParaRPr lang="zh-CN" altLang="en-US" sz="1600" dirty="0">
              <a:solidFill>
                <a:srgbClr val="5F5E5C"/>
              </a:solidFill>
              <a:latin typeface="微软雅黑" panose="020B0503020204020204" charset="-122"/>
              <a:ea typeface="微软雅黑" panose="020B0503020204020204" charset="-122"/>
            </a:endParaRPr>
          </a:p>
          <a:p>
            <a:pPr marL="285750" indent="-285750">
              <a:lnSpc>
                <a:spcPct val="120000"/>
              </a:lnSpc>
              <a:spcBef>
                <a:spcPts val="600"/>
              </a:spcBef>
              <a:buFont typeface="Wingdings" panose="05000000000000000000" pitchFamily="2" charset="2"/>
              <a:buChar char="u"/>
            </a:pPr>
            <a:r>
              <a:rPr lang="zh-CN" altLang="en-US" sz="1600" dirty="0">
                <a:solidFill>
                  <a:srgbClr val="5F5E5C"/>
                </a:solidFill>
                <a:latin typeface="微软雅黑" panose="020B0503020204020204" charset="-122"/>
                <a:ea typeface="微软雅黑" panose="020B0503020204020204" charset="-122"/>
              </a:rPr>
              <a:t>不仅要听对方所说的事实内容或说话的本身，更要留意他所表现的情绪，加以捕捉。</a:t>
            </a:r>
            <a:endParaRPr lang="zh-CN" altLang="en-US" sz="1600" dirty="0">
              <a:solidFill>
                <a:srgbClr val="5F5E5C"/>
              </a:solidFill>
              <a:latin typeface="微软雅黑" panose="020B0503020204020204" charset="-122"/>
              <a:ea typeface="微软雅黑" panose="020B0503020204020204" charset="-122"/>
            </a:endParaRPr>
          </a:p>
          <a:p>
            <a:pPr marL="285750" indent="-285750">
              <a:lnSpc>
                <a:spcPct val="120000"/>
              </a:lnSpc>
              <a:spcBef>
                <a:spcPts val="600"/>
              </a:spcBef>
              <a:buFont typeface="Wingdings" panose="05000000000000000000" pitchFamily="2" charset="2"/>
              <a:buChar char="u"/>
            </a:pPr>
            <a:r>
              <a:rPr lang="zh-CN" altLang="en-US" sz="1600" b="1" dirty="0">
                <a:solidFill>
                  <a:srgbClr val="E67819"/>
                </a:solidFill>
                <a:latin typeface="微软雅黑" panose="020B0503020204020204" charset="-122"/>
                <a:ea typeface="微软雅黑" panose="020B0503020204020204" charset="-122"/>
              </a:rPr>
              <a:t>善于倾听应聘者的弦外之音</a:t>
            </a:r>
            <a:r>
              <a:rPr lang="zh-CN" altLang="en-US" sz="1600" dirty="0">
                <a:solidFill>
                  <a:srgbClr val="5F5E5C"/>
                </a:solidFill>
                <a:latin typeface="微软雅黑" panose="020B0503020204020204" charset="-122"/>
                <a:ea typeface="微软雅黑" panose="020B0503020204020204" charset="-122"/>
              </a:rPr>
              <a:t>，比如，可在应聘者说完后继续追问：“你说到沟通花费大量的时间，是不是说团队的沟通存在障碍？”</a:t>
            </a:r>
            <a:endParaRPr lang="zh-CN" altLang="en-US" sz="1600" dirty="0">
              <a:solidFill>
                <a:srgbClr val="5F5E5C"/>
              </a:solidFill>
              <a:latin typeface="微软雅黑" panose="020B0503020204020204" charset="-122"/>
              <a:ea typeface="微软雅黑" panose="020B0503020204020204" charset="-122"/>
            </a:endParaRPr>
          </a:p>
          <a:p>
            <a:pPr marL="285750" indent="-285750">
              <a:lnSpc>
                <a:spcPct val="120000"/>
              </a:lnSpc>
              <a:spcBef>
                <a:spcPts val="600"/>
              </a:spcBef>
              <a:buFont typeface="Wingdings" panose="05000000000000000000" pitchFamily="2" charset="2"/>
              <a:buChar char="u"/>
            </a:pPr>
            <a:r>
              <a:rPr lang="zh-CN" altLang="en-US" sz="1600" dirty="0">
                <a:solidFill>
                  <a:srgbClr val="5F5E5C"/>
                </a:solidFill>
                <a:latin typeface="微软雅黑" panose="020B0503020204020204" charset="-122"/>
                <a:ea typeface="微软雅黑" panose="020B0503020204020204" charset="-122"/>
              </a:rPr>
              <a:t>注意对方尽量避而不谈的有哪些方面，</a:t>
            </a:r>
            <a:r>
              <a:rPr lang="zh-CN" altLang="en-US" sz="1600" b="1" dirty="0">
                <a:solidFill>
                  <a:srgbClr val="E67819"/>
                </a:solidFill>
                <a:latin typeface="微软雅黑" panose="020B0503020204020204" charset="-122"/>
                <a:ea typeface="微软雅黑" panose="020B0503020204020204" charset="-122"/>
              </a:rPr>
              <a:t>这些方面可能正是问题的关键所在</a:t>
            </a:r>
            <a:r>
              <a:rPr lang="zh-CN" altLang="en-US" sz="1600" dirty="0">
                <a:solidFill>
                  <a:srgbClr val="5F5E5C"/>
                </a:solidFill>
                <a:latin typeface="微软雅黑" panose="020B0503020204020204" charset="-122"/>
                <a:ea typeface="微软雅黑" panose="020B0503020204020204" charset="-122"/>
              </a:rPr>
              <a:t>。</a:t>
            </a:r>
            <a:endParaRPr lang="zh-CN" altLang="en-US" sz="1600" dirty="0">
              <a:solidFill>
                <a:srgbClr val="5F5E5C"/>
              </a:solidFill>
              <a:latin typeface="微软雅黑" panose="020B0503020204020204" charset="-122"/>
              <a:ea typeface="微软雅黑" panose="020B0503020204020204" charset="-122"/>
            </a:endParaRPr>
          </a:p>
          <a:p>
            <a:pPr marL="285750" indent="-285750">
              <a:lnSpc>
                <a:spcPct val="120000"/>
              </a:lnSpc>
              <a:spcBef>
                <a:spcPts val="600"/>
              </a:spcBef>
              <a:buFont typeface="Wingdings" panose="05000000000000000000" pitchFamily="2" charset="2"/>
              <a:buChar char="u"/>
            </a:pPr>
            <a:r>
              <a:rPr lang="zh-CN" altLang="en-US" sz="1600" dirty="0">
                <a:solidFill>
                  <a:srgbClr val="5F5E5C"/>
                </a:solidFill>
                <a:latin typeface="微软雅黑" panose="020B0503020204020204" charset="-122"/>
                <a:ea typeface="微软雅黑" panose="020B0503020204020204" charset="-122"/>
              </a:rPr>
              <a:t>遇到你听到你确实想深挖的细节时，</a:t>
            </a:r>
            <a:r>
              <a:rPr lang="zh-CN" altLang="en-US" sz="1600" b="1" dirty="0">
                <a:solidFill>
                  <a:srgbClr val="E67819"/>
                </a:solidFill>
                <a:latin typeface="微软雅黑" panose="020B0503020204020204" charset="-122"/>
                <a:ea typeface="微软雅黑" panose="020B0503020204020204" charset="-122"/>
              </a:rPr>
              <a:t>可以用重复应聘者关键词的方式进行追问</a:t>
            </a:r>
            <a:r>
              <a:rPr lang="zh-CN" altLang="en-US" sz="1600" dirty="0">
                <a:solidFill>
                  <a:srgbClr val="5F5E5C"/>
                </a:solidFill>
                <a:latin typeface="微软雅黑" panose="020B0503020204020204" charset="-122"/>
                <a:ea typeface="微软雅黑" panose="020B0503020204020204" charset="-122"/>
              </a:rPr>
              <a:t>。</a:t>
            </a:r>
            <a:endParaRPr lang="zh-CN" altLang="en-US" sz="1600" dirty="0">
              <a:solidFill>
                <a:srgbClr val="5F5E5C"/>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300">
        <p14:pa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nvSpPr>
        <p:spPr>
          <a:xfrm>
            <a:off x="480963" y="2014209"/>
            <a:ext cx="108000" cy="396000"/>
          </a:xfrm>
          <a:prstGeom prst="rect">
            <a:avLst/>
          </a:prstGeom>
          <a:solidFill>
            <a:srgbClr val="E678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612321" y="2003530"/>
            <a:ext cx="4117114" cy="452432"/>
          </a:xfrm>
          <a:prstGeom prst="rect">
            <a:avLst/>
          </a:prstGeom>
          <a:noFill/>
        </p:spPr>
        <p:txBody>
          <a:bodyPr wrap="square" rtlCol="0">
            <a:spAutoFit/>
          </a:bodyPr>
          <a:lstStyle/>
          <a:p>
            <a:pPr>
              <a:lnSpc>
                <a:spcPct val="130000"/>
              </a:lnSpc>
            </a:pPr>
            <a:r>
              <a:rPr lang="en-US" altLang="zh-CN" dirty="0" smtClean="0">
                <a:solidFill>
                  <a:srgbClr val="5F5E5C"/>
                </a:solidFill>
                <a:latin typeface="微软雅黑" panose="020B0503020204020204" charset="-122"/>
                <a:ea typeface="微软雅黑" panose="020B0503020204020204" charset="-122"/>
              </a:rPr>
              <a:t>1. </a:t>
            </a:r>
            <a:r>
              <a:rPr lang="zh-CN" altLang="zh-CN" dirty="0" smtClean="0">
                <a:solidFill>
                  <a:srgbClr val="5F5E5C"/>
                </a:solidFill>
                <a:latin typeface="微软雅黑" panose="020B0503020204020204" charset="-122"/>
                <a:ea typeface="微软雅黑" panose="020B0503020204020204" charset="-122"/>
              </a:rPr>
              <a:t>按</a:t>
            </a:r>
            <a:r>
              <a:rPr lang="zh-CN" altLang="zh-CN" dirty="0">
                <a:solidFill>
                  <a:srgbClr val="5F5E5C"/>
                </a:solidFill>
                <a:latin typeface="微软雅黑" panose="020B0503020204020204" charset="-122"/>
                <a:ea typeface="微软雅黑" panose="020B0503020204020204" charset="-122"/>
              </a:rPr>
              <a:t>面试的标准化程度来分类</a:t>
            </a:r>
            <a:endParaRPr lang="zh-CN" altLang="en-US" dirty="0">
              <a:solidFill>
                <a:srgbClr val="5F5E5C"/>
              </a:solidFill>
              <a:latin typeface="微软雅黑" panose="020B0503020204020204" charset="-122"/>
              <a:ea typeface="微软雅黑" panose="020B0503020204020204" charset="-122"/>
            </a:endParaRPr>
          </a:p>
        </p:txBody>
      </p:sp>
      <p:sp>
        <p:nvSpPr>
          <p:cNvPr id="18" name="椭圆形标注 17"/>
          <p:cNvSpPr/>
          <p:nvPr/>
        </p:nvSpPr>
        <p:spPr>
          <a:xfrm>
            <a:off x="612321" y="3573304"/>
            <a:ext cx="2592288" cy="2592000"/>
          </a:xfrm>
          <a:prstGeom prst="wedgeEllipseCallout">
            <a:avLst>
              <a:gd name="adj1" fmla="val 1163"/>
              <a:gd name="adj2" fmla="val -58257"/>
            </a:avLst>
          </a:prstGeom>
          <a:solidFill>
            <a:srgbClr val="E678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TextBox 8"/>
          <p:cNvSpPr txBox="1"/>
          <p:nvPr/>
        </p:nvSpPr>
        <p:spPr>
          <a:xfrm>
            <a:off x="612322" y="2791391"/>
            <a:ext cx="2592288" cy="461665"/>
          </a:xfrm>
          <a:prstGeom prst="rect">
            <a:avLst/>
          </a:prstGeom>
          <a:noFill/>
        </p:spPr>
        <p:txBody>
          <a:bodyPr wrap="square" rtlCol="0">
            <a:spAutoFit/>
          </a:bodyPr>
          <a:lstStyle/>
          <a:p>
            <a:pPr algn="ctr"/>
            <a:r>
              <a:rPr lang="zh-CN" altLang="en-US" sz="2400" b="1" dirty="0">
                <a:solidFill>
                  <a:srgbClr val="E67819"/>
                </a:solidFill>
                <a:latin typeface="Impact" panose="020B0806030902050204" pitchFamily="34" charset="0"/>
                <a:ea typeface="微软雅黑" panose="020B0503020204020204" charset="-122"/>
              </a:rPr>
              <a:t>结构化面试</a:t>
            </a:r>
            <a:endParaRPr lang="zh-CN" altLang="en-US" sz="2400" b="1" dirty="0">
              <a:solidFill>
                <a:srgbClr val="E67819"/>
              </a:solidFill>
              <a:latin typeface="微软雅黑" panose="020B0503020204020204" charset="-122"/>
              <a:ea typeface="微软雅黑" panose="020B0503020204020204" charset="-122"/>
            </a:endParaRPr>
          </a:p>
        </p:txBody>
      </p:sp>
      <p:sp>
        <p:nvSpPr>
          <p:cNvPr id="20" name="椭圆形标注 19"/>
          <p:cNvSpPr/>
          <p:nvPr/>
        </p:nvSpPr>
        <p:spPr>
          <a:xfrm>
            <a:off x="3826662" y="3573304"/>
            <a:ext cx="2592288" cy="2592000"/>
          </a:xfrm>
          <a:prstGeom prst="wedgeEllipseCallout">
            <a:avLst>
              <a:gd name="adj1" fmla="val 1163"/>
              <a:gd name="adj2" fmla="val -58257"/>
            </a:avLst>
          </a:prstGeom>
          <a:solidFill>
            <a:srgbClr val="E678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TextBox 8"/>
          <p:cNvSpPr txBox="1"/>
          <p:nvPr/>
        </p:nvSpPr>
        <p:spPr>
          <a:xfrm>
            <a:off x="3826663" y="2791391"/>
            <a:ext cx="2592288" cy="461665"/>
          </a:xfrm>
          <a:prstGeom prst="rect">
            <a:avLst/>
          </a:prstGeom>
          <a:noFill/>
        </p:spPr>
        <p:txBody>
          <a:bodyPr wrap="square" rtlCol="0">
            <a:spAutoFit/>
          </a:bodyPr>
          <a:lstStyle/>
          <a:p>
            <a:pPr algn="ctr"/>
            <a:r>
              <a:rPr lang="zh-CN" altLang="en-US" sz="2400" b="1" dirty="0">
                <a:solidFill>
                  <a:srgbClr val="E67819"/>
                </a:solidFill>
                <a:latin typeface="Impact" panose="020B0806030902050204" pitchFamily="34" charset="0"/>
                <a:ea typeface="微软雅黑" panose="020B0503020204020204" charset="-122"/>
              </a:rPr>
              <a:t>半</a:t>
            </a:r>
            <a:r>
              <a:rPr lang="zh-CN" altLang="en-US" sz="2400" b="1" dirty="0" smtClean="0">
                <a:solidFill>
                  <a:srgbClr val="E67819"/>
                </a:solidFill>
                <a:latin typeface="Impact" panose="020B0806030902050204" pitchFamily="34" charset="0"/>
                <a:ea typeface="微软雅黑" panose="020B0503020204020204" charset="-122"/>
              </a:rPr>
              <a:t>结构化</a:t>
            </a:r>
            <a:r>
              <a:rPr lang="zh-CN" altLang="en-US" sz="2400" b="1" dirty="0">
                <a:solidFill>
                  <a:srgbClr val="E67819"/>
                </a:solidFill>
                <a:latin typeface="Impact" panose="020B0806030902050204" pitchFamily="34" charset="0"/>
                <a:ea typeface="微软雅黑" panose="020B0503020204020204" charset="-122"/>
              </a:rPr>
              <a:t>面试</a:t>
            </a:r>
            <a:endParaRPr lang="zh-CN" altLang="en-US" sz="2400" b="1" dirty="0">
              <a:solidFill>
                <a:srgbClr val="E67819"/>
              </a:solidFill>
              <a:latin typeface="微软雅黑" panose="020B0503020204020204" charset="-122"/>
              <a:ea typeface="微软雅黑" panose="020B0503020204020204" charset="-122"/>
            </a:endParaRPr>
          </a:p>
        </p:txBody>
      </p:sp>
      <p:sp>
        <p:nvSpPr>
          <p:cNvPr id="22" name="椭圆形标注 21"/>
          <p:cNvSpPr/>
          <p:nvPr/>
        </p:nvSpPr>
        <p:spPr>
          <a:xfrm>
            <a:off x="7041003" y="3573304"/>
            <a:ext cx="2592288" cy="2592000"/>
          </a:xfrm>
          <a:prstGeom prst="wedgeEllipseCallout">
            <a:avLst>
              <a:gd name="adj1" fmla="val 1163"/>
              <a:gd name="adj2" fmla="val -58257"/>
            </a:avLst>
          </a:prstGeom>
          <a:solidFill>
            <a:srgbClr val="E678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TextBox 8"/>
          <p:cNvSpPr txBox="1"/>
          <p:nvPr/>
        </p:nvSpPr>
        <p:spPr>
          <a:xfrm>
            <a:off x="7041004" y="2791391"/>
            <a:ext cx="2592288" cy="461665"/>
          </a:xfrm>
          <a:prstGeom prst="rect">
            <a:avLst/>
          </a:prstGeom>
          <a:noFill/>
        </p:spPr>
        <p:txBody>
          <a:bodyPr wrap="square" rtlCol="0">
            <a:spAutoFit/>
          </a:bodyPr>
          <a:lstStyle/>
          <a:p>
            <a:pPr algn="ctr"/>
            <a:r>
              <a:rPr lang="zh-CN" altLang="en-US" sz="2400" b="1" dirty="0">
                <a:solidFill>
                  <a:srgbClr val="E67819"/>
                </a:solidFill>
                <a:latin typeface="Impact" panose="020B0806030902050204" pitchFamily="34" charset="0"/>
                <a:ea typeface="微软雅黑" panose="020B0503020204020204" charset="-122"/>
              </a:rPr>
              <a:t>非</a:t>
            </a:r>
            <a:r>
              <a:rPr lang="zh-CN" altLang="en-US" sz="2400" b="1" dirty="0" smtClean="0">
                <a:solidFill>
                  <a:srgbClr val="E67819"/>
                </a:solidFill>
                <a:latin typeface="Impact" panose="020B0806030902050204" pitchFamily="34" charset="0"/>
                <a:ea typeface="微软雅黑" panose="020B0503020204020204" charset="-122"/>
              </a:rPr>
              <a:t>结构化</a:t>
            </a:r>
            <a:r>
              <a:rPr lang="zh-CN" altLang="en-US" sz="2400" b="1" dirty="0">
                <a:solidFill>
                  <a:srgbClr val="E67819"/>
                </a:solidFill>
                <a:latin typeface="Impact" panose="020B0806030902050204" pitchFamily="34" charset="0"/>
                <a:ea typeface="微软雅黑" panose="020B0503020204020204" charset="-122"/>
              </a:rPr>
              <a:t>面试</a:t>
            </a:r>
            <a:endParaRPr lang="zh-CN" altLang="en-US" sz="2400" b="1" dirty="0">
              <a:solidFill>
                <a:srgbClr val="E67819"/>
              </a:solidFill>
              <a:latin typeface="微软雅黑" panose="020B0503020204020204" charset="-122"/>
              <a:ea typeface="微软雅黑" panose="020B0503020204020204" charset="-122"/>
            </a:endParaRPr>
          </a:p>
        </p:txBody>
      </p:sp>
      <p:sp>
        <p:nvSpPr>
          <p:cNvPr id="24" name="TextBox 8"/>
          <p:cNvSpPr txBox="1"/>
          <p:nvPr/>
        </p:nvSpPr>
        <p:spPr>
          <a:xfrm>
            <a:off x="864349" y="4232207"/>
            <a:ext cx="2088232" cy="1274195"/>
          </a:xfrm>
          <a:prstGeom prst="rect">
            <a:avLst/>
          </a:prstGeom>
          <a:noFill/>
        </p:spPr>
        <p:txBody>
          <a:bodyPr wrap="square" rtlCol="0" anchor="ctr">
            <a:spAutoFit/>
          </a:bodyPr>
          <a:lstStyle/>
          <a:p>
            <a:pPr>
              <a:lnSpc>
                <a:spcPct val="120000"/>
              </a:lnSpc>
            </a:pPr>
            <a:r>
              <a:rPr lang="zh-CN" altLang="en-US" sz="1600" dirty="0">
                <a:solidFill>
                  <a:schemeClr val="bg1"/>
                </a:solidFill>
                <a:latin typeface="Impact" panose="020B0806030902050204" pitchFamily="34" charset="0"/>
                <a:ea typeface="微软雅黑" panose="020B0503020204020204" charset="-122"/>
              </a:rPr>
              <a:t>面试题目、面试实施程序、面试评价、考官构成等方面都有统一明确的</a:t>
            </a:r>
            <a:r>
              <a:rPr lang="zh-CN" altLang="en-US" sz="1600" dirty="0" smtClean="0">
                <a:solidFill>
                  <a:schemeClr val="bg1"/>
                </a:solidFill>
                <a:latin typeface="Impact" panose="020B0806030902050204" pitchFamily="34" charset="0"/>
                <a:ea typeface="微软雅黑" panose="020B0503020204020204" charset="-122"/>
              </a:rPr>
              <a:t>规范。</a:t>
            </a:r>
            <a:endParaRPr lang="zh-CN" altLang="en-US" sz="1600" dirty="0">
              <a:solidFill>
                <a:schemeClr val="bg1"/>
              </a:solidFill>
              <a:latin typeface="微软雅黑" panose="020B0503020204020204" charset="-122"/>
              <a:ea typeface="微软雅黑" panose="020B0503020204020204" charset="-122"/>
            </a:endParaRPr>
          </a:p>
        </p:txBody>
      </p:sp>
      <p:sp>
        <p:nvSpPr>
          <p:cNvPr id="25" name="TextBox 8"/>
          <p:cNvSpPr txBox="1"/>
          <p:nvPr/>
        </p:nvSpPr>
        <p:spPr>
          <a:xfrm>
            <a:off x="4078690" y="4081292"/>
            <a:ext cx="2088232" cy="1569660"/>
          </a:xfrm>
          <a:prstGeom prst="rect">
            <a:avLst/>
          </a:prstGeom>
          <a:noFill/>
        </p:spPr>
        <p:txBody>
          <a:bodyPr wrap="square" rtlCol="0" anchor="ctr">
            <a:spAutoFit/>
          </a:bodyPr>
          <a:lstStyle/>
          <a:p>
            <a:pPr>
              <a:lnSpc>
                <a:spcPct val="120000"/>
              </a:lnSpc>
            </a:pPr>
            <a:r>
              <a:rPr lang="zh-CN" altLang="en-US" sz="1600" dirty="0" smtClean="0">
                <a:solidFill>
                  <a:schemeClr val="bg1"/>
                </a:solidFill>
                <a:latin typeface="Impact" panose="020B0806030902050204" pitchFamily="34" charset="0"/>
                <a:ea typeface="微软雅黑" panose="020B0503020204020204" charset="-122"/>
              </a:rPr>
              <a:t>部分</a:t>
            </a:r>
            <a:r>
              <a:rPr lang="zh-CN" altLang="en-US" sz="1600" dirty="0">
                <a:solidFill>
                  <a:schemeClr val="bg1"/>
                </a:solidFill>
                <a:latin typeface="Impact" panose="020B0806030902050204" pitchFamily="34" charset="0"/>
                <a:ea typeface="微软雅黑" panose="020B0503020204020204" charset="-122"/>
              </a:rPr>
              <a:t>因素有统一</a:t>
            </a:r>
            <a:r>
              <a:rPr lang="zh-CN" altLang="en-US" sz="1600" dirty="0" smtClean="0">
                <a:solidFill>
                  <a:schemeClr val="bg1"/>
                </a:solidFill>
                <a:latin typeface="Impact" panose="020B0806030902050204" pitchFamily="34" charset="0"/>
                <a:ea typeface="微软雅黑" panose="020B0503020204020204" charset="-122"/>
              </a:rPr>
              <a:t>要求，如有</a:t>
            </a:r>
            <a:r>
              <a:rPr lang="zh-CN" altLang="en-US" sz="1600" dirty="0">
                <a:solidFill>
                  <a:schemeClr val="bg1"/>
                </a:solidFill>
                <a:latin typeface="Impact" panose="020B0806030902050204" pitchFamily="34" charset="0"/>
                <a:ea typeface="微软雅黑" panose="020B0503020204020204" charset="-122"/>
              </a:rPr>
              <a:t>统一的程序和评价标准，但面试题目可以根据面试对象而随意</a:t>
            </a:r>
            <a:r>
              <a:rPr lang="zh-CN" altLang="en-US" sz="1600" dirty="0" smtClean="0">
                <a:solidFill>
                  <a:schemeClr val="bg1"/>
                </a:solidFill>
                <a:latin typeface="Impact" panose="020B0806030902050204" pitchFamily="34" charset="0"/>
                <a:ea typeface="微软雅黑" panose="020B0503020204020204" charset="-122"/>
              </a:rPr>
              <a:t>变化。</a:t>
            </a:r>
            <a:endParaRPr lang="zh-CN" altLang="en-US" sz="1600" dirty="0">
              <a:solidFill>
                <a:schemeClr val="bg1"/>
              </a:solidFill>
              <a:latin typeface="微软雅黑" panose="020B0503020204020204" charset="-122"/>
              <a:ea typeface="微软雅黑" panose="020B0503020204020204" charset="-122"/>
            </a:endParaRPr>
          </a:p>
        </p:txBody>
      </p:sp>
      <p:sp>
        <p:nvSpPr>
          <p:cNvPr id="26" name="TextBox 8"/>
          <p:cNvSpPr txBox="1"/>
          <p:nvPr/>
        </p:nvSpPr>
        <p:spPr>
          <a:xfrm>
            <a:off x="7293031" y="4081293"/>
            <a:ext cx="2088232" cy="1569660"/>
          </a:xfrm>
          <a:prstGeom prst="rect">
            <a:avLst/>
          </a:prstGeom>
          <a:noFill/>
        </p:spPr>
        <p:txBody>
          <a:bodyPr wrap="square" rtlCol="0" anchor="ctr">
            <a:spAutoFit/>
          </a:bodyPr>
          <a:lstStyle/>
          <a:p>
            <a:pPr>
              <a:lnSpc>
                <a:spcPct val="120000"/>
              </a:lnSpc>
            </a:pPr>
            <a:r>
              <a:rPr lang="zh-CN" altLang="en-US" sz="1600" dirty="0">
                <a:solidFill>
                  <a:schemeClr val="bg1"/>
                </a:solidFill>
                <a:latin typeface="Impact" panose="020B0806030902050204" pitchFamily="34" charset="0"/>
                <a:ea typeface="微软雅黑" panose="020B0503020204020204" charset="-122"/>
              </a:rPr>
              <a:t>对与面试有关的因素不作任何限定的面试，也就是通常没有任何规范的</a:t>
            </a:r>
            <a:r>
              <a:rPr lang="zh-CN" altLang="en-US" sz="1600" dirty="0" smtClean="0">
                <a:solidFill>
                  <a:schemeClr val="bg1"/>
                </a:solidFill>
                <a:latin typeface="Impact" panose="020B0806030902050204" pitchFamily="34" charset="0"/>
                <a:ea typeface="微软雅黑" panose="020B0503020204020204" charset="-122"/>
              </a:rPr>
              <a:t>随意性的面试</a:t>
            </a:r>
            <a:r>
              <a:rPr lang="zh-CN" altLang="en-US" sz="1600" dirty="0">
                <a:solidFill>
                  <a:schemeClr val="bg1"/>
                </a:solidFill>
                <a:latin typeface="Impact" panose="020B0806030902050204" pitchFamily="34" charset="0"/>
                <a:ea typeface="微软雅黑" panose="020B0503020204020204" charset="-122"/>
              </a:rPr>
              <a:t>。</a:t>
            </a:r>
            <a:endParaRPr lang="zh-CN" altLang="en-US" sz="1600" dirty="0">
              <a:solidFill>
                <a:schemeClr val="bg1"/>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par>
                          <p:cTn id="8" fill="hold">
                            <p:stCondLst>
                              <p:cond delay="500"/>
                            </p:stCondLst>
                            <p:childTnLst>
                              <p:par>
                                <p:cTn id="9" presetID="63" presetClass="path" presetSubtype="0" autoRev="1" fill="hold" grpId="1" nodeType="afterEffect">
                                  <p:stCondLst>
                                    <p:cond delay="0"/>
                                  </p:stCondLst>
                                  <p:childTnLst>
                                    <p:animMotion origin="layout" path="M 1.21583E-6 -3.7037E-6 L 0.99518 -3.7037E-6 " pathEditMode="relative" rAng="0" ptsTypes="AA">
                                      <p:cBhvr>
                                        <p:cTn id="10" dur="500" fill="hold"/>
                                        <p:tgtEl>
                                          <p:spTgt spid="17"/>
                                        </p:tgtEl>
                                        <p:attrNameLst>
                                          <p:attrName>ppt_x</p:attrName>
                                          <p:attrName>ppt_y</p:attrName>
                                        </p:attrNameLst>
                                      </p:cBhvr>
                                      <p:rCtr x="49753" y="0"/>
                                    </p:animMotion>
                                  </p:childTnLst>
                                </p:cTn>
                              </p:par>
                              <p:par>
                                <p:cTn id="11" presetID="8" presetClass="emph" presetSubtype="0" autoRev="1" fill="hold" grpId="2" nodeType="withEffect">
                                  <p:stCondLst>
                                    <p:cond delay="0"/>
                                  </p:stCondLst>
                                  <p:childTnLst>
                                    <p:animRot by="21600000">
                                      <p:cBhvr>
                                        <p:cTn id="12" dur="500" fill="hold"/>
                                        <p:tgtEl>
                                          <p:spTgt spid="17"/>
                                        </p:tgtEl>
                                        <p:attrNameLst>
                                          <p:attrName>r</p:attrName>
                                        </p:attrNameLst>
                                      </p:cBhvr>
                                    </p:animRot>
                                  </p:childTnLst>
                                </p:cTn>
                              </p:par>
                              <p:par>
                                <p:cTn id="13" presetID="2" presetClass="entr" presetSubtype="2" decel="100000" fill="hold" grpId="0" nodeType="withEffect">
                                  <p:stCondLst>
                                    <p:cond delay="65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1+#ppt_w/2"/>
                                          </p:val>
                                        </p:tav>
                                        <p:tav tm="100000">
                                          <p:val>
                                            <p:strVal val="#ppt_x"/>
                                          </p:val>
                                        </p:tav>
                                      </p:tavLst>
                                    </p:anim>
                                    <p:anim calcmode="lin" valueType="num">
                                      <p:cBhvr additive="base">
                                        <p:cTn id="16" dur="500" fill="hold"/>
                                        <p:tgtEl>
                                          <p:spTgt spid="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fade">
                                      <p:cBhvr>
                                        <p:cTn id="20" dur="500"/>
                                        <p:tgtEl>
                                          <p:spTgt spid="19"/>
                                        </p:tgtEl>
                                      </p:cBhvr>
                                    </p:animEffect>
                                    <p:anim calcmode="lin" valueType="num">
                                      <p:cBhvr>
                                        <p:cTn id="21" dur="500" fill="hold"/>
                                        <p:tgtEl>
                                          <p:spTgt spid="19"/>
                                        </p:tgtEl>
                                        <p:attrNameLst>
                                          <p:attrName>ppt_x</p:attrName>
                                        </p:attrNameLst>
                                      </p:cBhvr>
                                      <p:tavLst>
                                        <p:tav tm="0">
                                          <p:val>
                                            <p:strVal val="#ppt_x"/>
                                          </p:val>
                                        </p:tav>
                                        <p:tav tm="100000">
                                          <p:val>
                                            <p:strVal val="#ppt_x"/>
                                          </p:val>
                                        </p:tav>
                                      </p:tavLst>
                                    </p:anim>
                                    <p:anim calcmode="lin" valueType="num">
                                      <p:cBhvr>
                                        <p:cTn id="22" dur="500" fill="hold"/>
                                        <p:tgtEl>
                                          <p:spTgt spid="19"/>
                                        </p:tgtEl>
                                        <p:attrNameLst>
                                          <p:attrName>ppt_y</p:attrName>
                                        </p:attrNameLst>
                                      </p:cBhvr>
                                      <p:tavLst>
                                        <p:tav tm="0">
                                          <p:val>
                                            <p:strVal val="#ppt_y+.1"/>
                                          </p:val>
                                        </p:tav>
                                        <p:tav tm="100000">
                                          <p:val>
                                            <p:strVal val="#ppt_y"/>
                                          </p:val>
                                        </p:tav>
                                      </p:tavLst>
                                    </p:anim>
                                  </p:childTnLst>
                                </p:cTn>
                              </p:par>
                              <p:par>
                                <p:cTn id="23" presetID="47" presetClass="entr" presetSubtype="0" fill="hold" grpId="0" nodeType="withEffect">
                                  <p:stCondLst>
                                    <p:cond delay="20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750"/>
                                        <p:tgtEl>
                                          <p:spTgt spid="24"/>
                                        </p:tgtEl>
                                      </p:cBhvr>
                                    </p:animEffect>
                                    <p:anim calcmode="lin" valueType="num">
                                      <p:cBhvr>
                                        <p:cTn id="26" dur="750" fill="hold"/>
                                        <p:tgtEl>
                                          <p:spTgt spid="24"/>
                                        </p:tgtEl>
                                        <p:attrNameLst>
                                          <p:attrName>ppt_x</p:attrName>
                                        </p:attrNameLst>
                                      </p:cBhvr>
                                      <p:tavLst>
                                        <p:tav tm="0">
                                          <p:val>
                                            <p:strVal val="#ppt_x"/>
                                          </p:val>
                                        </p:tav>
                                        <p:tav tm="100000">
                                          <p:val>
                                            <p:strVal val="#ppt_x"/>
                                          </p:val>
                                        </p:tav>
                                      </p:tavLst>
                                    </p:anim>
                                    <p:anim calcmode="lin" valueType="num">
                                      <p:cBhvr>
                                        <p:cTn id="27" dur="750" fill="hold"/>
                                        <p:tgtEl>
                                          <p:spTgt spid="24"/>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10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500"/>
                                        <p:tgtEl>
                                          <p:spTgt spid="21"/>
                                        </p:tgtEl>
                                      </p:cBhvr>
                                    </p:animEffect>
                                    <p:anim calcmode="lin" valueType="num">
                                      <p:cBhvr>
                                        <p:cTn id="31" dur="500" fill="hold"/>
                                        <p:tgtEl>
                                          <p:spTgt spid="21"/>
                                        </p:tgtEl>
                                        <p:attrNameLst>
                                          <p:attrName>ppt_x</p:attrName>
                                        </p:attrNameLst>
                                      </p:cBhvr>
                                      <p:tavLst>
                                        <p:tav tm="0">
                                          <p:val>
                                            <p:strVal val="#ppt_x"/>
                                          </p:val>
                                        </p:tav>
                                        <p:tav tm="100000">
                                          <p:val>
                                            <p:strVal val="#ppt_x"/>
                                          </p:val>
                                        </p:tav>
                                      </p:tavLst>
                                    </p:anim>
                                    <p:anim calcmode="lin" valueType="num">
                                      <p:cBhvr>
                                        <p:cTn id="32" dur="500" fill="hold"/>
                                        <p:tgtEl>
                                          <p:spTgt spid="21"/>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30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750"/>
                                        <p:tgtEl>
                                          <p:spTgt spid="25"/>
                                        </p:tgtEl>
                                      </p:cBhvr>
                                    </p:animEffect>
                                    <p:anim calcmode="lin" valueType="num">
                                      <p:cBhvr>
                                        <p:cTn id="36" dur="750" fill="hold"/>
                                        <p:tgtEl>
                                          <p:spTgt spid="25"/>
                                        </p:tgtEl>
                                        <p:attrNameLst>
                                          <p:attrName>ppt_x</p:attrName>
                                        </p:attrNameLst>
                                      </p:cBhvr>
                                      <p:tavLst>
                                        <p:tav tm="0">
                                          <p:val>
                                            <p:strVal val="#ppt_x"/>
                                          </p:val>
                                        </p:tav>
                                        <p:tav tm="100000">
                                          <p:val>
                                            <p:strVal val="#ppt_x"/>
                                          </p:val>
                                        </p:tav>
                                      </p:tavLst>
                                    </p:anim>
                                    <p:anim calcmode="lin" valueType="num">
                                      <p:cBhvr>
                                        <p:cTn id="37" dur="750" fill="hold"/>
                                        <p:tgtEl>
                                          <p:spTgt spid="25"/>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200"/>
                                  </p:stCondLst>
                                  <p:childTnLst>
                                    <p:set>
                                      <p:cBhvr>
                                        <p:cTn id="39" dur="1" fill="hold">
                                          <p:stCondLst>
                                            <p:cond delay="0"/>
                                          </p:stCondLst>
                                        </p:cTn>
                                        <p:tgtEl>
                                          <p:spTgt spid="23"/>
                                        </p:tgtEl>
                                        <p:attrNameLst>
                                          <p:attrName>style.visibility</p:attrName>
                                        </p:attrNameLst>
                                      </p:cBhvr>
                                      <p:to>
                                        <p:strVal val="visible"/>
                                      </p:to>
                                    </p:set>
                                    <p:animEffect transition="in" filter="fade">
                                      <p:cBhvr>
                                        <p:cTn id="40" dur="500"/>
                                        <p:tgtEl>
                                          <p:spTgt spid="23"/>
                                        </p:tgtEl>
                                      </p:cBhvr>
                                    </p:animEffect>
                                    <p:anim calcmode="lin" valueType="num">
                                      <p:cBhvr>
                                        <p:cTn id="41" dur="500" fill="hold"/>
                                        <p:tgtEl>
                                          <p:spTgt spid="23"/>
                                        </p:tgtEl>
                                        <p:attrNameLst>
                                          <p:attrName>ppt_x</p:attrName>
                                        </p:attrNameLst>
                                      </p:cBhvr>
                                      <p:tavLst>
                                        <p:tav tm="0">
                                          <p:val>
                                            <p:strVal val="#ppt_x"/>
                                          </p:val>
                                        </p:tav>
                                        <p:tav tm="100000">
                                          <p:val>
                                            <p:strVal val="#ppt_x"/>
                                          </p:val>
                                        </p:tav>
                                      </p:tavLst>
                                    </p:anim>
                                    <p:anim calcmode="lin" valueType="num">
                                      <p:cBhvr>
                                        <p:cTn id="42" dur="500" fill="hold"/>
                                        <p:tgtEl>
                                          <p:spTgt spid="23"/>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40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750"/>
                                        <p:tgtEl>
                                          <p:spTgt spid="26"/>
                                        </p:tgtEl>
                                      </p:cBhvr>
                                    </p:animEffect>
                                    <p:anim calcmode="lin" valueType="num">
                                      <p:cBhvr>
                                        <p:cTn id="46" dur="750" fill="hold"/>
                                        <p:tgtEl>
                                          <p:spTgt spid="26"/>
                                        </p:tgtEl>
                                        <p:attrNameLst>
                                          <p:attrName>ppt_x</p:attrName>
                                        </p:attrNameLst>
                                      </p:cBhvr>
                                      <p:tavLst>
                                        <p:tav tm="0">
                                          <p:val>
                                            <p:strVal val="#ppt_x"/>
                                          </p:val>
                                        </p:tav>
                                        <p:tav tm="100000">
                                          <p:val>
                                            <p:strVal val="#ppt_x"/>
                                          </p:val>
                                        </p:tav>
                                      </p:tavLst>
                                    </p:anim>
                                    <p:anim calcmode="lin" valueType="num">
                                      <p:cBhvr>
                                        <p:cTn id="47" dur="75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7" grpId="1" animBg="1"/>
      <p:bldP spid="17" grpId="2" animBg="1"/>
      <p:bldP spid="8" grpId="0"/>
      <p:bldP spid="19" grpId="0"/>
      <p:bldP spid="21" grpId="0"/>
      <p:bldP spid="23" grpId="0"/>
      <p:bldP spid="24" grpId="0"/>
      <p:bldP spid="25" grpId="0"/>
      <p:bldP spid="26"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480963" y="2725559"/>
            <a:ext cx="108000" cy="396000"/>
          </a:xfrm>
          <a:prstGeom prst="rect">
            <a:avLst/>
          </a:prstGeom>
          <a:solidFill>
            <a:srgbClr val="E678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7"/>
          <p:cNvSpPr txBox="1"/>
          <p:nvPr/>
        </p:nvSpPr>
        <p:spPr>
          <a:xfrm>
            <a:off x="612321" y="2714880"/>
            <a:ext cx="3466369" cy="417358"/>
          </a:xfrm>
          <a:prstGeom prst="rect">
            <a:avLst/>
          </a:prstGeom>
          <a:noFill/>
        </p:spPr>
        <p:txBody>
          <a:bodyPr wrap="square" rtlCol="0">
            <a:spAutoFit/>
          </a:bodyPr>
          <a:lstStyle/>
          <a:p>
            <a:pPr>
              <a:lnSpc>
                <a:spcPct val="130000"/>
              </a:lnSpc>
            </a:pPr>
            <a:r>
              <a:rPr lang="en-US" altLang="zh-CN" b="1" dirty="0">
                <a:solidFill>
                  <a:srgbClr val="5F5E5C"/>
                </a:solidFill>
                <a:latin typeface="微软雅黑" panose="020B0503020204020204" charset="-122"/>
                <a:ea typeface="微软雅黑" panose="020B0503020204020204" charset="-122"/>
              </a:rPr>
              <a:t>3</a:t>
            </a:r>
            <a:r>
              <a:rPr lang="zh-CN" altLang="en-US" b="1" dirty="0">
                <a:solidFill>
                  <a:srgbClr val="5F5E5C"/>
                </a:solidFill>
                <a:latin typeface="微软雅黑" panose="020B0503020204020204" charset="-122"/>
                <a:ea typeface="微软雅黑" panose="020B0503020204020204" charset="-122"/>
              </a:rPr>
              <a:t>）如何识别虚假信息</a:t>
            </a:r>
            <a:endParaRPr lang="zh-CN" altLang="en-US" b="1" dirty="0">
              <a:solidFill>
                <a:srgbClr val="5F5E5C"/>
              </a:solidFill>
              <a:latin typeface="微软雅黑" panose="020B0503020204020204" charset="-122"/>
              <a:ea typeface="微软雅黑" panose="020B0503020204020204" charset="-122"/>
            </a:endParaRPr>
          </a:p>
        </p:txBody>
      </p:sp>
      <p:sp>
        <p:nvSpPr>
          <p:cNvPr id="8" name="TextBox 7"/>
          <p:cNvSpPr txBox="1"/>
          <p:nvPr/>
        </p:nvSpPr>
        <p:spPr>
          <a:xfrm>
            <a:off x="534963" y="3272589"/>
            <a:ext cx="5625628" cy="2597249"/>
          </a:xfrm>
          <a:prstGeom prst="rect">
            <a:avLst/>
          </a:prstGeom>
          <a:noFill/>
        </p:spPr>
        <p:txBody>
          <a:bodyPr wrap="square" rtlCol="0">
            <a:spAutoFit/>
          </a:bodyPr>
          <a:lstStyle/>
          <a:p>
            <a:pPr marL="285750" indent="-285750">
              <a:lnSpc>
                <a:spcPct val="120000"/>
              </a:lnSpc>
              <a:spcBef>
                <a:spcPts val="600"/>
              </a:spcBef>
              <a:buFont typeface="Wingdings" panose="05000000000000000000" pitchFamily="2" charset="2"/>
              <a:buChar char="u"/>
            </a:pPr>
            <a:r>
              <a:rPr lang="zh-CN" altLang="en-US" sz="1600" dirty="0">
                <a:solidFill>
                  <a:srgbClr val="5F5E5C"/>
                </a:solidFill>
                <a:latin typeface="微软雅黑" panose="020B0503020204020204" charset="-122"/>
                <a:ea typeface="微软雅黑" panose="020B0503020204020204" charset="-122"/>
              </a:rPr>
              <a:t>表达概略不详，无法深入，多是一语带过；</a:t>
            </a:r>
            <a:endParaRPr lang="zh-CN" altLang="en-US" sz="1600" dirty="0">
              <a:solidFill>
                <a:srgbClr val="5F5E5C"/>
              </a:solidFill>
              <a:latin typeface="微软雅黑" panose="020B0503020204020204" charset="-122"/>
              <a:ea typeface="微软雅黑" panose="020B0503020204020204" charset="-122"/>
            </a:endParaRPr>
          </a:p>
          <a:p>
            <a:pPr marL="285750" indent="-285750">
              <a:lnSpc>
                <a:spcPct val="120000"/>
              </a:lnSpc>
              <a:spcBef>
                <a:spcPts val="600"/>
              </a:spcBef>
              <a:buFont typeface="Wingdings" panose="05000000000000000000" pitchFamily="2" charset="2"/>
              <a:buChar char="u"/>
            </a:pPr>
            <a:r>
              <a:rPr lang="zh-CN" altLang="en-US" sz="1600" dirty="0">
                <a:solidFill>
                  <a:srgbClr val="5F5E5C"/>
                </a:solidFill>
                <a:latin typeface="微软雅黑" panose="020B0503020204020204" charset="-122"/>
                <a:ea typeface="微软雅黑" panose="020B0503020204020204" charset="-122"/>
              </a:rPr>
              <a:t>多用虚词描述：</a:t>
            </a:r>
            <a:r>
              <a:rPr lang="zh-CN" altLang="en-US" sz="1600" b="1" dirty="0">
                <a:solidFill>
                  <a:srgbClr val="FF0000"/>
                </a:solidFill>
                <a:latin typeface="微软雅黑" panose="020B0503020204020204" charset="-122"/>
                <a:ea typeface="微软雅黑" panose="020B0503020204020204" charset="-122"/>
              </a:rPr>
              <a:t>应该、可能、大概</a:t>
            </a:r>
            <a:r>
              <a:rPr lang="zh-CN" altLang="en-US" sz="1600" dirty="0">
                <a:solidFill>
                  <a:srgbClr val="5F5E5C"/>
                </a:solidFill>
                <a:latin typeface="微软雅黑" panose="020B0503020204020204" charset="-122"/>
                <a:ea typeface="微软雅黑" panose="020B0503020204020204" charset="-122"/>
              </a:rPr>
              <a:t>；</a:t>
            </a:r>
            <a:endParaRPr lang="zh-CN" altLang="en-US" sz="1600" dirty="0">
              <a:solidFill>
                <a:srgbClr val="5F5E5C"/>
              </a:solidFill>
              <a:latin typeface="微软雅黑" panose="020B0503020204020204" charset="-122"/>
              <a:ea typeface="微软雅黑" panose="020B0503020204020204" charset="-122"/>
            </a:endParaRPr>
          </a:p>
          <a:p>
            <a:pPr marL="285750" indent="-285750">
              <a:lnSpc>
                <a:spcPct val="120000"/>
              </a:lnSpc>
              <a:spcBef>
                <a:spcPts val="600"/>
              </a:spcBef>
              <a:buFont typeface="Wingdings" panose="05000000000000000000" pitchFamily="2" charset="2"/>
              <a:buChar char="u"/>
            </a:pPr>
            <a:r>
              <a:rPr lang="zh-CN" altLang="en-US" sz="1600" b="1" dirty="0">
                <a:solidFill>
                  <a:srgbClr val="FF0000"/>
                </a:solidFill>
                <a:latin typeface="微软雅黑" panose="020B0503020204020204" charset="-122"/>
                <a:ea typeface="微软雅黑" panose="020B0503020204020204" charset="-122"/>
              </a:rPr>
              <a:t>不敢直视面试官</a:t>
            </a:r>
            <a:r>
              <a:rPr lang="zh-CN" altLang="en-US" sz="1600" dirty="0">
                <a:solidFill>
                  <a:srgbClr val="5F5E5C"/>
                </a:solidFill>
                <a:latin typeface="微软雅黑" panose="020B0503020204020204" charset="-122"/>
                <a:ea typeface="微软雅黑" panose="020B0503020204020204" charset="-122"/>
              </a:rPr>
              <a:t>，紧张，缺乏安全感；</a:t>
            </a:r>
            <a:endParaRPr lang="zh-CN" altLang="en-US" sz="1600" dirty="0">
              <a:solidFill>
                <a:srgbClr val="5F5E5C"/>
              </a:solidFill>
              <a:latin typeface="微软雅黑" panose="020B0503020204020204" charset="-122"/>
              <a:ea typeface="微软雅黑" panose="020B0503020204020204" charset="-122"/>
            </a:endParaRPr>
          </a:p>
          <a:p>
            <a:pPr marL="285750" indent="-285750">
              <a:lnSpc>
                <a:spcPct val="120000"/>
              </a:lnSpc>
              <a:spcBef>
                <a:spcPts val="600"/>
              </a:spcBef>
              <a:buFont typeface="Wingdings" panose="05000000000000000000" pitchFamily="2" charset="2"/>
              <a:buChar char="u"/>
            </a:pPr>
            <a:r>
              <a:rPr lang="zh-CN" altLang="en-US" sz="1600" dirty="0">
                <a:solidFill>
                  <a:srgbClr val="5F5E5C"/>
                </a:solidFill>
                <a:latin typeface="微软雅黑" panose="020B0503020204020204" charset="-122"/>
                <a:ea typeface="微软雅黑" panose="020B0503020204020204" charset="-122"/>
              </a:rPr>
              <a:t>在举止或言语上表现迟疑；</a:t>
            </a:r>
            <a:endParaRPr lang="zh-CN" altLang="en-US" sz="1600" dirty="0">
              <a:solidFill>
                <a:srgbClr val="5F5E5C"/>
              </a:solidFill>
              <a:latin typeface="微软雅黑" panose="020B0503020204020204" charset="-122"/>
              <a:ea typeface="微软雅黑" panose="020B0503020204020204" charset="-122"/>
            </a:endParaRPr>
          </a:p>
          <a:p>
            <a:pPr marL="285750" indent="-285750">
              <a:lnSpc>
                <a:spcPct val="120000"/>
              </a:lnSpc>
              <a:spcBef>
                <a:spcPts val="600"/>
              </a:spcBef>
              <a:buFont typeface="Wingdings" panose="05000000000000000000" pitchFamily="2" charset="2"/>
              <a:buChar char="u"/>
            </a:pPr>
            <a:r>
              <a:rPr lang="zh-CN" altLang="en-US" sz="1600" dirty="0">
                <a:solidFill>
                  <a:srgbClr val="5F5E5C"/>
                </a:solidFill>
                <a:latin typeface="微软雅黑" panose="020B0503020204020204" charset="-122"/>
                <a:ea typeface="微软雅黑" panose="020B0503020204020204" charset="-122"/>
              </a:rPr>
              <a:t>语言流畅，但</a:t>
            </a:r>
            <a:r>
              <a:rPr lang="zh-CN" altLang="en-US" sz="1600" b="1" dirty="0">
                <a:solidFill>
                  <a:srgbClr val="FF0000"/>
                </a:solidFill>
                <a:latin typeface="微软雅黑" panose="020B0503020204020204" charset="-122"/>
                <a:ea typeface="微软雅黑" panose="020B0503020204020204" charset="-122"/>
              </a:rPr>
              <a:t>感觉像背书</a:t>
            </a:r>
            <a:r>
              <a:rPr lang="zh-CN" altLang="en-US" sz="1600" dirty="0">
                <a:solidFill>
                  <a:srgbClr val="5F5E5C"/>
                </a:solidFill>
                <a:latin typeface="微软雅黑" panose="020B0503020204020204" charset="-122"/>
                <a:ea typeface="微软雅黑" panose="020B0503020204020204" charset="-122"/>
              </a:rPr>
              <a:t>；</a:t>
            </a:r>
            <a:endParaRPr lang="zh-CN" altLang="en-US" sz="1600" dirty="0">
              <a:solidFill>
                <a:srgbClr val="5F5E5C"/>
              </a:solidFill>
              <a:latin typeface="微软雅黑" panose="020B0503020204020204" charset="-122"/>
              <a:ea typeface="微软雅黑" panose="020B0503020204020204" charset="-122"/>
            </a:endParaRPr>
          </a:p>
          <a:p>
            <a:pPr marL="285750" indent="-285750">
              <a:lnSpc>
                <a:spcPct val="120000"/>
              </a:lnSpc>
              <a:spcBef>
                <a:spcPts val="600"/>
              </a:spcBef>
              <a:buFont typeface="Wingdings" panose="05000000000000000000" pitchFamily="2" charset="2"/>
              <a:buChar char="u"/>
            </a:pPr>
            <a:r>
              <a:rPr lang="zh-CN" altLang="en-US" sz="1600" dirty="0">
                <a:solidFill>
                  <a:srgbClr val="5F5E5C"/>
                </a:solidFill>
                <a:latin typeface="微软雅黑" panose="020B0503020204020204" charset="-122"/>
                <a:ea typeface="微软雅黑" panose="020B0503020204020204" charset="-122"/>
              </a:rPr>
              <a:t>具体细节多用</a:t>
            </a:r>
            <a:r>
              <a:rPr lang="zh-CN" altLang="en-US" sz="1600" b="1" dirty="0">
                <a:solidFill>
                  <a:srgbClr val="FF0000"/>
                </a:solidFill>
                <a:latin typeface="微软雅黑" panose="020B0503020204020204" charset="-122"/>
                <a:ea typeface="微软雅黑" panose="020B0503020204020204" charset="-122"/>
              </a:rPr>
              <a:t>“我们”而非“我”</a:t>
            </a:r>
            <a:endParaRPr lang="zh-CN" altLang="en-US" sz="1600" b="1" dirty="0">
              <a:solidFill>
                <a:srgbClr val="FF0000"/>
              </a:solidFill>
              <a:latin typeface="微软雅黑" panose="020B0503020204020204" charset="-122"/>
              <a:ea typeface="微软雅黑" panose="020B0503020204020204" charset="-122"/>
            </a:endParaRPr>
          </a:p>
          <a:p>
            <a:pPr marL="285750" indent="-285750">
              <a:lnSpc>
                <a:spcPct val="120000"/>
              </a:lnSpc>
              <a:spcBef>
                <a:spcPts val="600"/>
              </a:spcBef>
              <a:buFont typeface="Wingdings" panose="05000000000000000000" pitchFamily="2" charset="2"/>
              <a:buChar char="u"/>
            </a:pPr>
            <a:r>
              <a:rPr lang="zh-CN" altLang="en-US" sz="1600" dirty="0">
                <a:solidFill>
                  <a:srgbClr val="5F5E5C"/>
                </a:solidFill>
                <a:latin typeface="微软雅黑" panose="020B0503020204020204" charset="-122"/>
                <a:ea typeface="微软雅黑" panose="020B0503020204020204" charset="-122"/>
              </a:rPr>
              <a:t>面部表情、姿势、手势和语言行为不一致等。</a:t>
            </a:r>
            <a:endParaRPr lang="zh-CN" altLang="en-US" sz="1600" dirty="0">
              <a:solidFill>
                <a:srgbClr val="5F5E5C"/>
              </a:solidFill>
              <a:latin typeface="微软雅黑" panose="020B0503020204020204" charset="-122"/>
              <a:ea typeface="微软雅黑" panose="020B0503020204020204" charset="-122"/>
            </a:endParaRPr>
          </a:p>
        </p:txBody>
      </p:sp>
      <p:sp>
        <p:nvSpPr>
          <p:cNvPr id="7" name="文本框 7"/>
          <p:cNvSpPr txBox="1"/>
          <p:nvPr/>
        </p:nvSpPr>
        <p:spPr>
          <a:xfrm>
            <a:off x="408955" y="1536350"/>
            <a:ext cx="9505056" cy="777457"/>
          </a:xfrm>
          <a:prstGeom prst="rect">
            <a:avLst/>
          </a:prstGeom>
          <a:noFill/>
        </p:spPr>
        <p:txBody>
          <a:bodyPr wrap="square" rtlCol="0">
            <a:spAutoFit/>
          </a:bodyPr>
          <a:lstStyle/>
          <a:p>
            <a:pPr>
              <a:lnSpc>
                <a:spcPct val="130000"/>
              </a:lnSpc>
            </a:pPr>
            <a:r>
              <a:rPr lang="zh-CN" altLang="en-US" b="1" dirty="0">
                <a:solidFill>
                  <a:srgbClr val="E67819"/>
                </a:solidFill>
                <a:latin typeface="微软雅黑" panose="020B0503020204020204" charset="-122"/>
                <a:ea typeface="微软雅黑" panose="020B0503020204020204" charset="-122"/>
              </a:rPr>
              <a:t>只需稍微留心一下，一个人说的是真话还是假话，当场就能够看出来的。说真话和说假话的表现还是有所区别的。应聘者说谎时的通常表现：</a:t>
            </a:r>
            <a:endParaRPr lang="zh-CN" altLang="en-US" b="1" dirty="0">
              <a:solidFill>
                <a:srgbClr val="E67819"/>
              </a:solidFill>
              <a:latin typeface="微软雅黑" panose="020B0503020204020204" charset="-122"/>
              <a:ea typeface="微软雅黑" panose="020B0503020204020204" charset="-122"/>
            </a:endParaRPr>
          </a:p>
        </p:txBody>
      </p:sp>
      <p:pic>
        <p:nvPicPr>
          <p:cNvPr id="9" name="Picture 2" descr="C:\Documents and Settings\t11318\桌面\未标题-1 拷贝.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276456" y="2735684"/>
            <a:ext cx="5444776" cy="3357612"/>
          </a:xfrm>
          <a:prstGeom prst="roundRect">
            <a:avLst>
              <a:gd name="adj" fmla="val 238"/>
            </a:avLst>
          </a:prstGeom>
          <a:noFill/>
          <a:ln w="19050">
            <a:solidFill>
              <a:schemeClr val="bg1">
                <a:lumMod val="95000"/>
              </a:schemeClr>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1300">
        <p14:pa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480963" y="2725559"/>
            <a:ext cx="108000" cy="396000"/>
          </a:xfrm>
          <a:prstGeom prst="rect">
            <a:avLst/>
          </a:prstGeom>
          <a:solidFill>
            <a:srgbClr val="E678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7"/>
          <p:cNvSpPr txBox="1"/>
          <p:nvPr/>
        </p:nvSpPr>
        <p:spPr>
          <a:xfrm>
            <a:off x="612321" y="2714880"/>
            <a:ext cx="3466369" cy="417358"/>
          </a:xfrm>
          <a:prstGeom prst="rect">
            <a:avLst/>
          </a:prstGeom>
          <a:noFill/>
        </p:spPr>
        <p:txBody>
          <a:bodyPr wrap="square" rtlCol="0">
            <a:spAutoFit/>
          </a:bodyPr>
          <a:lstStyle/>
          <a:p>
            <a:pPr>
              <a:lnSpc>
                <a:spcPct val="130000"/>
              </a:lnSpc>
            </a:pPr>
            <a:r>
              <a:rPr lang="en-US" altLang="zh-CN" b="1" dirty="0">
                <a:solidFill>
                  <a:srgbClr val="5F5E5C"/>
                </a:solidFill>
                <a:latin typeface="微软雅黑" panose="020B0503020204020204" charset="-122"/>
                <a:ea typeface="微软雅黑" panose="020B0503020204020204" charset="-122"/>
              </a:rPr>
              <a:t>4</a:t>
            </a:r>
            <a:r>
              <a:rPr lang="zh-CN" altLang="en-US" b="1" dirty="0">
                <a:solidFill>
                  <a:srgbClr val="5F5E5C"/>
                </a:solidFill>
                <a:latin typeface="微软雅黑" panose="020B0503020204020204" charset="-122"/>
                <a:ea typeface="微软雅黑" panose="020B0503020204020204" charset="-122"/>
              </a:rPr>
              <a:t>）面试控制的技巧</a:t>
            </a:r>
            <a:endParaRPr lang="zh-CN" altLang="en-US" b="1" dirty="0">
              <a:solidFill>
                <a:srgbClr val="5F5E5C"/>
              </a:solidFill>
              <a:latin typeface="微软雅黑" panose="020B0503020204020204" charset="-122"/>
              <a:ea typeface="微软雅黑" panose="020B0503020204020204" charset="-122"/>
            </a:endParaRPr>
          </a:p>
        </p:txBody>
      </p:sp>
      <p:sp>
        <p:nvSpPr>
          <p:cNvPr id="8" name="TextBox 7"/>
          <p:cNvSpPr txBox="1"/>
          <p:nvPr/>
        </p:nvSpPr>
        <p:spPr>
          <a:xfrm>
            <a:off x="534963" y="3808818"/>
            <a:ext cx="5625628" cy="1852430"/>
          </a:xfrm>
          <a:prstGeom prst="rect">
            <a:avLst/>
          </a:prstGeom>
          <a:noFill/>
        </p:spPr>
        <p:txBody>
          <a:bodyPr wrap="square" rtlCol="0">
            <a:spAutoFit/>
          </a:bodyPr>
          <a:lstStyle/>
          <a:p>
            <a:pPr marL="285750" indent="-285750">
              <a:lnSpc>
                <a:spcPct val="120000"/>
              </a:lnSpc>
              <a:spcBef>
                <a:spcPts val="600"/>
              </a:spcBef>
              <a:buFont typeface="Wingdings" panose="05000000000000000000" pitchFamily="2" charset="2"/>
              <a:buChar char="u"/>
            </a:pPr>
            <a:r>
              <a:rPr lang="zh-CN" altLang="en-US" sz="1600" dirty="0">
                <a:solidFill>
                  <a:srgbClr val="5F5E5C"/>
                </a:solidFill>
                <a:latin typeface="微软雅黑" panose="020B0503020204020204" charset="-122"/>
                <a:ea typeface="微软雅黑" panose="020B0503020204020204" charset="-122"/>
              </a:rPr>
              <a:t>不要让应聘者牵着鼻子走，始终记住问话的主题；</a:t>
            </a:r>
            <a:endParaRPr lang="zh-CN" altLang="en-US" sz="1600" dirty="0">
              <a:solidFill>
                <a:srgbClr val="5F5E5C"/>
              </a:solidFill>
              <a:latin typeface="微软雅黑" panose="020B0503020204020204" charset="-122"/>
              <a:ea typeface="微软雅黑" panose="020B0503020204020204" charset="-122"/>
            </a:endParaRPr>
          </a:p>
          <a:p>
            <a:pPr marL="285750" indent="-285750">
              <a:lnSpc>
                <a:spcPct val="120000"/>
              </a:lnSpc>
              <a:spcBef>
                <a:spcPts val="600"/>
              </a:spcBef>
              <a:buFont typeface="Wingdings" panose="05000000000000000000" pitchFamily="2" charset="2"/>
              <a:buChar char="u"/>
            </a:pPr>
            <a:r>
              <a:rPr lang="zh-CN" altLang="en-US" sz="1600" dirty="0">
                <a:solidFill>
                  <a:srgbClr val="5F5E5C"/>
                </a:solidFill>
                <a:latin typeface="微软雅黑" panose="020B0503020204020204" charset="-122"/>
                <a:ea typeface="微软雅黑" panose="020B0503020204020204" charset="-122"/>
              </a:rPr>
              <a:t>要有时间观念，礼貌的叉开应聘者的长故事；</a:t>
            </a:r>
            <a:endParaRPr lang="zh-CN" altLang="en-US" sz="1600" dirty="0">
              <a:solidFill>
                <a:srgbClr val="5F5E5C"/>
              </a:solidFill>
              <a:latin typeface="微软雅黑" panose="020B0503020204020204" charset="-122"/>
              <a:ea typeface="微软雅黑" panose="020B0503020204020204" charset="-122"/>
            </a:endParaRPr>
          </a:p>
          <a:p>
            <a:pPr marL="285750" indent="-285750">
              <a:lnSpc>
                <a:spcPct val="120000"/>
              </a:lnSpc>
              <a:spcBef>
                <a:spcPts val="600"/>
              </a:spcBef>
              <a:buFont typeface="Wingdings" panose="05000000000000000000" pitchFamily="2" charset="2"/>
              <a:buChar char="u"/>
            </a:pPr>
            <a:r>
              <a:rPr lang="zh-CN" altLang="en-US" sz="1600" dirty="0">
                <a:solidFill>
                  <a:srgbClr val="5F5E5C"/>
                </a:solidFill>
                <a:latin typeface="微软雅黑" panose="020B0503020204020204" charset="-122"/>
                <a:ea typeface="微软雅黑" panose="020B0503020204020204" charset="-122"/>
              </a:rPr>
              <a:t>善于用总结性的话语结束一个话题；</a:t>
            </a:r>
            <a:endParaRPr lang="zh-CN" altLang="en-US" sz="1600" dirty="0">
              <a:solidFill>
                <a:srgbClr val="5F5E5C"/>
              </a:solidFill>
              <a:latin typeface="微软雅黑" panose="020B0503020204020204" charset="-122"/>
              <a:ea typeface="微软雅黑" panose="020B0503020204020204" charset="-122"/>
            </a:endParaRPr>
          </a:p>
          <a:p>
            <a:pPr marL="285750" indent="-285750">
              <a:lnSpc>
                <a:spcPct val="120000"/>
              </a:lnSpc>
              <a:spcBef>
                <a:spcPts val="600"/>
              </a:spcBef>
              <a:buFont typeface="Wingdings" panose="05000000000000000000" pitchFamily="2" charset="2"/>
              <a:buChar char="u"/>
            </a:pPr>
            <a:r>
              <a:rPr lang="zh-CN" altLang="en-US" sz="1600" dirty="0">
                <a:solidFill>
                  <a:srgbClr val="5F5E5C"/>
                </a:solidFill>
                <a:latin typeface="微软雅黑" panose="020B0503020204020204" charset="-122"/>
                <a:ea typeface="微软雅黑" panose="020B0503020204020204" charset="-122"/>
              </a:rPr>
              <a:t>善于用手势来中止话题；</a:t>
            </a:r>
            <a:endParaRPr lang="zh-CN" altLang="en-US" sz="1600" dirty="0">
              <a:solidFill>
                <a:srgbClr val="5F5E5C"/>
              </a:solidFill>
              <a:latin typeface="微软雅黑" panose="020B0503020204020204" charset="-122"/>
              <a:ea typeface="微软雅黑" panose="020B0503020204020204" charset="-122"/>
            </a:endParaRPr>
          </a:p>
          <a:p>
            <a:pPr marL="285750" indent="-285750">
              <a:lnSpc>
                <a:spcPct val="120000"/>
              </a:lnSpc>
              <a:spcBef>
                <a:spcPts val="600"/>
              </a:spcBef>
              <a:buFont typeface="Wingdings" panose="05000000000000000000" pitchFamily="2" charset="2"/>
              <a:buChar char="u"/>
            </a:pPr>
            <a:r>
              <a:rPr lang="zh-CN" altLang="en-US" sz="1600" dirty="0">
                <a:solidFill>
                  <a:srgbClr val="5F5E5C"/>
                </a:solidFill>
                <a:latin typeface="微软雅黑" panose="020B0503020204020204" charset="-122"/>
                <a:ea typeface="微软雅黑" panose="020B0503020204020204" charset="-122"/>
              </a:rPr>
              <a:t>应聘者的提问集中在最后进行。</a:t>
            </a:r>
            <a:endParaRPr lang="zh-CN" altLang="en-US" sz="1600" dirty="0">
              <a:solidFill>
                <a:srgbClr val="5F5E5C"/>
              </a:solidFill>
              <a:latin typeface="微软雅黑" panose="020B0503020204020204" charset="-122"/>
              <a:ea typeface="微软雅黑" panose="020B0503020204020204" charset="-122"/>
            </a:endParaRPr>
          </a:p>
        </p:txBody>
      </p:sp>
      <p:sp>
        <p:nvSpPr>
          <p:cNvPr id="7" name="文本框 7"/>
          <p:cNvSpPr txBox="1"/>
          <p:nvPr/>
        </p:nvSpPr>
        <p:spPr>
          <a:xfrm>
            <a:off x="534963" y="3264600"/>
            <a:ext cx="5625628" cy="452432"/>
          </a:xfrm>
          <a:prstGeom prst="rect">
            <a:avLst/>
          </a:prstGeom>
          <a:noFill/>
        </p:spPr>
        <p:txBody>
          <a:bodyPr wrap="square" rtlCol="0">
            <a:spAutoFit/>
          </a:bodyPr>
          <a:lstStyle/>
          <a:p>
            <a:pPr>
              <a:lnSpc>
                <a:spcPct val="130000"/>
              </a:lnSpc>
            </a:pPr>
            <a:r>
              <a:rPr lang="zh-CN" altLang="en-US" b="1" dirty="0">
                <a:solidFill>
                  <a:srgbClr val="E67819"/>
                </a:solidFill>
                <a:latin typeface="微软雅黑" panose="020B0503020204020204" charset="-122"/>
                <a:ea typeface="微软雅黑" panose="020B0503020204020204" charset="-122"/>
              </a:rPr>
              <a:t>面试时，我们一定要把主动权抓到自己手里：</a:t>
            </a:r>
            <a:endParaRPr lang="zh-CN" altLang="en-US" b="1" dirty="0">
              <a:solidFill>
                <a:srgbClr val="E67819"/>
              </a:solidFill>
              <a:latin typeface="微软雅黑" panose="020B0503020204020204" charset="-122"/>
              <a:ea typeface="微软雅黑" panose="020B0503020204020204" charset="-122"/>
            </a:endParaRPr>
          </a:p>
        </p:txBody>
      </p:sp>
      <p:pic>
        <p:nvPicPr>
          <p:cNvPr id="6146" name="Picture 2" descr="F:\360云盘\04-待整理ing\pic\7358330.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606307" y="2642471"/>
            <a:ext cx="5114925" cy="3438525"/>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1300">
        <p14:pa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5"/>
          <p:cNvSpPr txBox="1"/>
          <p:nvPr/>
        </p:nvSpPr>
        <p:spPr>
          <a:xfrm>
            <a:off x="336947" y="971625"/>
            <a:ext cx="4117114" cy="452432"/>
          </a:xfrm>
          <a:prstGeom prst="rect">
            <a:avLst/>
          </a:prstGeom>
          <a:noFill/>
        </p:spPr>
        <p:txBody>
          <a:bodyPr wrap="square" rtlCol="0">
            <a:spAutoFit/>
          </a:bodyPr>
          <a:lstStyle/>
          <a:p>
            <a:pPr>
              <a:lnSpc>
                <a:spcPct val="130000"/>
              </a:lnSpc>
            </a:pPr>
            <a:r>
              <a:rPr lang="en-US" altLang="zh-CN" b="1" dirty="0" smtClean="0">
                <a:solidFill>
                  <a:srgbClr val="5F5E5C"/>
                </a:solidFill>
                <a:latin typeface="微软雅黑" panose="020B0503020204020204" charset="-122"/>
                <a:ea typeface="微软雅黑" panose="020B0503020204020204" charset="-122"/>
              </a:rPr>
              <a:t>4.2.3 </a:t>
            </a:r>
            <a:r>
              <a:rPr lang="zh-CN" altLang="en-US" b="1" dirty="0" smtClean="0">
                <a:solidFill>
                  <a:srgbClr val="5F5E5C"/>
                </a:solidFill>
                <a:latin typeface="微软雅黑" panose="020B0503020204020204" charset="-122"/>
                <a:ea typeface="微软雅黑" panose="020B0503020204020204" charset="-122"/>
              </a:rPr>
              <a:t>面试</a:t>
            </a:r>
            <a:r>
              <a:rPr lang="zh-CN" altLang="en-US" b="1" dirty="0">
                <a:solidFill>
                  <a:srgbClr val="5F5E5C"/>
                </a:solidFill>
                <a:latin typeface="微软雅黑" panose="020B0503020204020204" charset="-122"/>
                <a:ea typeface="微软雅黑" panose="020B0503020204020204" charset="-122"/>
              </a:rPr>
              <a:t>结束的技巧</a:t>
            </a:r>
            <a:endParaRPr lang="zh-CN" altLang="en-US" b="1" dirty="0">
              <a:solidFill>
                <a:srgbClr val="E67819"/>
              </a:solidFill>
              <a:latin typeface="微软雅黑" panose="020B0503020204020204" charset="-122"/>
              <a:ea typeface="微软雅黑" panose="020B0503020204020204" charset="-122"/>
            </a:endParaRPr>
          </a:p>
        </p:txBody>
      </p:sp>
      <p:sp>
        <p:nvSpPr>
          <p:cNvPr id="5" name="TextBox 4"/>
          <p:cNvSpPr txBox="1"/>
          <p:nvPr/>
        </p:nvSpPr>
        <p:spPr>
          <a:xfrm>
            <a:off x="336947" y="3140968"/>
            <a:ext cx="11359828" cy="3314754"/>
          </a:xfrm>
          <a:prstGeom prst="rect">
            <a:avLst/>
          </a:prstGeom>
          <a:noFill/>
        </p:spPr>
        <p:txBody>
          <a:bodyPr wrap="square" rtlCol="0">
            <a:spAutoFit/>
          </a:bodyPr>
          <a:lstStyle/>
          <a:p>
            <a:pPr marL="342900" indent="-342900">
              <a:lnSpc>
                <a:spcPct val="135000"/>
              </a:lnSpc>
              <a:spcBef>
                <a:spcPts val="600"/>
              </a:spcBef>
              <a:buFont typeface="+mj-ea"/>
              <a:buAutoNum type="circleNumDbPlain"/>
            </a:pPr>
            <a:r>
              <a:rPr lang="zh-CN" altLang="en-US" sz="2000" b="1" dirty="0" smtClean="0">
                <a:solidFill>
                  <a:srgbClr val="E67819"/>
                </a:solidFill>
                <a:latin typeface="微软雅黑" panose="020B0503020204020204" charset="-122"/>
                <a:ea typeface="微软雅黑" panose="020B0503020204020204" charset="-122"/>
              </a:rPr>
              <a:t>留</a:t>
            </a:r>
            <a:r>
              <a:rPr lang="zh-CN" altLang="en-US" sz="2000" b="1" dirty="0">
                <a:solidFill>
                  <a:srgbClr val="E67819"/>
                </a:solidFill>
                <a:latin typeface="微软雅黑" panose="020B0503020204020204" charset="-122"/>
                <a:ea typeface="微软雅黑" panose="020B0503020204020204" charset="-122"/>
              </a:rPr>
              <a:t>出应聘者提问的时间，“您还有什么问题要问吗？”</a:t>
            </a:r>
            <a:r>
              <a:rPr lang="zh-CN" altLang="en-US" sz="2000" b="1" dirty="0" smtClean="0">
                <a:solidFill>
                  <a:srgbClr val="E67819"/>
                </a:solidFill>
                <a:latin typeface="微软雅黑" panose="020B0503020204020204" charset="-122"/>
                <a:ea typeface="微软雅黑" panose="020B0503020204020204" charset="-122"/>
              </a:rPr>
              <a:t>。</a:t>
            </a:r>
            <a:r>
              <a:rPr lang="zh-CN" altLang="en-US" sz="1600" b="1" dirty="0" smtClean="0">
                <a:solidFill>
                  <a:srgbClr val="5F5E5C"/>
                </a:solidFill>
                <a:latin typeface="微软雅黑" panose="020B0503020204020204" charset="-122"/>
                <a:ea typeface="微软雅黑" panose="020B0503020204020204" charset="-122"/>
              </a:rPr>
              <a:t>给</a:t>
            </a:r>
            <a:r>
              <a:rPr lang="zh-CN" altLang="en-US" sz="1600" b="1" dirty="0">
                <a:solidFill>
                  <a:srgbClr val="5F5E5C"/>
                </a:solidFill>
                <a:latin typeface="微软雅黑" panose="020B0503020204020204" charset="-122"/>
                <a:ea typeface="微软雅黑" panose="020B0503020204020204" charset="-122"/>
              </a:rPr>
              <a:t>应聘者提问的机会，既可以了解其主要关注点（印证动机），也可以让其更多地了解企业。回答应聘者问题应有分工，人事政策方面的问题由人力资源部门回答，专业分工方面的由用人部门负责人来回答，回答必须客观，实事求是。对薪酬等敏感问题的回答要巧妙，拿不准的不要随意回答。切忌为了吸引人才而自主做出承诺。</a:t>
            </a:r>
            <a:endParaRPr lang="zh-CN" altLang="en-US" sz="1600" b="1" dirty="0">
              <a:solidFill>
                <a:srgbClr val="5F5E5C"/>
              </a:solidFill>
              <a:latin typeface="微软雅黑" panose="020B0503020204020204" charset="-122"/>
              <a:ea typeface="微软雅黑" panose="020B0503020204020204" charset="-122"/>
            </a:endParaRPr>
          </a:p>
          <a:p>
            <a:pPr marL="342900" indent="-342900">
              <a:lnSpc>
                <a:spcPct val="135000"/>
              </a:lnSpc>
              <a:spcBef>
                <a:spcPts val="600"/>
              </a:spcBef>
              <a:buFont typeface="+mj-ea"/>
              <a:buAutoNum type="circleNumDbPlain"/>
            </a:pPr>
            <a:r>
              <a:rPr lang="zh-CN" altLang="en-US" sz="2000" b="1" dirty="0" smtClean="0">
                <a:solidFill>
                  <a:srgbClr val="E67819"/>
                </a:solidFill>
                <a:latin typeface="微软雅黑" panose="020B0503020204020204" charset="-122"/>
                <a:ea typeface="微软雅黑" panose="020B0503020204020204" charset="-122"/>
              </a:rPr>
              <a:t>说明</a:t>
            </a:r>
            <a:r>
              <a:rPr lang="zh-CN" altLang="en-US" sz="2000" b="1" dirty="0">
                <a:solidFill>
                  <a:srgbClr val="E67819"/>
                </a:solidFill>
                <a:latin typeface="微软雅黑" panose="020B0503020204020204" charset="-122"/>
                <a:ea typeface="微软雅黑" panose="020B0503020204020204" charset="-122"/>
              </a:rPr>
              <a:t>下一步的程序和大概时间。</a:t>
            </a:r>
            <a:r>
              <a:rPr lang="zh-CN" altLang="en-US" sz="1600" b="1" dirty="0">
                <a:solidFill>
                  <a:srgbClr val="5F5E5C"/>
                </a:solidFill>
                <a:latin typeface="微软雅黑" panose="020B0503020204020204" charset="-122"/>
                <a:ea typeface="微软雅黑" panose="020B0503020204020204" charset="-122"/>
              </a:rPr>
              <a:t>体现对应聘者的尊重。</a:t>
            </a:r>
            <a:endParaRPr lang="zh-CN" altLang="en-US" sz="1600" b="1" dirty="0">
              <a:solidFill>
                <a:srgbClr val="5F5E5C"/>
              </a:solidFill>
              <a:latin typeface="微软雅黑" panose="020B0503020204020204" charset="-122"/>
              <a:ea typeface="微软雅黑" panose="020B0503020204020204" charset="-122"/>
            </a:endParaRPr>
          </a:p>
          <a:p>
            <a:pPr marL="342900" indent="-342900">
              <a:lnSpc>
                <a:spcPct val="135000"/>
              </a:lnSpc>
              <a:spcBef>
                <a:spcPts val="600"/>
              </a:spcBef>
              <a:buFont typeface="+mj-ea"/>
              <a:buAutoNum type="circleNumDbPlain"/>
            </a:pPr>
            <a:r>
              <a:rPr lang="zh-CN" altLang="en-US" sz="2000" b="1" dirty="0" smtClean="0">
                <a:solidFill>
                  <a:srgbClr val="E67819"/>
                </a:solidFill>
                <a:latin typeface="微软雅黑" panose="020B0503020204020204" charset="-122"/>
                <a:ea typeface="微软雅黑" panose="020B0503020204020204" charset="-122"/>
              </a:rPr>
              <a:t>真诚</a:t>
            </a:r>
            <a:r>
              <a:rPr lang="zh-CN" altLang="en-US" sz="2000" b="1" dirty="0">
                <a:solidFill>
                  <a:srgbClr val="E67819"/>
                </a:solidFill>
                <a:latin typeface="微软雅黑" panose="020B0503020204020204" charset="-122"/>
                <a:ea typeface="微软雅黑" panose="020B0503020204020204" charset="-122"/>
              </a:rPr>
              <a:t>地感谢应聘者。</a:t>
            </a:r>
            <a:r>
              <a:rPr lang="zh-CN" altLang="en-US" sz="1600" b="1" dirty="0">
                <a:solidFill>
                  <a:srgbClr val="5F5E5C"/>
                </a:solidFill>
                <a:latin typeface="微软雅黑" panose="020B0503020204020204" charset="-122"/>
                <a:ea typeface="微软雅黑" panose="020B0503020204020204" charset="-122"/>
              </a:rPr>
              <a:t>哪怕你当时就知道这个人真的一点都不合适，也要真诚地感谢他花时间来参加面试。</a:t>
            </a:r>
            <a:endParaRPr lang="zh-CN" altLang="en-US" sz="1600" b="1" dirty="0">
              <a:solidFill>
                <a:srgbClr val="5F5E5C"/>
              </a:solidFill>
              <a:latin typeface="微软雅黑" panose="020B0503020204020204" charset="-122"/>
              <a:ea typeface="微软雅黑" panose="020B0503020204020204" charset="-122"/>
            </a:endParaRPr>
          </a:p>
          <a:p>
            <a:pPr marL="342900" indent="-342900">
              <a:lnSpc>
                <a:spcPct val="135000"/>
              </a:lnSpc>
              <a:spcBef>
                <a:spcPts val="600"/>
              </a:spcBef>
              <a:buFont typeface="+mj-ea"/>
              <a:buAutoNum type="circleNumDbPlain"/>
            </a:pPr>
            <a:r>
              <a:rPr lang="zh-CN" altLang="en-US" sz="2000" b="1" dirty="0" smtClean="0">
                <a:solidFill>
                  <a:srgbClr val="E67819"/>
                </a:solidFill>
                <a:latin typeface="微软雅黑" panose="020B0503020204020204" charset="-122"/>
                <a:ea typeface="微软雅黑" panose="020B0503020204020204" charset="-122"/>
              </a:rPr>
              <a:t>做好</a:t>
            </a:r>
            <a:r>
              <a:rPr lang="zh-CN" altLang="en-US" sz="2000" b="1" dirty="0">
                <a:solidFill>
                  <a:srgbClr val="E67819"/>
                </a:solidFill>
                <a:latin typeface="微软雅黑" panose="020B0503020204020204" charset="-122"/>
                <a:ea typeface="微软雅黑" panose="020B0503020204020204" charset="-122"/>
              </a:rPr>
              <a:t>面试记录</a:t>
            </a:r>
            <a:r>
              <a:rPr lang="zh-CN" altLang="en-US" sz="1600" b="1" dirty="0">
                <a:solidFill>
                  <a:srgbClr val="E67819"/>
                </a:solidFill>
                <a:latin typeface="微软雅黑" panose="020B0503020204020204" charset="-122"/>
                <a:ea typeface="微软雅黑" panose="020B0503020204020204" charset="-122"/>
              </a:rPr>
              <a:t>。</a:t>
            </a:r>
            <a:r>
              <a:rPr lang="zh-CN" altLang="en-US" sz="1600" b="1" dirty="0" smtClean="0">
                <a:solidFill>
                  <a:srgbClr val="5F5E5C"/>
                </a:solidFill>
                <a:latin typeface="微软雅黑" panose="020B0503020204020204" charset="-122"/>
                <a:ea typeface="微软雅黑" panose="020B0503020204020204" charset="-122"/>
              </a:rPr>
              <a:t>在</a:t>
            </a:r>
            <a:r>
              <a:rPr lang="zh-CN" altLang="en-US" sz="1600" b="1" dirty="0">
                <a:solidFill>
                  <a:srgbClr val="5F5E5C"/>
                </a:solidFill>
                <a:latin typeface="微软雅黑" panose="020B0503020204020204" charset="-122"/>
                <a:ea typeface="微软雅黑" panose="020B0503020204020204" charset="-122"/>
              </a:rPr>
              <a:t>下一个应聘者进来之前，把上一个应聘者的笔记做全，并放在一边，再请下一个人进来面试，以保证对前一个应聘者的评价完整。</a:t>
            </a:r>
            <a:endParaRPr lang="zh-CN" altLang="en-US" sz="1600" b="1" dirty="0">
              <a:solidFill>
                <a:srgbClr val="5F5E5C"/>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5"/>
          <p:cNvSpPr txBox="1"/>
          <p:nvPr/>
        </p:nvSpPr>
        <p:spPr>
          <a:xfrm>
            <a:off x="336947" y="971625"/>
            <a:ext cx="9725462" cy="417358"/>
          </a:xfrm>
          <a:prstGeom prst="rect">
            <a:avLst/>
          </a:prstGeom>
          <a:noFill/>
        </p:spPr>
        <p:txBody>
          <a:bodyPr wrap="square" rtlCol="0">
            <a:spAutoFit/>
          </a:bodyPr>
          <a:lstStyle/>
          <a:p>
            <a:pPr>
              <a:lnSpc>
                <a:spcPct val="130000"/>
              </a:lnSpc>
            </a:pPr>
            <a:r>
              <a:rPr lang="zh-CN" altLang="en-US" b="1" dirty="0">
                <a:solidFill>
                  <a:srgbClr val="E67819"/>
                </a:solidFill>
                <a:latin typeface="微软雅黑" panose="020B0503020204020204" charset="-122"/>
                <a:ea typeface="微软雅黑" panose="020B0503020204020204" charset="-122"/>
              </a:rPr>
              <a:t>一次有效的面试</a:t>
            </a:r>
            <a:r>
              <a:rPr lang="en-US" altLang="zh-CN" b="1" dirty="0">
                <a:solidFill>
                  <a:srgbClr val="E67819"/>
                </a:solidFill>
                <a:latin typeface="微软雅黑" panose="020B0503020204020204" charset="-122"/>
                <a:ea typeface="微软雅黑" panose="020B0503020204020204" charset="-122"/>
              </a:rPr>
              <a:t>=</a:t>
            </a:r>
            <a:r>
              <a:rPr lang="zh-CN" altLang="en-US" b="1" dirty="0">
                <a:solidFill>
                  <a:srgbClr val="E67819"/>
                </a:solidFill>
                <a:latin typeface="微软雅黑" panose="020B0503020204020204" charset="-122"/>
                <a:ea typeface="微软雅黑" panose="020B0503020204020204" charset="-122"/>
              </a:rPr>
              <a:t>充分的准备</a:t>
            </a:r>
            <a:r>
              <a:rPr lang="en-US" altLang="zh-CN" b="1" dirty="0">
                <a:solidFill>
                  <a:srgbClr val="E67819"/>
                </a:solidFill>
                <a:latin typeface="微软雅黑" panose="020B0503020204020204" charset="-122"/>
                <a:ea typeface="微软雅黑" panose="020B0503020204020204" charset="-122"/>
              </a:rPr>
              <a:t>+</a:t>
            </a:r>
            <a:r>
              <a:rPr lang="zh-CN" altLang="en-US" b="1" dirty="0">
                <a:solidFill>
                  <a:srgbClr val="E67819"/>
                </a:solidFill>
                <a:latin typeface="微软雅黑" panose="020B0503020204020204" charset="-122"/>
                <a:ea typeface="微软雅黑" panose="020B0503020204020204" charset="-122"/>
              </a:rPr>
              <a:t>精心的提问</a:t>
            </a:r>
            <a:r>
              <a:rPr lang="en-US" altLang="zh-CN" b="1" dirty="0">
                <a:solidFill>
                  <a:srgbClr val="E67819"/>
                </a:solidFill>
                <a:latin typeface="微软雅黑" panose="020B0503020204020204" charset="-122"/>
                <a:ea typeface="微软雅黑" panose="020B0503020204020204" charset="-122"/>
              </a:rPr>
              <a:t>+</a:t>
            </a:r>
            <a:r>
              <a:rPr lang="zh-CN" altLang="en-US" b="1" dirty="0">
                <a:solidFill>
                  <a:srgbClr val="E67819"/>
                </a:solidFill>
                <a:latin typeface="微软雅黑" panose="020B0503020204020204" charset="-122"/>
                <a:ea typeface="微软雅黑" panose="020B0503020204020204" charset="-122"/>
              </a:rPr>
              <a:t>仔细的倾听</a:t>
            </a:r>
            <a:r>
              <a:rPr lang="en-US" altLang="zh-CN" b="1" dirty="0">
                <a:solidFill>
                  <a:srgbClr val="E67819"/>
                </a:solidFill>
                <a:latin typeface="微软雅黑" panose="020B0503020204020204" charset="-122"/>
                <a:ea typeface="微软雅黑" panose="020B0503020204020204" charset="-122"/>
              </a:rPr>
              <a:t>+</a:t>
            </a:r>
            <a:r>
              <a:rPr lang="zh-CN" altLang="en-US" b="1" dirty="0">
                <a:solidFill>
                  <a:srgbClr val="E67819"/>
                </a:solidFill>
                <a:latin typeface="微软雅黑" panose="020B0503020204020204" charset="-122"/>
                <a:ea typeface="微软雅黑" panose="020B0503020204020204" charset="-122"/>
              </a:rPr>
              <a:t>准确的记录</a:t>
            </a:r>
            <a:r>
              <a:rPr lang="en-US" altLang="zh-CN" b="1" dirty="0">
                <a:solidFill>
                  <a:srgbClr val="E67819"/>
                </a:solidFill>
                <a:latin typeface="微软雅黑" panose="020B0503020204020204" charset="-122"/>
                <a:ea typeface="微软雅黑" panose="020B0503020204020204" charset="-122"/>
              </a:rPr>
              <a:t>+</a:t>
            </a:r>
            <a:r>
              <a:rPr lang="zh-CN" altLang="en-US" b="1" dirty="0">
                <a:solidFill>
                  <a:srgbClr val="E67819"/>
                </a:solidFill>
                <a:latin typeface="微软雅黑" panose="020B0503020204020204" charset="-122"/>
                <a:ea typeface="微软雅黑" panose="020B0503020204020204" charset="-122"/>
              </a:rPr>
              <a:t>科学的评估。</a:t>
            </a:r>
            <a:endParaRPr lang="zh-CN" altLang="en-US" b="1" dirty="0">
              <a:solidFill>
                <a:srgbClr val="E67819"/>
              </a:solidFill>
              <a:latin typeface="微软雅黑" panose="020B0503020204020204" charset="-122"/>
              <a:ea typeface="微软雅黑" panose="020B0503020204020204" charset="-122"/>
            </a:endParaRPr>
          </a:p>
        </p:txBody>
      </p:sp>
      <p:sp>
        <p:nvSpPr>
          <p:cNvPr id="5" name="TextBox 4"/>
          <p:cNvSpPr txBox="1"/>
          <p:nvPr/>
        </p:nvSpPr>
        <p:spPr>
          <a:xfrm>
            <a:off x="336947" y="1484784"/>
            <a:ext cx="9725462" cy="732508"/>
          </a:xfrm>
          <a:prstGeom prst="rect">
            <a:avLst/>
          </a:prstGeom>
          <a:noFill/>
        </p:spPr>
        <p:txBody>
          <a:bodyPr wrap="square" rtlCol="0">
            <a:spAutoFit/>
          </a:bodyPr>
          <a:lstStyle/>
          <a:p>
            <a:pPr>
              <a:lnSpc>
                <a:spcPct val="130000"/>
              </a:lnSpc>
            </a:pPr>
            <a:r>
              <a:rPr lang="zh-CN" altLang="en-US" sz="1600" dirty="0">
                <a:solidFill>
                  <a:srgbClr val="5F5E5C"/>
                </a:solidFill>
                <a:latin typeface="微软雅黑" panose="020B0503020204020204" charset="-122"/>
                <a:ea typeface="微软雅黑" panose="020B0503020204020204" charset="-122"/>
              </a:rPr>
              <a:t>因此，面试结束后，应根据面试评估表快速对应聘者进行评估并进行决策。如果是多人面试，需要由所有面试者共同讨论综合各项结果，并做出决定。</a:t>
            </a:r>
            <a:endParaRPr lang="zh-CN" altLang="en-US" sz="1600" b="1" dirty="0">
              <a:solidFill>
                <a:srgbClr val="E67819"/>
              </a:solidFill>
              <a:latin typeface="微软雅黑" panose="020B0503020204020204" charset="-122"/>
              <a:ea typeface="微软雅黑" panose="020B0503020204020204" charset="-122"/>
            </a:endParaRPr>
          </a:p>
        </p:txBody>
      </p:sp>
      <p:sp>
        <p:nvSpPr>
          <p:cNvPr id="6" name="矩形 5"/>
          <p:cNvSpPr/>
          <p:nvPr/>
        </p:nvSpPr>
        <p:spPr>
          <a:xfrm>
            <a:off x="362780" y="2564904"/>
            <a:ext cx="4150631" cy="2653034"/>
          </a:xfrm>
          <a:prstGeom prst="rect">
            <a:avLst/>
          </a:prstGeom>
        </p:spPr>
        <p:txBody>
          <a:bodyPr wrap="square">
            <a:spAutoFit/>
          </a:bodyPr>
          <a:lstStyle/>
          <a:p>
            <a:pPr>
              <a:lnSpc>
                <a:spcPct val="130000"/>
              </a:lnSpc>
            </a:pPr>
            <a:r>
              <a:rPr lang="zh-CN" altLang="en-US" sz="1600" dirty="0">
                <a:solidFill>
                  <a:srgbClr val="5F5E5C"/>
                </a:solidFill>
                <a:latin typeface="微软雅黑" panose="020B0503020204020204" charset="-122"/>
                <a:ea typeface="微软雅黑" panose="020B0503020204020204" charset="-122"/>
              </a:rPr>
              <a:t>如果是分阶段面试，注意不要认为反正决定权在后面，就把决定留给下一个人，有了这种心理，会很大程度上影响面试的效果。本来自己可以搞清楚的问题，却把责任推给了后面的人。或者有意问一些简单的问题，把难题留给后人。其实，无论最终是大家讨论，还是领导拍板，每个面试官的论点和论据都很重要。</a:t>
            </a:r>
            <a:r>
              <a:rPr lang="zh-CN" altLang="en-US" sz="1600" b="1" dirty="0">
                <a:solidFill>
                  <a:srgbClr val="FF0000"/>
                </a:solidFill>
                <a:latin typeface="微软雅黑" panose="020B0503020204020204" charset="-122"/>
                <a:ea typeface="微软雅黑" panose="020B0503020204020204" charset="-122"/>
              </a:rPr>
              <a:t>否则为什么要你去面试？</a:t>
            </a:r>
            <a:endParaRPr lang="zh-CN" altLang="en-US" sz="1600" b="1" dirty="0">
              <a:solidFill>
                <a:srgbClr val="FF0000"/>
              </a:solidFill>
              <a:latin typeface="微软雅黑" panose="020B0503020204020204" charset="-122"/>
              <a:ea typeface="微软雅黑" panose="020B0503020204020204" charset="-122"/>
            </a:endParaRPr>
          </a:p>
        </p:txBody>
      </p:sp>
      <p:pic>
        <p:nvPicPr>
          <p:cNvPr id="8" name="Picture 2" descr="F:\360云盘\04-待整理ing\pic\13-questions-to-ask-during-your-next-interview-aab3f9a99b.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4873451" y="2244123"/>
            <a:ext cx="6847781" cy="3849174"/>
          </a:xfrm>
          <a:prstGeom prst="rect">
            <a:avLst/>
          </a:prstGeom>
          <a:ln w="28575">
            <a:solidFill>
              <a:srgbClr val="E67819"/>
            </a:solidFill>
          </a:ln>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extBox 42"/>
          <p:cNvSpPr txBox="1">
            <a:spLocks noChangeArrowheads="1"/>
          </p:cNvSpPr>
          <p:nvPr/>
        </p:nvSpPr>
        <p:spPr bwMode="auto">
          <a:xfrm>
            <a:off x="1052830" y="1904365"/>
            <a:ext cx="10624185" cy="1333500"/>
          </a:xfrm>
          <a:prstGeom prst="rect">
            <a:avLst/>
          </a:prstGeom>
          <a:solidFill>
            <a:srgbClr val="E67819"/>
          </a:solidFill>
          <a:ln>
            <a:noFill/>
          </a:ln>
        </p:spPr>
        <p:txBody>
          <a:bodyPr wrap="square" lIns="102870" tIns="51435" rIns="102870" bIns="51435">
            <a:spAutoFit/>
          </a:bodyPr>
          <a:lstStyle>
            <a:lvl1pPr eaLnBrk="0" hangingPunct="0">
              <a:defRPr sz="2000">
                <a:solidFill>
                  <a:schemeClr val="tx1"/>
                </a:solidFill>
                <a:latin typeface="Calibri" panose="020F0502020204030204" charset="0"/>
                <a:ea typeface="宋体" panose="02010600030101010101" pitchFamily="2" charset="-122"/>
              </a:defRPr>
            </a:lvl1pPr>
            <a:lvl2pPr marL="742950" indent="-285750" eaLnBrk="0" hangingPunct="0">
              <a:defRPr sz="2000">
                <a:solidFill>
                  <a:schemeClr val="tx1"/>
                </a:solidFill>
                <a:latin typeface="Calibri" panose="020F0502020204030204" charset="0"/>
                <a:ea typeface="宋体" panose="02010600030101010101" pitchFamily="2" charset="-122"/>
              </a:defRPr>
            </a:lvl2pPr>
            <a:lvl3pPr marL="1143000" indent="-228600" eaLnBrk="0" hangingPunct="0">
              <a:defRPr sz="2000">
                <a:solidFill>
                  <a:schemeClr val="tx1"/>
                </a:solidFill>
                <a:latin typeface="Calibri" panose="020F0502020204030204" charset="0"/>
                <a:ea typeface="宋体" panose="02010600030101010101" pitchFamily="2" charset="-122"/>
              </a:defRPr>
            </a:lvl3pPr>
            <a:lvl4pPr marL="1600200" indent="-228600" eaLnBrk="0" hangingPunct="0">
              <a:defRPr sz="2000">
                <a:solidFill>
                  <a:schemeClr val="tx1"/>
                </a:solidFill>
                <a:latin typeface="Calibri" panose="020F0502020204030204" charset="0"/>
                <a:ea typeface="宋体" panose="02010600030101010101" pitchFamily="2" charset="-122"/>
              </a:defRPr>
            </a:lvl4pPr>
            <a:lvl5pPr eaLnBrk="0" hangingPunct="0">
              <a:defRPr sz="2000">
                <a:solidFill>
                  <a:schemeClr val="tx1"/>
                </a:solidFill>
                <a:latin typeface="Calibri" panose="020F0502020204030204" charset="0"/>
                <a:ea typeface="宋体" panose="02010600030101010101" pitchFamily="2" charset="-122"/>
              </a:defRPr>
            </a:lvl5pPr>
            <a:lvl6pPr marL="2514600" indent="-228600" defTabSz="1028700" eaLnBrk="0" fontAlgn="base" hangingPunct="0">
              <a:spcBef>
                <a:spcPct val="0"/>
              </a:spcBef>
              <a:spcAft>
                <a:spcPct val="0"/>
              </a:spcAft>
              <a:defRPr sz="2000">
                <a:solidFill>
                  <a:schemeClr val="tx1"/>
                </a:solidFill>
                <a:latin typeface="Calibri" panose="020F0502020204030204" charset="0"/>
                <a:ea typeface="宋体" panose="02010600030101010101" pitchFamily="2" charset="-122"/>
              </a:defRPr>
            </a:lvl6pPr>
            <a:lvl7pPr marL="2971800" indent="-228600" defTabSz="1028700" eaLnBrk="0" fontAlgn="base" hangingPunct="0">
              <a:spcBef>
                <a:spcPct val="0"/>
              </a:spcBef>
              <a:spcAft>
                <a:spcPct val="0"/>
              </a:spcAft>
              <a:defRPr sz="2000">
                <a:solidFill>
                  <a:schemeClr val="tx1"/>
                </a:solidFill>
                <a:latin typeface="Calibri" panose="020F0502020204030204" charset="0"/>
                <a:ea typeface="宋体" panose="02010600030101010101" pitchFamily="2" charset="-122"/>
              </a:defRPr>
            </a:lvl7pPr>
            <a:lvl8pPr marL="3429000" indent="-228600" defTabSz="1028700" eaLnBrk="0" fontAlgn="base" hangingPunct="0">
              <a:spcBef>
                <a:spcPct val="0"/>
              </a:spcBef>
              <a:spcAft>
                <a:spcPct val="0"/>
              </a:spcAft>
              <a:defRPr sz="2000">
                <a:solidFill>
                  <a:schemeClr val="tx1"/>
                </a:solidFill>
                <a:latin typeface="Calibri" panose="020F0502020204030204" charset="0"/>
                <a:ea typeface="宋体" panose="02010600030101010101" pitchFamily="2" charset="-122"/>
              </a:defRPr>
            </a:lvl8pPr>
            <a:lvl9pPr marL="3886200" indent="-228600" defTabSz="1028700" eaLnBrk="0" fontAlgn="base" hangingPunct="0">
              <a:spcBef>
                <a:spcPct val="0"/>
              </a:spcBef>
              <a:spcAft>
                <a:spcPct val="0"/>
              </a:spcAft>
              <a:defRPr sz="2000">
                <a:solidFill>
                  <a:schemeClr val="tx1"/>
                </a:solidFill>
                <a:latin typeface="Calibri" panose="020F0502020204030204" charset="0"/>
                <a:ea typeface="宋体" panose="02010600030101010101" pitchFamily="2" charset="-122"/>
              </a:defRPr>
            </a:lvl9pPr>
          </a:lstStyle>
          <a:p>
            <a:pPr algn="ctr" eaLnBrk="1" hangingPunct="1"/>
            <a:r>
              <a:rPr lang="en-US" altLang="zh-CN" sz="8000" dirty="0" smtClean="0">
                <a:solidFill>
                  <a:schemeClr val="bg1"/>
                </a:solidFill>
                <a:latin typeface="Impact" panose="020B0806030902050204" pitchFamily="34" charset="0"/>
              </a:rPr>
              <a:t>Thanks</a:t>
            </a:r>
            <a:endParaRPr lang="zh-CN" altLang="en-US" sz="8000" dirty="0">
              <a:solidFill>
                <a:schemeClr val="bg1"/>
              </a:solidFill>
              <a:latin typeface="Impact" panose="020B0806030902050204" pitchFamily="34" charset="0"/>
            </a:endParaRPr>
          </a:p>
        </p:txBody>
      </p:sp>
    </p:spTree>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圆角矩形 15"/>
          <p:cNvSpPr/>
          <p:nvPr/>
        </p:nvSpPr>
        <p:spPr>
          <a:xfrm>
            <a:off x="912333" y="3578822"/>
            <a:ext cx="9001678" cy="2237271"/>
          </a:xfrm>
          <a:prstGeom prst="roundRect">
            <a:avLst>
              <a:gd name="adj" fmla="val 3787"/>
            </a:avLst>
          </a:prstGeom>
          <a:solidFill>
            <a:srgbClr val="E678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2767217" y="1936984"/>
            <a:ext cx="5544616" cy="742319"/>
          </a:xfrm>
          <a:prstGeom prst="rect">
            <a:avLst/>
          </a:prstGeom>
          <a:noFill/>
        </p:spPr>
        <p:txBody>
          <a:bodyPr wrap="square" rtlCol="0">
            <a:spAutoFit/>
          </a:bodyPr>
          <a:lstStyle/>
          <a:p>
            <a:pPr algn="ctr">
              <a:lnSpc>
                <a:spcPct val="130000"/>
              </a:lnSpc>
            </a:pPr>
            <a:r>
              <a:rPr lang="zh-CN" altLang="en-US" sz="3600" b="1" dirty="0" smtClean="0">
                <a:solidFill>
                  <a:srgbClr val="5F5E5C"/>
                </a:solidFill>
                <a:latin typeface="微软雅黑" panose="020B0503020204020204" charset="-122"/>
                <a:ea typeface="微软雅黑" panose="020B0503020204020204" charset="-122"/>
              </a:rPr>
              <a:t>结构化面试概述</a:t>
            </a:r>
            <a:endParaRPr lang="zh-CN" altLang="en-US" sz="3600" b="1" dirty="0">
              <a:solidFill>
                <a:srgbClr val="5F5E5C"/>
              </a:solidFill>
              <a:latin typeface="微软雅黑" panose="020B0503020204020204" charset="-122"/>
              <a:ea typeface="微软雅黑" panose="020B0503020204020204" charset="-122"/>
            </a:endParaRPr>
          </a:p>
        </p:txBody>
      </p:sp>
      <p:sp>
        <p:nvSpPr>
          <p:cNvPr id="19" name="TextBox 8"/>
          <p:cNvSpPr txBox="1"/>
          <p:nvPr/>
        </p:nvSpPr>
        <p:spPr>
          <a:xfrm>
            <a:off x="1345059" y="2751311"/>
            <a:ext cx="8388932" cy="461665"/>
          </a:xfrm>
          <a:prstGeom prst="rect">
            <a:avLst/>
          </a:prstGeom>
          <a:noFill/>
        </p:spPr>
        <p:txBody>
          <a:bodyPr wrap="square" rtlCol="0">
            <a:spAutoFit/>
          </a:bodyPr>
          <a:lstStyle/>
          <a:p>
            <a:pPr algn="ctr"/>
            <a:r>
              <a:rPr lang="zh-CN" altLang="en-US" sz="2400" b="1" dirty="0">
                <a:solidFill>
                  <a:srgbClr val="E67819"/>
                </a:solidFill>
                <a:latin typeface="Impact" panose="020B0806030902050204" pitchFamily="34" charset="0"/>
                <a:ea typeface="微软雅黑" panose="020B0503020204020204" charset="-122"/>
              </a:rPr>
              <a:t>结构化面试是目前使用最为常见的人事评价手段之一。</a:t>
            </a:r>
            <a:endParaRPr lang="zh-CN" altLang="en-US" sz="2400" b="1" dirty="0">
              <a:solidFill>
                <a:srgbClr val="E67819"/>
              </a:solidFill>
              <a:latin typeface="Impact" panose="020B0806030902050204" pitchFamily="34" charset="0"/>
              <a:ea typeface="微软雅黑" panose="020B0503020204020204" charset="-122"/>
            </a:endParaRPr>
          </a:p>
        </p:txBody>
      </p:sp>
      <p:sp>
        <p:nvSpPr>
          <p:cNvPr id="24" name="TextBox 8"/>
          <p:cNvSpPr txBox="1"/>
          <p:nvPr/>
        </p:nvSpPr>
        <p:spPr>
          <a:xfrm>
            <a:off x="1201043" y="3985083"/>
            <a:ext cx="8370930" cy="1424749"/>
          </a:xfrm>
          <a:prstGeom prst="rect">
            <a:avLst/>
          </a:prstGeom>
          <a:noFill/>
        </p:spPr>
        <p:txBody>
          <a:bodyPr wrap="square" rtlCol="0" anchor="ctr">
            <a:spAutoFit/>
          </a:bodyPr>
          <a:lstStyle/>
          <a:p>
            <a:pPr>
              <a:lnSpc>
                <a:spcPct val="139000"/>
              </a:lnSpc>
            </a:pPr>
            <a:r>
              <a:rPr lang="zh-CN" altLang="en-US" sz="1600" dirty="0">
                <a:solidFill>
                  <a:schemeClr val="bg1"/>
                </a:solidFill>
                <a:latin typeface="Impact" panose="020B0806030902050204" pitchFamily="34" charset="0"/>
                <a:ea typeface="微软雅黑" panose="020B0503020204020204" charset="-122"/>
              </a:rPr>
              <a:t>结构化面试从面试程序、面试内容、评价标准及面试时间等方面都进行了严格的要求，可以说是流程清晰、内容严密。结构化面试根据胜任力模型中选人标准的通用六个维度来设计面试问题。因此，结构化面试中提出的问题仅与工作的要求有关，客观地收集并评价候选人的信息，尽量避免了由于各种评价误差，如：主观印象、第一印象和随机性等结果产生的偏差。</a:t>
            </a:r>
            <a:endParaRPr lang="zh-CN" altLang="en-US" sz="1600" dirty="0">
              <a:solidFill>
                <a:schemeClr val="bg1"/>
              </a:solidFill>
              <a:latin typeface="微软雅黑" panose="020B0503020204020204" charset="-122"/>
              <a:ea typeface="微软雅黑" panose="020B0503020204020204" charset="-122"/>
            </a:endParaRPr>
          </a:p>
        </p:txBody>
      </p:sp>
      <p:sp>
        <p:nvSpPr>
          <p:cNvPr id="3" name="等腰三角形 2"/>
          <p:cNvSpPr/>
          <p:nvPr/>
        </p:nvSpPr>
        <p:spPr>
          <a:xfrm>
            <a:off x="9218193" y="3212975"/>
            <a:ext cx="360040" cy="401459"/>
          </a:xfrm>
          <a:prstGeom prst="triangle">
            <a:avLst>
              <a:gd name="adj" fmla="val 0"/>
            </a:avLst>
          </a:prstGeom>
          <a:solidFill>
            <a:srgbClr val="E678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300">
        <p14:pa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65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1150"/>
                            </p:stCondLst>
                            <p:childTnLst>
                              <p:par>
                                <p:cTn id="10" presetID="42" presetClass="entr" presetSubtype="0" fill="hold" grpId="0" nodeType="after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anim calcmode="lin" valueType="num">
                                      <p:cBhvr>
                                        <p:cTn id="13" dur="500" fill="hold"/>
                                        <p:tgtEl>
                                          <p:spTgt spid="19"/>
                                        </p:tgtEl>
                                        <p:attrNameLst>
                                          <p:attrName>ppt_x</p:attrName>
                                        </p:attrNameLst>
                                      </p:cBhvr>
                                      <p:tavLst>
                                        <p:tav tm="0">
                                          <p:val>
                                            <p:strVal val="#ppt_x"/>
                                          </p:val>
                                        </p:tav>
                                        <p:tav tm="100000">
                                          <p:val>
                                            <p:strVal val="#ppt_x"/>
                                          </p:val>
                                        </p:tav>
                                      </p:tavLst>
                                    </p:anim>
                                    <p:anim calcmode="lin" valueType="num">
                                      <p:cBhvr>
                                        <p:cTn id="14" dur="500" fill="hold"/>
                                        <p:tgtEl>
                                          <p:spTgt spid="19"/>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20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750"/>
                                        <p:tgtEl>
                                          <p:spTgt spid="24"/>
                                        </p:tgtEl>
                                      </p:cBhvr>
                                    </p:animEffect>
                                    <p:anim calcmode="lin" valueType="num">
                                      <p:cBhvr>
                                        <p:cTn id="18" dur="750" fill="hold"/>
                                        <p:tgtEl>
                                          <p:spTgt spid="24"/>
                                        </p:tgtEl>
                                        <p:attrNameLst>
                                          <p:attrName>ppt_x</p:attrName>
                                        </p:attrNameLst>
                                      </p:cBhvr>
                                      <p:tavLst>
                                        <p:tav tm="0">
                                          <p:val>
                                            <p:strVal val="#ppt_x"/>
                                          </p:val>
                                        </p:tav>
                                        <p:tav tm="100000">
                                          <p:val>
                                            <p:strVal val="#ppt_x"/>
                                          </p:val>
                                        </p:tav>
                                      </p:tavLst>
                                    </p:anim>
                                    <p:anim calcmode="lin" valueType="num">
                                      <p:cBhvr>
                                        <p:cTn id="19" dur="75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480963" y="2780928"/>
            <a:ext cx="9865096" cy="3314204"/>
          </a:xfrm>
          <a:prstGeom prst="rect">
            <a:avLst/>
          </a:prstGeom>
          <a:solidFill>
            <a:sysClr val="window" lastClr="FFFFFF"/>
          </a:solidFill>
          <a:ln w="3175" cap="flat" cmpd="sng" algn="ctr">
            <a:solidFill>
              <a:sysClr val="window" lastClr="FFFFFF">
                <a:lumMod val="75000"/>
              </a:sysClr>
            </a:solidFill>
            <a:prstDash val="solid"/>
          </a:ln>
          <a:effectLst>
            <a:outerShdw blurRad="50800" dist="38100" dir="5400000" algn="t" rotWithShape="0">
              <a:prstClr val="black">
                <a:alpha val="40000"/>
              </a:prstClr>
            </a:outerShdw>
          </a:effectLst>
        </p:spPr>
        <p:txBody>
          <a:bodyPr anchor="ctr"/>
          <a:lstStyle/>
          <a:p>
            <a:pPr algn="ctr">
              <a:defRPr/>
            </a:pPr>
            <a:endParaRPr lang="zh-CN" altLang="en-US" kern="0">
              <a:solidFill>
                <a:sysClr val="window" lastClr="FFFFFF"/>
              </a:solidFill>
              <a:latin typeface="Tahoma" panose="020B0604030504040204"/>
              <a:ea typeface="微软雅黑" panose="020B0503020204020204" charset="-122"/>
            </a:endParaRPr>
          </a:p>
        </p:txBody>
      </p:sp>
      <p:sp>
        <p:nvSpPr>
          <p:cNvPr id="17" name="矩形 16"/>
          <p:cNvSpPr/>
          <p:nvPr/>
        </p:nvSpPr>
        <p:spPr>
          <a:xfrm>
            <a:off x="480963" y="2014209"/>
            <a:ext cx="108000" cy="396000"/>
          </a:xfrm>
          <a:prstGeom prst="rect">
            <a:avLst/>
          </a:prstGeom>
          <a:solidFill>
            <a:srgbClr val="E678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612321" y="2003530"/>
            <a:ext cx="3466369" cy="452432"/>
          </a:xfrm>
          <a:prstGeom prst="rect">
            <a:avLst/>
          </a:prstGeom>
          <a:noFill/>
        </p:spPr>
        <p:txBody>
          <a:bodyPr wrap="square" rtlCol="0">
            <a:spAutoFit/>
          </a:bodyPr>
          <a:lstStyle/>
          <a:p>
            <a:pPr>
              <a:lnSpc>
                <a:spcPct val="130000"/>
              </a:lnSpc>
            </a:pPr>
            <a:r>
              <a:rPr lang="en-US" altLang="zh-CN" dirty="0">
                <a:solidFill>
                  <a:srgbClr val="5F5E5C"/>
                </a:solidFill>
                <a:latin typeface="微软雅黑" panose="020B0503020204020204" charset="-122"/>
                <a:ea typeface="微软雅黑" panose="020B0503020204020204" charset="-122"/>
              </a:rPr>
              <a:t>2</a:t>
            </a:r>
            <a:r>
              <a:rPr lang="en-US" altLang="zh-CN" dirty="0" smtClean="0">
                <a:solidFill>
                  <a:srgbClr val="5F5E5C"/>
                </a:solidFill>
                <a:latin typeface="微软雅黑" panose="020B0503020204020204" charset="-122"/>
                <a:ea typeface="微软雅黑" panose="020B0503020204020204" charset="-122"/>
              </a:rPr>
              <a:t>. </a:t>
            </a:r>
            <a:r>
              <a:rPr lang="zh-CN" altLang="en-US" dirty="0" smtClean="0">
                <a:solidFill>
                  <a:srgbClr val="5F5E5C"/>
                </a:solidFill>
                <a:latin typeface="微软雅黑" panose="020B0503020204020204" charset="-122"/>
                <a:ea typeface="微软雅黑" panose="020B0503020204020204" charset="-122"/>
              </a:rPr>
              <a:t>按</a:t>
            </a:r>
            <a:r>
              <a:rPr lang="zh-CN" altLang="en-US" dirty="0">
                <a:solidFill>
                  <a:srgbClr val="5F5E5C"/>
                </a:solidFill>
                <a:latin typeface="微软雅黑" panose="020B0503020204020204" charset="-122"/>
                <a:ea typeface="微软雅黑" panose="020B0503020204020204" charset="-122"/>
              </a:rPr>
              <a:t>面试实施的方式来分类</a:t>
            </a:r>
            <a:endParaRPr lang="zh-CN" altLang="en-US" dirty="0">
              <a:solidFill>
                <a:srgbClr val="5F5E5C"/>
              </a:solidFill>
              <a:latin typeface="微软雅黑" panose="020B0503020204020204" charset="-122"/>
              <a:ea typeface="微软雅黑" panose="020B0503020204020204" charset="-122"/>
            </a:endParaRPr>
          </a:p>
        </p:txBody>
      </p:sp>
      <p:graphicFrame>
        <p:nvGraphicFramePr>
          <p:cNvPr id="2" name="表格 1"/>
          <p:cNvGraphicFramePr>
            <a:graphicFrameLocks noGrp="1"/>
          </p:cNvGraphicFramePr>
          <p:nvPr/>
        </p:nvGraphicFramePr>
        <p:xfrm>
          <a:off x="624979" y="2924945"/>
          <a:ext cx="9577064" cy="3024335"/>
        </p:xfrm>
        <a:graphic>
          <a:graphicData uri="http://schemas.openxmlformats.org/drawingml/2006/table">
            <a:tbl>
              <a:tblPr firstRow="1" firstCol="1" bandRow="1">
                <a:tableStyleId>{93296810-A885-4BE3-A3E7-6D5BEEA58F35}</a:tableStyleId>
              </a:tblPr>
              <a:tblGrid>
                <a:gridCol w="1140916"/>
                <a:gridCol w="3818598"/>
                <a:gridCol w="4617550"/>
              </a:tblGrid>
              <a:tr h="648071">
                <a:tc>
                  <a:txBody>
                    <a:bodyPr/>
                    <a:lstStyle/>
                    <a:p>
                      <a:pPr algn="ctr">
                        <a:lnSpc>
                          <a:spcPct val="115000"/>
                        </a:lnSpc>
                        <a:spcAft>
                          <a:spcPts val="0"/>
                        </a:spcAft>
                      </a:pPr>
                      <a:r>
                        <a:rPr lang="zh-CN" sz="2000" kern="100" dirty="0">
                          <a:effectLst/>
                          <a:latin typeface="微软雅黑" panose="020B0503020204020204" charset="-122"/>
                          <a:ea typeface="微软雅黑" panose="020B0503020204020204" charset="-122"/>
                        </a:rPr>
                        <a:t>类别</a:t>
                      </a:r>
                      <a:endParaRPr lang="zh-CN" sz="2000" kern="100" dirty="0">
                        <a:effectLst/>
                        <a:latin typeface="微软雅黑" panose="020B0503020204020204" charset="-122"/>
                        <a:ea typeface="微软雅黑" panose="020B0503020204020204" charset="-122"/>
                      </a:endParaRPr>
                    </a:p>
                  </a:txBody>
                  <a:tcPr marL="68580" marR="68580" marT="0" marB="0" anchor="ctr"/>
                </a:tc>
                <a:tc>
                  <a:txBody>
                    <a:bodyPr/>
                    <a:lstStyle/>
                    <a:p>
                      <a:pPr algn="ctr">
                        <a:lnSpc>
                          <a:spcPct val="115000"/>
                        </a:lnSpc>
                        <a:spcAft>
                          <a:spcPts val="0"/>
                        </a:spcAft>
                      </a:pPr>
                      <a:r>
                        <a:rPr lang="zh-CN" sz="2000" kern="100" dirty="0">
                          <a:effectLst/>
                          <a:latin typeface="微软雅黑" panose="020B0503020204020204" charset="-122"/>
                          <a:ea typeface="微软雅黑" panose="020B0503020204020204" charset="-122"/>
                        </a:rPr>
                        <a:t>优点</a:t>
                      </a:r>
                      <a:endParaRPr lang="zh-CN" sz="2000" kern="100" dirty="0">
                        <a:effectLst/>
                        <a:latin typeface="微软雅黑" panose="020B0503020204020204" charset="-122"/>
                        <a:ea typeface="微软雅黑" panose="020B0503020204020204" charset="-122"/>
                      </a:endParaRPr>
                    </a:p>
                  </a:txBody>
                  <a:tcPr marL="68580" marR="68580" marT="0" marB="0" anchor="ctr"/>
                </a:tc>
                <a:tc>
                  <a:txBody>
                    <a:bodyPr/>
                    <a:lstStyle/>
                    <a:p>
                      <a:pPr algn="ctr">
                        <a:lnSpc>
                          <a:spcPct val="115000"/>
                        </a:lnSpc>
                        <a:spcAft>
                          <a:spcPts val="0"/>
                        </a:spcAft>
                      </a:pPr>
                      <a:r>
                        <a:rPr lang="zh-CN" sz="2000" kern="100" dirty="0">
                          <a:effectLst/>
                          <a:latin typeface="微软雅黑" panose="020B0503020204020204" charset="-122"/>
                          <a:ea typeface="微软雅黑" panose="020B0503020204020204" charset="-122"/>
                        </a:rPr>
                        <a:t>缺点</a:t>
                      </a:r>
                      <a:endParaRPr lang="zh-CN" sz="2000" kern="100" dirty="0">
                        <a:effectLst/>
                        <a:latin typeface="微软雅黑" panose="020B0503020204020204" charset="-122"/>
                        <a:ea typeface="微软雅黑" panose="020B0503020204020204" charset="-122"/>
                      </a:endParaRPr>
                    </a:p>
                  </a:txBody>
                  <a:tcPr marL="68580" marR="68580" marT="0" marB="0" anchor="ctr"/>
                </a:tc>
              </a:tr>
              <a:tr h="428175">
                <a:tc>
                  <a:txBody>
                    <a:bodyPr/>
                    <a:lstStyle/>
                    <a:p>
                      <a:pPr algn="ctr">
                        <a:lnSpc>
                          <a:spcPct val="115000"/>
                        </a:lnSpc>
                        <a:spcAft>
                          <a:spcPts val="0"/>
                        </a:spcAft>
                      </a:pPr>
                      <a:r>
                        <a:rPr lang="zh-CN" sz="1600" kern="100" dirty="0">
                          <a:effectLst/>
                          <a:latin typeface="微软雅黑" panose="020B0503020204020204" charset="-122"/>
                          <a:ea typeface="微软雅黑" panose="020B0503020204020204" charset="-122"/>
                        </a:rPr>
                        <a:t>一对一</a:t>
                      </a:r>
                      <a:endParaRPr lang="zh-CN" sz="1600" kern="100" dirty="0">
                        <a:effectLst/>
                        <a:latin typeface="微软雅黑" panose="020B0503020204020204" charset="-122"/>
                        <a:ea typeface="微软雅黑" panose="020B0503020204020204" charset="-122"/>
                      </a:endParaRPr>
                    </a:p>
                  </a:txBody>
                  <a:tcPr marL="68580" marR="68580" marT="0" marB="0" anchor="ctr"/>
                </a:tc>
                <a:tc rowSpan="2">
                  <a:txBody>
                    <a:bodyPr/>
                    <a:lstStyle/>
                    <a:p>
                      <a:pPr algn="just">
                        <a:lnSpc>
                          <a:spcPct val="115000"/>
                        </a:lnSpc>
                        <a:spcAft>
                          <a:spcPts val="0"/>
                        </a:spcAft>
                      </a:pPr>
                      <a:r>
                        <a:rPr lang="zh-CN" sz="1600" kern="100" dirty="0">
                          <a:solidFill>
                            <a:srgbClr val="5F5E5C"/>
                          </a:solidFill>
                          <a:effectLst/>
                          <a:latin typeface="微软雅黑" panose="020B0503020204020204" charset="-122"/>
                          <a:ea typeface="微软雅黑" panose="020B0503020204020204" charset="-122"/>
                        </a:rPr>
                        <a:t>能够给应聘者提供更多的时间和机会，使面试能进行得比较深入</a:t>
                      </a:r>
                      <a:endParaRPr lang="zh-CN" sz="1600" kern="100" dirty="0">
                        <a:solidFill>
                          <a:srgbClr val="5F5E5C"/>
                        </a:solidFill>
                        <a:effectLst/>
                        <a:latin typeface="微软雅黑" panose="020B0503020204020204" charset="-122"/>
                        <a:ea typeface="微软雅黑" panose="020B0503020204020204" charset="-122"/>
                      </a:endParaRPr>
                    </a:p>
                  </a:txBody>
                  <a:tcPr marL="68580" marR="68580" marT="0" marB="0" anchor="ctr"/>
                </a:tc>
                <a:tc>
                  <a:txBody>
                    <a:bodyPr/>
                    <a:lstStyle/>
                    <a:p>
                      <a:pPr algn="just">
                        <a:lnSpc>
                          <a:spcPct val="115000"/>
                        </a:lnSpc>
                        <a:spcAft>
                          <a:spcPts val="0"/>
                        </a:spcAft>
                      </a:pPr>
                      <a:r>
                        <a:rPr lang="zh-CN" sz="1600" kern="100" dirty="0">
                          <a:solidFill>
                            <a:srgbClr val="5F5E5C"/>
                          </a:solidFill>
                          <a:effectLst/>
                          <a:latin typeface="微软雅黑" panose="020B0503020204020204" charset="-122"/>
                          <a:ea typeface="微软雅黑" panose="020B0503020204020204" charset="-122"/>
                        </a:rPr>
                        <a:t>耗时间，评价角度单一</a:t>
                      </a:r>
                      <a:endParaRPr lang="zh-CN" sz="1600" kern="100" dirty="0">
                        <a:solidFill>
                          <a:srgbClr val="5F5E5C"/>
                        </a:solidFill>
                        <a:effectLst/>
                        <a:latin typeface="微软雅黑" panose="020B0503020204020204" charset="-122"/>
                        <a:ea typeface="微软雅黑" panose="020B0503020204020204" charset="-122"/>
                      </a:endParaRPr>
                    </a:p>
                  </a:txBody>
                  <a:tcPr marL="68580" marR="68580" marT="0" marB="0" anchor="ctr"/>
                </a:tc>
              </a:tr>
              <a:tr h="470021">
                <a:tc>
                  <a:txBody>
                    <a:bodyPr/>
                    <a:lstStyle/>
                    <a:p>
                      <a:pPr algn="ctr">
                        <a:lnSpc>
                          <a:spcPct val="115000"/>
                        </a:lnSpc>
                        <a:spcAft>
                          <a:spcPts val="0"/>
                        </a:spcAft>
                      </a:pPr>
                      <a:r>
                        <a:rPr lang="zh-CN" sz="1600" kern="100">
                          <a:effectLst/>
                          <a:latin typeface="微软雅黑" panose="020B0503020204020204" charset="-122"/>
                          <a:ea typeface="微软雅黑" panose="020B0503020204020204" charset="-122"/>
                        </a:rPr>
                        <a:t>多对一</a:t>
                      </a:r>
                      <a:endParaRPr lang="zh-CN" sz="1600" kern="100">
                        <a:effectLst/>
                        <a:latin typeface="微软雅黑" panose="020B0503020204020204" charset="-122"/>
                        <a:ea typeface="微软雅黑" panose="020B0503020204020204" charset="-122"/>
                      </a:endParaRPr>
                    </a:p>
                  </a:txBody>
                  <a:tcPr marL="68580" marR="68580" marT="0" marB="0" anchor="ctr"/>
                </a:tc>
                <a:tc vMerge="1">
                  <a:tcPr/>
                </a:tc>
                <a:tc>
                  <a:txBody>
                    <a:bodyPr/>
                    <a:lstStyle/>
                    <a:p>
                      <a:pPr algn="just">
                        <a:lnSpc>
                          <a:spcPct val="115000"/>
                        </a:lnSpc>
                        <a:spcAft>
                          <a:spcPts val="0"/>
                        </a:spcAft>
                      </a:pPr>
                      <a:r>
                        <a:rPr lang="zh-CN" sz="1600" kern="100" dirty="0">
                          <a:solidFill>
                            <a:srgbClr val="5F5E5C"/>
                          </a:solidFill>
                          <a:effectLst/>
                          <a:latin typeface="微软雅黑" panose="020B0503020204020204" charset="-122"/>
                          <a:ea typeface="微软雅黑" panose="020B0503020204020204" charset="-122"/>
                        </a:rPr>
                        <a:t>耗时间，且应聘者压力大</a:t>
                      </a:r>
                      <a:endParaRPr lang="zh-CN" sz="1600" kern="100" dirty="0">
                        <a:solidFill>
                          <a:srgbClr val="5F5E5C"/>
                        </a:solidFill>
                        <a:effectLst/>
                        <a:latin typeface="微软雅黑" panose="020B0503020204020204" charset="-122"/>
                        <a:ea typeface="微软雅黑" panose="020B0503020204020204" charset="-122"/>
                      </a:endParaRPr>
                    </a:p>
                  </a:txBody>
                  <a:tcPr marL="68580" marR="68580" marT="0" marB="0" anchor="ctr"/>
                </a:tc>
              </a:tr>
              <a:tr h="757988">
                <a:tc>
                  <a:txBody>
                    <a:bodyPr/>
                    <a:lstStyle/>
                    <a:p>
                      <a:pPr algn="ctr">
                        <a:lnSpc>
                          <a:spcPct val="115000"/>
                        </a:lnSpc>
                        <a:spcAft>
                          <a:spcPts val="0"/>
                        </a:spcAft>
                      </a:pPr>
                      <a:r>
                        <a:rPr lang="zh-CN" sz="1600" kern="100" dirty="0">
                          <a:effectLst/>
                          <a:latin typeface="微软雅黑" panose="020B0503020204020204" charset="-122"/>
                          <a:ea typeface="微软雅黑" panose="020B0503020204020204" charset="-122"/>
                        </a:rPr>
                        <a:t>一对多</a:t>
                      </a:r>
                      <a:endParaRPr lang="zh-CN" sz="1600" kern="100" dirty="0">
                        <a:effectLst/>
                        <a:latin typeface="微软雅黑" panose="020B0503020204020204" charset="-122"/>
                        <a:ea typeface="微软雅黑" panose="020B0503020204020204" charset="-122"/>
                      </a:endParaRPr>
                    </a:p>
                  </a:txBody>
                  <a:tcPr marL="68580" marR="68580" marT="0" marB="0" anchor="ctr"/>
                </a:tc>
                <a:tc>
                  <a:txBody>
                    <a:bodyPr/>
                    <a:lstStyle/>
                    <a:p>
                      <a:pPr algn="just">
                        <a:spcAft>
                          <a:spcPts val="0"/>
                        </a:spcAft>
                      </a:pPr>
                      <a:r>
                        <a:rPr lang="zh-CN" sz="1600" kern="100" dirty="0">
                          <a:solidFill>
                            <a:srgbClr val="5F5E5C"/>
                          </a:solidFill>
                          <a:effectLst/>
                          <a:latin typeface="微软雅黑" panose="020B0503020204020204" charset="-122"/>
                          <a:ea typeface="微软雅黑" panose="020B0503020204020204" charset="-122"/>
                        </a:rPr>
                        <a:t>效率高，便于同时对不同的应聘者进行比较</a:t>
                      </a:r>
                      <a:endParaRPr lang="zh-CN" sz="1600" kern="100" dirty="0">
                        <a:solidFill>
                          <a:srgbClr val="5F5E5C"/>
                        </a:solidFill>
                        <a:effectLst/>
                        <a:latin typeface="微软雅黑" panose="020B0503020204020204" charset="-122"/>
                        <a:ea typeface="微软雅黑" panose="020B0503020204020204" charset="-122"/>
                      </a:endParaRPr>
                    </a:p>
                  </a:txBody>
                  <a:tcPr marL="68580" marR="68580" marT="0" marB="0" anchor="ctr"/>
                </a:tc>
                <a:tc>
                  <a:txBody>
                    <a:bodyPr/>
                    <a:lstStyle/>
                    <a:p>
                      <a:pPr algn="just">
                        <a:lnSpc>
                          <a:spcPct val="115000"/>
                        </a:lnSpc>
                        <a:spcAft>
                          <a:spcPts val="0"/>
                        </a:spcAft>
                      </a:pPr>
                      <a:r>
                        <a:rPr lang="zh-CN" sz="1600" kern="100" dirty="0">
                          <a:solidFill>
                            <a:srgbClr val="5F5E5C"/>
                          </a:solidFill>
                          <a:effectLst/>
                          <a:latin typeface="微软雅黑" panose="020B0503020204020204" charset="-122"/>
                          <a:ea typeface="微软雅黑" panose="020B0503020204020204" charset="-122"/>
                        </a:rPr>
                        <a:t>评价角度单一，应聘者相互影响；且对面试官技能要求较高，对于较隐私的问题不便询问</a:t>
                      </a:r>
                      <a:endParaRPr lang="zh-CN" sz="1600" kern="100" dirty="0">
                        <a:solidFill>
                          <a:srgbClr val="5F5E5C"/>
                        </a:solidFill>
                        <a:effectLst/>
                        <a:latin typeface="微软雅黑" panose="020B0503020204020204" charset="-122"/>
                        <a:ea typeface="微软雅黑" panose="020B0503020204020204" charset="-122"/>
                      </a:endParaRPr>
                    </a:p>
                  </a:txBody>
                  <a:tcPr marL="68580" marR="68580" marT="0" marB="0" anchor="ctr"/>
                </a:tc>
              </a:tr>
              <a:tr h="720080">
                <a:tc>
                  <a:txBody>
                    <a:bodyPr/>
                    <a:lstStyle/>
                    <a:p>
                      <a:pPr algn="ctr">
                        <a:lnSpc>
                          <a:spcPct val="115000"/>
                        </a:lnSpc>
                        <a:spcAft>
                          <a:spcPts val="0"/>
                        </a:spcAft>
                      </a:pPr>
                      <a:r>
                        <a:rPr lang="zh-CN" sz="1600" kern="100">
                          <a:effectLst/>
                          <a:latin typeface="微软雅黑" panose="020B0503020204020204" charset="-122"/>
                          <a:ea typeface="微软雅黑" panose="020B0503020204020204" charset="-122"/>
                        </a:rPr>
                        <a:t>多对多</a:t>
                      </a:r>
                      <a:endParaRPr lang="zh-CN" sz="1600" kern="100">
                        <a:effectLst/>
                        <a:latin typeface="微软雅黑" panose="020B0503020204020204" charset="-122"/>
                        <a:ea typeface="微软雅黑" panose="020B0503020204020204" charset="-122"/>
                      </a:endParaRPr>
                    </a:p>
                  </a:txBody>
                  <a:tcPr marL="68580" marR="68580" marT="0" marB="0" anchor="ctr"/>
                </a:tc>
                <a:tc>
                  <a:txBody>
                    <a:bodyPr/>
                    <a:lstStyle/>
                    <a:p>
                      <a:pPr algn="just">
                        <a:spcAft>
                          <a:spcPts val="0"/>
                        </a:spcAft>
                      </a:pPr>
                      <a:r>
                        <a:rPr lang="zh-CN" sz="1600" kern="100" dirty="0">
                          <a:solidFill>
                            <a:srgbClr val="5F5E5C"/>
                          </a:solidFill>
                          <a:effectLst/>
                          <a:latin typeface="微软雅黑" panose="020B0503020204020204" charset="-122"/>
                          <a:ea typeface="微软雅黑" panose="020B0503020204020204" charset="-122"/>
                        </a:rPr>
                        <a:t>效率高</a:t>
                      </a:r>
                      <a:endParaRPr lang="zh-CN" sz="1600" kern="100" dirty="0">
                        <a:solidFill>
                          <a:srgbClr val="5F5E5C"/>
                        </a:solidFill>
                        <a:effectLst/>
                        <a:latin typeface="微软雅黑" panose="020B0503020204020204" charset="-122"/>
                        <a:ea typeface="微软雅黑" panose="020B0503020204020204" charset="-122"/>
                      </a:endParaRPr>
                    </a:p>
                  </a:txBody>
                  <a:tcPr marL="68580" marR="68580" marT="0" marB="0" anchor="ctr"/>
                </a:tc>
                <a:tc>
                  <a:txBody>
                    <a:bodyPr/>
                    <a:lstStyle/>
                    <a:p>
                      <a:pPr algn="just">
                        <a:lnSpc>
                          <a:spcPct val="115000"/>
                        </a:lnSpc>
                        <a:spcAft>
                          <a:spcPts val="0"/>
                        </a:spcAft>
                      </a:pPr>
                      <a:r>
                        <a:rPr lang="zh-CN" sz="1600" kern="100" dirty="0">
                          <a:solidFill>
                            <a:srgbClr val="5F5E5C"/>
                          </a:solidFill>
                          <a:effectLst/>
                          <a:latin typeface="微软雅黑" panose="020B0503020204020204" charset="-122"/>
                          <a:ea typeface="微软雅黑" panose="020B0503020204020204" charset="-122"/>
                        </a:rPr>
                        <a:t>应聘者相互影响，成本高，对于较隐私的问题不便询问</a:t>
                      </a:r>
                      <a:endParaRPr lang="zh-CN" sz="1600" kern="100" dirty="0">
                        <a:solidFill>
                          <a:srgbClr val="5F5E5C"/>
                        </a:solidFill>
                        <a:effectLst/>
                        <a:latin typeface="微软雅黑" panose="020B0503020204020204" charset="-122"/>
                        <a:ea typeface="微软雅黑" panose="020B0503020204020204" charset="-122"/>
                      </a:endParaRPr>
                    </a:p>
                  </a:txBody>
                  <a:tcPr marL="68580" marR="68580" marT="0" marB="0" anchor="ctr"/>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1300">
        <p14:pa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6*min(max(#ppt_w*#ppt_h,.3),1)-7.4)/-.7*#ppt_w"/>
                                          </p:val>
                                        </p:tav>
                                        <p:tav tm="100000">
                                          <p:val>
                                            <p:strVal val="#ppt_w"/>
                                          </p:val>
                                        </p:tav>
                                      </p:tavLst>
                                    </p:anim>
                                    <p:anim calcmode="lin" valueType="num">
                                      <p:cBhvr>
                                        <p:cTn id="8" dur="500" fill="hold"/>
                                        <p:tgtEl>
                                          <p:spTgt spid="2"/>
                                        </p:tgtEl>
                                        <p:attrNameLst>
                                          <p:attrName>ppt_h</p:attrName>
                                        </p:attrNameLst>
                                      </p:cBhvr>
                                      <p:tavLst>
                                        <p:tav tm="0">
                                          <p:val>
                                            <p:strVal val="(6*min(max(#ppt_w*#ppt_h,.3),1)-7.4)/-.7*#ppt_h"/>
                                          </p:val>
                                        </p:tav>
                                        <p:tav tm="100000">
                                          <p:val>
                                            <p:strVal val="#ppt_h"/>
                                          </p:val>
                                        </p:tav>
                                      </p:tavLst>
                                    </p:anim>
                                    <p:anim calcmode="lin" valueType="num">
                                      <p:cBhvr>
                                        <p:cTn id="9" dur="500" fill="hold"/>
                                        <p:tgtEl>
                                          <p:spTgt spid="2"/>
                                        </p:tgtEl>
                                        <p:attrNameLst>
                                          <p:attrName>ppt_x</p:attrName>
                                        </p:attrNameLst>
                                      </p:cBhvr>
                                      <p:tavLst>
                                        <p:tav tm="0">
                                          <p:val>
                                            <p:fltVal val="0.5"/>
                                          </p:val>
                                        </p:tav>
                                        <p:tav tm="100000">
                                          <p:val>
                                            <p:strVal val="#ppt_x"/>
                                          </p:val>
                                        </p:tav>
                                      </p:tavLst>
                                    </p:anim>
                                    <p:anim calcmode="lin" valueType="num">
                                      <p:cBhvr>
                                        <p:cTn id="10" dur="500" fill="hold"/>
                                        <p:tgtEl>
                                          <p:spTgt spid="2"/>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nvSpPr>
        <p:spPr>
          <a:xfrm>
            <a:off x="480963" y="2014209"/>
            <a:ext cx="108000" cy="396000"/>
          </a:xfrm>
          <a:prstGeom prst="rect">
            <a:avLst/>
          </a:prstGeom>
          <a:solidFill>
            <a:srgbClr val="E678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612321" y="2003530"/>
            <a:ext cx="3466369" cy="452432"/>
          </a:xfrm>
          <a:prstGeom prst="rect">
            <a:avLst/>
          </a:prstGeom>
          <a:noFill/>
        </p:spPr>
        <p:txBody>
          <a:bodyPr wrap="square" rtlCol="0">
            <a:spAutoFit/>
          </a:bodyPr>
          <a:lstStyle/>
          <a:p>
            <a:pPr>
              <a:lnSpc>
                <a:spcPct val="130000"/>
              </a:lnSpc>
            </a:pPr>
            <a:r>
              <a:rPr lang="en-US" altLang="zh-CN" dirty="0" smtClean="0">
                <a:solidFill>
                  <a:srgbClr val="5F5E5C"/>
                </a:solidFill>
                <a:latin typeface="微软雅黑" panose="020B0503020204020204" charset="-122"/>
                <a:ea typeface="微软雅黑" panose="020B0503020204020204" charset="-122"/>
              </a:rPr>
              <a:t>3. </a:t>
            </a:r>
            <a:r>
              <a:rPr lang="zh-CN" altLang="en-US" dirty="0" smtClean="0">
                <a:solidFill>
                  <a:srgbClr val="5F5E5C"/>
                </a:solidFill>
                <a:latin typeface="微软雅黑" panose="020B0503020204020204" charset="-122"/>
                <a:ea typeface="微软雅黑" panose="020B0503020204020204" charset="-122"/>
              </a:rPr>
              <a:t>按</a:t>
            </a:r>
            <a:r>
              <a:rPr lang="zh-CN" altLang="en-US" dirty="0">
                <a:solidFill>
                  <a:srgbClr val="5F5E5C"/>
                </a:solidFill>
                <a:latin typeface="微软雅黑" panose="020B0503020204020204" charset="-122"/>
                <a:ea typeface="微软雅黑" panose="020B0503020204020204" charset="-122"/>
              </a:rPr>
              <a:t>面试的进程来分</a:t>
            </a:r>
            <a:endParaRPr lang="zh-CN" altLang="en-US" dirty="0">
              <a:solidFill>
                <a:srgbClr val="5F5E5C"/>
              </a:solidFill>
              <a:latin typeface="微软雅黑" panose="020B0503020204020204" charset="-122"/>
              <a:ea typeface="微软雅黑" panose="020B0503020204020204" charset="-122"/>
            </a:endParaRPr>
          </a:p>
        </p:txBody>
      </p:sp>
      <p:sp>
        <p:nvSpPr>
          <p:cNvPr id="4" name="文本框 7"/>
          <p:cNvSpPr txBox="1"/>
          <p:nvPr/>
        </p:nvSpPr>
        <p:spPr>
          <a:xfrm>
            <a:off x="612321" y="2564904"/>
            <a:ext cx="9607464" cy="812530"/>
          </a:xfrm>
          <a:prstGeom prst="rect">
            <a:avLst/>
          </a:prstGeom>
          <a:noFill/>
        </p:spPr>
        <p:txBody>
          <a:bodyPr wrap="square" rtlCol="0">
            <a:spAutoFit/>
          </a:bodyPr>
          <a:lstStyle/>
          <a:p>
            <a:pPr>
              <a:lnSpc>
                <a:spcPct val="130000"/>
              </a:lnSpc>
            </a:pPr>
            <a:r>
              <a:rPr lang="zh-CN" altLang="en-US" b="1" dirty="0">
                <a:solidFill>
                  <a:srgbClr val="5F5E5C"/>
                </a:solidFill>
                <a:latin typeface="微软雅黑" panose="020B0503020204020204" charset="-122"/>
                <a:ea typeface="微软雅黑" panose="020B0503020204020204" charset="-122"/>
              </a:rPr>
              <a:t>按面试的进程来分，可以将面试分为一次性面试和分阶段面试。分阶段面试一般分</a:t>
            </a:r>
            <a:r>
              <a:rPr lang="zh-CN" altLang="en-US" b="1" dirty="0">
                <a:solidFill>
                  <a:srgbClr val="E67819"/>
                </a:solidFill>
                <a:latin typeface="微软雅黑" panose="020B0503020204020204" charset="-122"/>
                <a:ea typeface="微软雅黑" panose="020B0503020204020204" charset="-122"/>
              </a:rPr>
              <a:t>初试</a:t>
            </a:r>
            <a:r>
              <a:rPr lang="zh-CN" altLang="en-US" b="1" dirty="0">
                <a:solidFill>
                  <a:srgbClr val="5F5E5C"/>
                </a:solidFill>
                <a:latin typeface="微软雅黑" panose="020B0503020204020204" charset="-122"/>
                <a:ea typeface="微软雅黑" panose="020B0503020204020204" charset="-122"/>
              </a:rPr>
              <a:t>、</a:t>
            </a:r>
            <a:r>
              <a:rPr lang="zh-CN" altLang="en-US" b="1" dirty="0">
                <a:solidFill>
                  <a:srgbClr val="E67819"/>
                </a:solidFill>
                <a:latin typeface="微软雅黑" panose="020B0503020204020204" charset="-122"/>
                <a:ea typeface="微软雅黑" panose="020B0503020204020204" charset="-122"/>
              </a:rPr>
              <a:t>复试</a:t>
            </a:r>
            <a:r>
              <a:rPr lang="zh-CN" altLang="en-US" b="1" dirty="0">
                <a:solidFill>
                  <a:srgbClr val="5F5E5C"/>
                </a:solidFill>
                <a:latin typeface="微软雅黑" panose="020B0503020204020204" charset="-122"/>
                <a:ea typeface="微软雅黑" panose="020B0503020204020204" charset="-122"/>
              </a:rPr>
              <a:t>两个阶段。</a:t>
            </a:r>
            <a:endParaRPr lang="zh-CN" altLang="en-US" b="1" dirty="0">
              <a:solidFill>
                <a:srgbClr val="5F5E5C"/>
              </a:solidFill>
              <a:latin typeface="微软雅黑" panose="020B0503020204020204" charset="-122"/>
              <a:ea typeface="微软雅黑" panose="020B0503020204020204" charset="-122"/>
            </a:endParaRPr>
          </a:p>
        </p:txBody>
      </p:sp>
      <p:grpSp>
        <p:nvGrpSpPr>
          <p:cNvPr id="3" name="组合 2"/>
          <p:cNvGrpSpPr/>
          <p:nvPr/>
        </p:nvGrpSpPr>
        <p:grpSpPr>
          <a:xfrm>
            <a:off x="662610" y="3645428"/>
            <a:ext cx="2558316" cy="2442466"/>
            <a:chOff x="662610" y="3645428"/>
            <a:chExt cx="2558316" cy="2442466"/>
          </a:xfrm>
        </p:grpSpPr>
        <p:sp>
          <p:nvSpPr>
            <p:cNvPr id="6" name="圆角矩形 5"/>
            <p:cNvSpPr/>
            <p:nvPr/>
          </p:nvSpPr>
          <p:spPr>
            <a:xfrm>
              <a:off x="662610" y="3645428"/>
              <a:ext cx="2376942" cy="2442466"/>
            </a:xfrm>
            <a:prstGeom prst="roundRect">
              <a:avLst>
                <a:gd name="adj" fmla="val 1589"/>
              </a:avLst>
            </a:prstGeom>
            <a:solidFill>
              <a:srgbClr val="E67819"/>
            </a:solidFill>
            <a:ln>
              <a:noFill/>
            </a:ln>
            <a:effectLst>
              <a:reflection blurRad="6350" stA="46000" endPos="1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等腰三角形 6"/>
            <p:cNvSpPr/>
            <p:nvPr/>
          </p:nvSpPr>
          <p:spPr>
            <a:xfrm rot="5400000">
              <a:off x="3000309" y="3928463"/>
              <a:ext cx="259860" cy="181374"/>
            </a:xfrm>
            <a:prstGeom prst="triangle">
              <a:avLst>
                <a:gd name="adj" fmla="val 47166"/>
              </a:avLst>
            </a:prstGeom>
            <a:solidFill>
              <a:srgbClr val="E678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 name="组合 8"/>
          <p:cNvGrpSpPr/>
          <p:nvPr/>
        </p:nvGrpSpPr>
        <p:grpSpPr>
          <a:xfrm>
            <a:off x="3373326" y="3645428"/>
            <a:ext cx="2558316" cy="2442466"/>
            <a:chOff x="662610" y="3645428"/>
            <a:chExt cx="2558316" cy="2442466"/>
          </a:xfrm>
        </p:grpSpPr>
        <p:sp>
          <p:nvSpPr>
            <p:cNvPr id="10" name="圆角矩形 9"/>
            <p:cNvSpPr/>
            <p:nvPr/>
          </p:nvSpPr>
          <p:spPr>
            <a:xfrm>
              <a:off x="662610" y="3645428"/>
              <a:ext cx="2376942" cy="2442466"/>
            </a:xfrm>
            <a:prstGeom prst="roundRect">
              <a:avLst>
                <a:gd name="adj" fmla="val 1589"/>
              </a:avLst>
            </a:prstGeom>
            <a:solidFill>
              <a:srgbClr val="E67819"/>
            </a:solidFill>
            <a:ln>
              <a:noFill/>
            </a:ln>
            <a:effectLst>
              <a:reflection blurRad="6350" stA="46000" endPos="1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等腰三角形 10"/>
            <p:cNvSpPr/>
            <p:nvPr/>
          </p:nvSpPr>
          <p:spPr>
            <a:xfrm rot="5400000">
              <a:off x="3000309" y="3928463"/>
              <a:ext cx="259860" cy="181374"/>
            </a:xfrm>
            <a:prstGeom prst="triangle">
              <a:avLst>
                <a:gd name="adj" fmla="val 47166"/>
              </a:avLst>
            </a:prstGeom>
            <a:solidFill>
              <a:srgbClr val="E678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 name="TextBox 8"/>
          <p:cNvSpPr txBox="1"/>
          <p:nvPr/>
        </p:nvSpPr>
        <p:spPr>
          <a:xfrm>
            <a:off x="662610" y="3625242"/>
            <a:ext cx="2376941" cy="598947"/>
          </a:xfrm>
          <a:prstGeom prst="rect">
            <a:avLst/>
          </a:prstGeom>
          <a:noFill/>
        </p:spPr>
        <p:txBody>
          <a:bodyPr wrap="square" tIns="0" bIns="0" rtlCol="0" anchor="ctr">
            <a:spAutoFit/>
          </a:bodyPr>
          <a:lstStyle/>
          <a:p>
            <a:pPr algn="ctr">
              <a:lnSpc>
                <a:spcPct val="139000"/>
              </a:lnSpc>
            </a:pPr>
            <a:r>
              <a:rPr lang="zh-CN" altLang="en-US" sz="2800" b="1" dirty="0" smtClean="0">
                <a:solidFill>
                  <a:schemeClr val="bg1"/>
                </a:solidFill>
                <a:latin typeface="Impact" panose="020B0806030902050204" pitchFamily="34" charset="0"/>
                <a:ea typeface="微软雅黑" panose="020B0503020204020204" charset="-122"/>
              </a:rPr>
              <a:t>初试</a:t>
            </a:r>
            <a:endParaRPr lang="zh-CN" altLang="en-US" sz="2800" b="1" dirty="0">
              <a:solidFill>
                <a:schemeClr val="bg1"/>
              </a:solidFill>
              <a:latin typeface="微软雅黑" panose="020B0503020204020204" charset="-122"/>
              <a:ea typeface="微软雅黑" panose="020B0503020204020204" charset="-122"/>
            </a:endParaRPr>
          </a:p>
        </p:txBody>
      </p:sp>
      <p:sp>
        <p:nvSpPr>
          <p:cNvPr id="13" name="TextBox 8"/>
          <p:cNvSpPr txBox="1"/>
          <p:nvPr/>
        </p:nvSpPr>
        <p:spPr>
          <a:xfrm>
            <a:off x="3373327" y="3625242"/>
            <a:ext cx="2376941" cy="598947"/>
          </a:xfrm>
          <a:prstGeom prst="rect">
            <a:avLst/>
          </a:prstGeom>
          <a:noFill/>
        </p:spPr>
        <p:txBody>
          <a:bodyPr wrap="square" tIns="0" bIns="0" rtlCol="0" anchor="ctr">
            <a:spAutoFit/>
          </a:bodyPr>
          <a:lstStyle/>
          <a:p>
            <a:pPr algn="ctr">
              <a:lnSpc>
                <a:spcPct val="139000"/>
              </a:lnSpc>
            </a:pPr>
            <a:r>
              <a:rPr lang="zh-CN" altLang="en-US" sz="2800" b="1" dirty="0" smtClean="0">
                <a:solidFill>
                  <a:schemeClr val="bg1"/>
                </a:solidFill>
                <a:latin typeface="微软雅黑" panose="020B0503020204020204" charset="-122"/>
                <a:ea typeface="微软雅黑" panose="020B0503020204020204" charset="-122"/>
              </a:rPr>
              <a:t>复试</a:t>
            </a:r>
            <a:endParaRPr lang="zh-CN" altLang="en-US" sz="2800" b="1" dirty="0">
              <a:solidFill>
                <a:schemeClr val="bg1"/>
              </a:solidFill>
              <a:latin typeface="微软雅黑" panose="020B0503020204020204" charset="-122"/>
              <a:ea typeface="微软雅黑" panose="020B0503020204020204" charset="-122"/>
            </a:endParaRPr>
          </a:p>
        </p:txBody>
      </p:sp>
      <p:sp>
        <p:nvSpPr>
          <p:cNvPr id="14" name="TextBox 8"/>
          <p:cNvSpPr txBox="1"/>
          <p:nvPr/>
        </p:nvSpPr>
        <p:spPr>
          <a:xfrm>
            <a:off x="806626" y="4228264"/>
            <a:ext cx="2122609" cy="1803699"/>
          </a:xfrm>
          <a:prstGeom prst="rect">
            <a:avLst/>
          </a:prstGeom>
          <a:noFill/>
        </p:spPr>
        <p:txBody>
          <a:bodyPr wrap="square" rtlCol="0" anchor="ctr">
            <a:spAutoFit/>
          </a:bodyPr>
          <a:lstStyle/>
          <a:p>
            <a:pPr>
              <a:lnSpc>
                <a:spcPct val="139000"/>
              </a:lnSpc>
            </a:pPr>
            <a:r>
              <a:rPr lang="zh-CN" altLang="en-US" sz="1600" dirty="0" smtClean="0">
                <a:solidFill>
                  <a:schemeClr val="bg1"/>
                </a:solidFill>
                <a:latin typeface="Impact" panose="020B0806030902050204" pitchFamily="34" charset="0"/>
                <a:ea typeface="微软雅黑" panose="020B0503020204020204" charset="-122"/>
              </a:rPr>
              <a:t>人事或</a:t>
            </a:r>
            <a:r>
              <a:rPr lang="zh-CN" altLang="en-US" sz="1600" dirty="0">
                <a:solidFill>
                  <a:schemeClr val="bg1"/>
                </a:solidFill>
                <a:latin typeface="Impact" panose="020B0806030902050204" pitchFamily="34" charset="0"/>
                <a:ea typeface="微软雅黑" panose="020B0503020204020204" charset="-122"/>
              </a:rPr>
              <a:t>招聘经理进行面试，主要是对应聘者的综合素质进行把关，看是否与公司的企业文化</a:t>
            </a:r>
            <a:r>
              <a:rPr lang="zh-CN" altLang="en-US" sz="1600" dirty="0" smtClean="0">
                <a:solidFill>
                  <a:schemeClr val="bg1"/>
                </a:solidFill>
                <a:latin typeface="Impact" panose="020B0806030902050204" pitchFamily="34" charset="0"/>
                <a:ea typeface="微软雅黑" panose="020B0503020204020204" charset="-122"/>
              </a:rPr>
              <a:t>合拍。</a:t>
            </a:r>
            <a:endParaRPr lang="zh-CN" altLang="en-US" sz="1600" dirty="0">
              <a:solidFill>
                <a:schemeClr val="bg1"/>
              </a:solidFill>
              <a:latin typeface="微软雅黑" panose="020B0503020204020204" charset="-122"/>
              <a:ea typeface="微软雅黑" panose="020B0503020204020204" charset="-122"/>
            </a:endParaRPr>
          </a:p>
        </p:txBody>
      </p:sp>
      <p:sp>
        <p:nvSpPr>
          <p:cNvPr id="15" name="TextBox 8"/>
          <p:cNvSpPr txBox="1"/>
          <p:nvPr/>
        </p:nvSpPr>
        <p:spPr>
          <a:xfrm>
            <a:off x="3500492" y="4228264"/>
            <a:ext cx="2122609" cy="1803699"/>
          </a:xfrm>
          <a:prstGeom prst="rect">
            <a:avLst/>
          </a:prstGeom>
          <a:noFill/>
        </p:spPr>
        <p:txBody>
          <a:bodyPr wrap="square" rtlCol="0" anchor="ctr">
            <a:spAutoFit/>
          </a:bodyPr>
          <a:lstStyle/>
          <a:p>
            <a:pPr>
              <a:lnSpc>
                <a:spcPct val="139000"/>
              </a:lnSpc>
            </a:pPr>
            <a:r>
              <a:rPr lang="zh-CN" altLang="en-US" sz="1600" dirty="0">
                <a:solidFill>
                  <a:schemeClr val="bg1"/>
                </a:solidFill>
                <a:latin typeface="Impact" panose="020B0806030902050204" pitchFamily="34" charset="0"/>
                <a:ea typeface="微软雅黑" panose="020B0503020204020204" charset="-122"/>
              </a:rPr>
              <a:t>用人部门负责人进行面试，主要是考察应聘者的专业知识、专业技能（含实践经验、管理能力等）。</a:t>
            </a:r>
            <a:endParaRPr lang="zh-CN" altLang="en-US" sz="1600" dirty="0">
              <a:solidFill>
                <a:schemeClr val="bg1"/>
              </a:solidFill>
              <a:latin typeface="微软雅黑" panose="020B0503020204020204" charset="-122"/>
              <a:ea typeface="微软雅黑" panose="020B0503020204020204" charset="-122"/>
            </a:endParaRPr>
          </a:p>
        </p:txBody>
      </p:sp>
      <p:sp>
        <p:nvSpPr>
          <p:cNvPr id="16" name="TextBox 6"/>
          <p:cNvSpPr txBox="1"/>
          <p:nvPr/>
        </p:nvSpPr>
        <p:spPr>
          <a:xfrm>
            <a:off x="6025579" y="3605071"/>
            <a:ext cx="4194206" cy="1341521"/>
          </a:xfrm>
          <a:prstGeom prst="rect">
            <a:avLst/>
          </a:prstGeom>
          <a:noFill/>
        </p:spPr>
        <p:txBody>
          <a:bodyPr wrap="square" rtlCol="0">
            <a:spAutoFit/>
          </a:bodyPr>
          <a:lstStyle/>
          <a:p>
            <a:pPr>
              <a:lnSpc>
                <a:spcPct val="130000"/>
              </a:lnSpc>
            </a:pPr>
            <a:r>
              <a:rPr lang="zh-CN" altLang="en-US" sz="1600" dirty="0">
                <a:solidFill>
                  <a:srgbClr val="5F5E5C"/>
                </a:solidFill>
                <a:latin typeface="微软雅黑" panose="020B0503020204020204" charset="-122"/>
                <a:ea typeface="微软雅黑" panose="020B0503020204020204" charset="-122"/>
              </a:rPr>
              <a:t>当应聘人员为部门主管级以上人员（含主管级）及特殊岗位人员（如技术、财务、法务等）时，由用人部门的主管副总</a:t>
            </a:r>
            <a:r>
              <a:rPr lang="en-US" altLang="zh-CN" sz="1600" dirty="0">
                <a:solidFill>
                  <a:srgbClr val="5F5E5C"/>
                </a:solidFill>
                <a:latin typeface="微软雅黑" panose="020B0503020204020204" charset="-122"/>
                <a:ea typeface="微软雅黑" panose="020B0503020204020204" charset="-122"/>
              </a:rPr>
              <a:t>/</a:t>
            </a:r>
            <a:r>
              <a:rPr lang="zh-CN" altLang="en-US" sz="1600" dirty="0">
                <a:solidFill>
                  <a:srgbClr val="5F5E5C"/>
                </a:solidFill>
                <a:latin typeface="微软雅黑" panose="020B0503020204020204" charset="-122"/>
                <a:ea typeface="微软雅黑" panose="020B0503020204020204" charset="-122"/>
              </a:rPr>
              <a:t>总经理与用人部门负责人一同复试。</a:t>
            </a:r>
            <a:endParaRPr lang="zh-CN" altLang="en-US" sz="1600" b="1" dirty="0">
              <a:solidFill>
                <a:srgbClr val="E67819"/>
              </a:solidFill>
              <a:latin typeface="微软雅黑" panose="020B0503020204020204" charset="-122"/>
              <a:ea typeface="微软雅黑" panose="020B0503020204020204" charset="-122"/>
            </a:endParaRPr>
          </a:p>
        </p:txBody>
      </p:sp>
      <p:sp>
        <p:nvSpPr>
          <p:cNvPr id="18" name="TextBox 17"/>
          <p:cNvSpPr txBox="1"/>
          <p:nvPr/>
        </p:nvSpPr>
        <p:spPr>
          <a:xfrm>
            <a:off x="6025579" y="5040700"/>
            <a:ext cx="4194206" cy="1052596"/>
          </a:xfrm>
          <a:prstGeom prst="rect">
            <a:avLst/>
          </a:prstGeom>
          <a:noFill/>
        </p:spPr>
        <p:txBody>
          <a:bodyPr wrap="square" rtlCol="0">
            <a:spAutoFit/>
          </a:bodyPr>
          <a:lstStyle/>
          <a:p>
            <a:pPr>
              <a:lnSpc>
                <a:spcPct val="130000"/>
              </a:lnSpc>
            </a:pPr>
            <a:r>
              <a:rPr lang="zh-CN" altLang="en-US" sz="1600" dirty="0">
                <a:solidFill>
                  <a:srgbClr val="5F5E5C"/>
                </a:solidFill>
                <a:latin typeface="微软雅黑" panose="020B0503020204020204" charset="-122"/>
                <a:ea typeface="微软雅黑" panose="020B0503020204020204" charset="-122"/>
              </a:rPr>
              <a:t>复试可以隔</a:t>
            </a:r>
            <a:r>
              <a:rPr lang="zh-CN" altLang="en-US" sz="1600" dirty="0" smtClean="0">
                <a:solidFill>
                  <a:srgbClr val="5F5E5C"/>
                </a:solidFill>
                <a:latin typeface="微软雅黑" panose="020B0503020204020204" charset="-122"/>
                <a:ea typeface="微软雅黑" panose="020B0503020204020204" charset="-122"/>
              </a:rPr>
              <a:t>天安</a:t>
            </a:r>
            <a:r>
              <a:rPr lang="zh-CN" altLang="en-US" sz="1600" dirty="0">
                <a:solidFill>
                  <a:srgbClr val="5F5E5C"/>
                </a:solidFill>
                <a:latin typeface="微软雅黑" panose="020B0503020204020204" charset="-122"/>
                <a:ea typeface="微软雅黑" panose="020B0503020204020204" charset="-122"/>
              </a:rPr>
              <a:t>排，也可以</a:t>
            </a:r>
            <a:r>
              <a:rPr lang="zh-CN" altLang="en-US" sz="1600" dirty="0" smtClean="0">
                <a:solidFill>
                  <a:srgbClr val="5F5E5C"/>
                </a:solidFill>
                <a:latin typeface="微软雅黑" panose="020B0503020204020204" charset="-122"/>
                <a:ea typeface="微软雅黑" panose="020B0503020204020204" charset="-122"/>
              </a:rPr>
              <a:t>紧接就</a:t>
            </a:r>
            <a:r>
              <a:rPr lang="zh-CN" altLang="en-US" sz="1600" dirty="0">
                <a:solidFill>
                  <a:srgbClr val="5F5E5C"/>
                </a:solidFill>
                <a:latin typeface="微软雅黑" panose="020B0503020204020204" charset="-122"/>
                <a:ea typeface="微软雅黑" panose="020B0503020204020204" charset="-122"/>
              </a:rPr>
              <a:t>进行安排。</a:t>
            </a:r>
            <a:r>
              <a:rPr lang="zh-CN" altLang="en-US" sz="1600" b="1" dirty="0">
                <a:solidFill>
                  <a:srgbClr val="E67819"/>
                </a:solidFill>
                <a:latin typeface="微软雅黑" panose="020B0503020204020204" charset="-122"/>
                <a:ea typeface="微软雅黑" panose="020B0503020204020204" charset="-122"/>
              </a:rPr>
              <a:t>为了尽快抢到人才，我们建议缩短面试流程，</a:t>
            </a:r>
            <a:r>
              <a:rPr lang="zh-CN" altLang="en-US" sz="1600" dirty="0">
                <a:solidFill>
                  <a:srgbClr val="5F5E5C"/>
                </a:solidFill>
                <a:latin typeface="微软雅黑" panose="020B0503020204020204" charset="-122"/>
                <a:ea typeface="微软雅黑" panose="020B0503020204020204" charset="-122"/>
              </a:rPr>
              <a:t>尽量将初试、复试安排在同一天完成。</a:t>
            </a:r>
            <a:endParaRPr lang="zh-CN" altLang="en-US" sz="1600" dirty="0">
              <a:solidFill>
                <a:srgbClr val="5F5E5C"/>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300">
        <p14:pa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anim calcmode="lin" valueType="num">
                                      <p:cBhvr>
                                        <p:cTn id="12" dur="500" fill="hold"/>
                                        <p:tgtEl>
                                          <p:spTgt spid="12"/>
                                        </p:tgtEl>
                                        <p:attrNameLst>
                                          <p:attrName>ppt_x</p:attrName>
                                        </p:attrNameLst>
                                      </p:cBhvr>
                                      <p:tavLst>
                                        <p:tav tm="0">
                                          <p:val>
                                            <p:strVal val="#ppt_x"/>
                                          </p:val>
                                        </p:tav>
                                        <p:tav tm="100000">
                                          <p:val>
                                            <p:strVal val="#ppt_x"/>
                                          </p:val>
                                        </p:tav>
                                      </p:tavLst>
                                    </p:anim>
                                    <p:anim calcmode="lin" valueType="num">
                                      <p:cBhvr>
                                        <p:cTn id="13" dur="500" fill="hold"/>
                                        <p:tgtEl>
                                          <p:spTgt spid="1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20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750"/>
                                        <p:tgtEl>
                                          <p:spTgt spid="14"/>
                                        </p:tgtEl>
                                      </p:cBhvr>
                                    </p:animEffect>
                                    <p:anim calcmode="lin" valueType="num">
                                      <p:cBhvr>
                                        <p:cTn id="17" dur="750" fill="hold"/>
                                        <p:tgtEl>
                                          <p:spTgt spid="14"/>
                                        </p:tgtEl>
                                        <p:attrNameLst>
                                          <p:attrName>ppt_x</p:attrName>
                                        </p:attrNameLst>
                                      </p:cBhvr>
                                      <p:tavLst>
                                        <p:tav tm="0">
                                          <p:val>
                                            <p:strVal val="#ppt_x"/>
                                          </p:val>
                                        </p:tav>
                                        <p:tav tm="100000">
                                          <p:val>
                                            <p:strVal val="#ppt_x"/>
                                          </p:val>
                                        </p:tav>
                                      </p:tavLst>
                                    </p:anim>
                                    <p:anim calcmode="lin" valueType="num">
                                      <p:cBhvr>
                                        <p:cTn id="18" dur="750" fill="hold"/>
                                        <p:tgtEl>
                                          <p:spTgt spid="14"/>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10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anim calcmode="lin" valueType="num">
                                      <p:cBhvr>
                                        <p:cTn id="22" dur="500" fill="hold"/>
                                        <p:tgtEl>
                                          <p:spTgt spid="13"/>
                                        </p:tgtEl>
                                        <p:attrNameLst>
                                          <p:attrName>ppt_x</p:attrName>
                                        </p:attrNameLst>
                                      </p:cBhvr>
                                      <p:tavLst>
                                        <p:tav tm="0">
                                          <p:val>
                                            <p:strVal val="#ppt_x"/>
                                          </p:val>
                                        </p:tav>
                                        <p:tav tm="100000">
                                          <p:val>
                                            <p:strVal val="#ppt_x"/>
                                          </p:val>
                                        </p:tav>
                                      </p:tavLst>
                                    </p:anim>
                                    <p:anim calcmode="lin" valueType="num">
                                      <p:cBhvr>
                                        <p:cTn id="23" dur="500" fill="hold"/>
                                        <p:tgtEl>
                                          <p:spTgt spid="13"/>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30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750"/>
                                        <p:tgtEl>
                                          <p:spTgt spid="15"/>
                                        </p:tgtEl>
                                      </p:cBhvr>
                                    </p:animEffect>
                                    <p:anim calcmode="lin" valueType="num">
                                      <p:cBhvr>
                                        <p:cTn id="27" dur="750" fill="hold"/>
                                        <p:tgtEl>
                                          <p:spTgt spid="15"/>
                                        </p:tgtEl>
                                        <p:attrNameLst>
                                          <p:attrName>ppt_x</p:attrName>
                                        </p:attrNameLst>
                                      </p:cBhvr>
                                      <p:tavLst>
                                        <p:tav tm="0">
                                          <p:val>
                                            <p:strVal val="#ppt_x"/>
                                          </p:val>
                                        </p:tav>
                                        <p:tav tm="100000">
                                          <p:val>
                                            <p:strVal val="#ppt_x"/>
                                          </p:val>
                                        </p:tav>
                                      </p:tavLst>
                                    </p:anim>
                                    <p:anim calcmode="lin" valueType="num">
                                      <p:cBhvr>
                                        <p:cTn id="28" dur="75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1000"/>
                            </p:stCondLst>
                            <p:childTnLst>
                              <p:par>
                                <p:cTn id="30" presetID="5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Scale>
                                      <p:cBhvr>
                                        <p:cTn id="32" dur="1000" decel="50000" fill="hold">
                                          <p:stCondLst>
                                            <p:cond delay="0"/>
                                          </p:stCondLst>
                                        </p:cTn>
                                        <p:tgtEl>
                                          <p:spTgt spid="1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3" dur="1000" decel="50000" fill="hold">
                                          <p:stCondLst>
                                            <p:cond delay="0"/>
                                          </p:stCondLst>
                                        </p:cTn>
                                        <p:tgtEl>
                                          <p:spTgt spid="16"/>
                                        </p:tgtEl>
                                        <p:attrNameLst>
                                          <p:attrName>ppt_x</p:attrName>
                                          <p:attrName>ppt_y</p:attrName>
                                        </p:attrNameLst>
                                      </p:cBhvr>
                                    </p:animMotion>
                                    <p:animEffect transition="in" filter="fade">
                                      <p:cBhvr>
                                        <p:cTn id="34" dur="1000"/>
                                        <p:tgtEl>
                                          <p:spTgt spid="16"/>
                                        </p:tgtEl>
                                      </p:cBhvr>
                                    </p:animEffect>
                                  </p:childTnLst>
                                </p:cTn>
                              </p:par>
                              <p:par>
                                <p:cTn id="35" presetID="52" presetClass="entr" presetSubtype="0" fill="hold" grpId="0" nodeType="withEffect">
                                  <p:stCondLst>
                                    <p:cond delay="200"/>
                                  </p:stCondLst>
                                  <p:iterate type="lt">
                                    <p:tmPct val="0"/>
                                  </p:iterate>
                                  <p:childTnLst>
                                    <p:set>
                                      <p:cBhvr>
                                        <p:cTn id="36" dur="1" fill="hold">
                                          <p:stCondLst>
                                            <p:cond delay="0"/>
                                          </p:stCondLst>
                                        </p:cTn>
                                        <p:tgtEl>
                                          <p:spTgt spid="18"/>
                                        </p:tgtEl>
                                        <p:attrNameLst>
                                          <p:attrName>style.visibility</p:attrName>
                                        </p:attrNameLst>
                                      </p:cBhvr>
                                      <p:to>
                                        <p:strVal val="visible"/>
                                      </p:to>
                                    </p:set>
                                    <p:animScale>
                                      <p:cBhvr>
                                        <p:cTn id="37" dur="1000" decel="50000" fill="hold">
                                          <p:stCondLst>
                                            <p:cond delay="0"/>
                                          </p:stCondLst>
                                        </p:cTn>
                                        <p:tgtEl>
                                          <p:spTgt spid="1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8" dur="1000" decel="50000" fill="hold">
                                          <p:stCondLst>
                                            <p:cond delay="0"/>
                                          </p:stCondLst>
                                        </p:cTn>
                                        <p:tgtEl>
                                          <p:spTgt spid="18"/>
                                        </p:tgtEl>
                                        <p:attrNameLst>
                                          <p:attrName>ppt_x</p:attrName>
                                          <p:attrName>ppt_y</p:attrName>
                                        </p:attrNameLst>
                                      </p:cBhvr>
                                    </p:animMotion>
                                    <p:animEffect transition="in" filter="fade">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p:bldP spid="13" grpId="0"/>
      <p:bldP spid="14" grpId="0"/>
      <p:bldP spid="15" grpId="0"/>
      <p:bldP spid="16" grpId="0"/>
      <p:bldP spid="18"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12308</Words>
  <Application>WPS 演示</Application>
  <PresentationFormat>自定义</PresentationFormat>
  <Paragraphs>801</Paragraphs>
  <Slides>64</Slides>
  <Notes>3</Notes>
  <HiddenSlides>0</HiddenSlides>
  <MMClips>0</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64</vt:i4>
      </vt:variant>
    </vt:vector>
  </HeadingPairs>
  <TitlesOfParts>
    <vt:vector size="81" baseType="lpstr">
      <vt:lpstr>Arial</vt:lpstr>
      <vt:lpstr>宋体</vt:lpstr>
      <vt:lpstr>Wingdings</vt:lpstr>
      <vt:lpstr>Arial Unicode MS</vt:lpstr>
      <vt:lpstr>Segoe UI</vt:lpstr>
      <vt:lpstr>Segoe UI</vt:lpstr>
      <vt:lpstr>Agency FB</vt:lpstr>
      <vt:lpstr>Adobe 宋体 Std L</vt:lpstr>
      <vt:lpstr>微软雅黑</vt:lpstr>
      <vt:lpstr>Impact</vt:lpstr>
      <vt:lpstr>Tahoma</vt:lpstr>
      <vt:lpstr>Calibri</vt:lpstr>
      <vt:lpstr>MS UI Gothic</vt:lpstr>
      <vt:lpstr>GungsuhChe</vt:lpstr>
      <vt:lpstr>Lucida Sans Unicode</vt:lpstr>
      <vt:lpstr>Adobe Myungjo Std M</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user</dc:creator>
  <cp:lastModifiedBy>黎明前后</cp:lastModifiedBy>
  <cp:revision>5252</cp:revision>
  <dcterms:created xsi:type="dcterms:W3CDTF">2012-10-07T00:28:00Z</dcterms:created>
  <dcterms:modified xsi:type="dcterms:W3CDTF">2018-09-26T07:39:16Z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2052-10.1.0.7400</vt:lpwstr>
  </property>
</Properties>
</file>